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333" r:id="rId3"/>
    <p:sldId id="334" r:id="rId4"/>
    <p:sldId id="256" r:id="rId5"/>
    <p:sldId id="259" r:id="rId6"/>
    <p:sldId id="260" r:id="rId7"/>
    <p:sldId id="341" r:id="rId8"/>
    <p:sldId id="264" r:id="rId9"/>
    <p:sldId id="261" r:id="rId10"/>
    <p:sldId id="342" r:id="rId11"/>
    <p:sldId id="262" r:id="rId12"/>
    <p:sldId id="276" r:id="rId13"/>
    <p:sldId id="343" r:id="rId14"/>
    <p:sldId id="277" r:id="rId15"/>
    <p:sldId id="275" r:id="rId16"/>
    <p:sldId id="280" r:id="rId17"/>
  </p:sldIdLst>
  <p:sldSz cx="12192000" cy="6858000"/>
  <p:notesSz cx="6858000" cy="9144000"/>
  <p:embeddedFontLst>
    <p:embeddedFont>
      <p:font typeface="#9Slide03 AllRoundGothic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DFVN ED Piedmon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B"/>
    <a:srgbClr val="C53914"/>
    <a:srgbClr val="F7B615"/>
    <a:srgbClr val="F7AF17"/>
    <a:srgbClr val="67A716"/>
    <a:srgbClr val="F64433"/>
    <a:srgbClr val="FBDA86"/>
    <a:srgbClr val="D22849"/>
    <a:srgbClr val="093D0D"/>
    <a:srgbClr val="008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4" autoAdjust="0"/>
  </p:normalViewPr>
  <p:slideViewPr>
    <p:cSldViewPr snapToGrid="0">
      <p:cViewPr varScale="1">
        <p:scale>
          <a:sx n="62" d="100"/>
          <a:sy n="62" d="100"/>
        </p:scale>
        <p:origin x="10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8C197-E332-4E8E-94B4-D9A99663ED4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E965F-10E9-47AE-9EC7-64F23E801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3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E965F-10E9-47AE-9EC7-64F23E8019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2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470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FB1A-DE0F-3427-CA7B-37D5024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CDC4F-498B-0C5C-33DF-C04457CE5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1FE6-C19C-C28D-FF59-13571D92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6829-DE3C-6B79-1819-51B13C09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AE51C-B4E6-C9A8-186B-8E4796CF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5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2D7F-E5BF-6280-D04D-C4C138C0C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50AE1-F718-0742-0764-BBA7DED9B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8642E-B759-F852-E2C7-6F18438D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72CF4-F040-156A-C699-88350295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141B6-ECBB-0BCB-503F-39E2B791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381E-B029-D034-1DC8-A73AC7A8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E28C-5515-2122-6D3C-A3CED513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E5D8-FB3F-1FC1-D0A8-392CE766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F17D-6E0D-0C01-9A11-D7512FED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582BB-0016-33B5-C949-41741E26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92056A-3D00-EF02-63D4-D4B3EF9C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3" t="27865" r="3626"/>
          <a:stretch/>
        </p:blipFill>
        <p:spPr>
          <a:xfrm>
            <a:off x="0" y="-112296"/>
            <a:ext cx="12192000" cy="69702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B0B0C7C-810C-B86F-E431-719F02025B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3719" y="529389"/>
            <a:ext cx="1413460" cy="14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D59A-AD07-A7BF-0655-68E1E9EF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5B054-D3FC-9357-FA3C-CA9DAF595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4093-B1A2-B9FC-1CCE-EF60B0003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3C22-6385-6E7F-AB7A-3A94AB41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CD687-F211-1689-87AC-4C2470A5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0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5736-DF60-42CB-86C8-A26C4107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0B6DB-CEBF-EB43-41D1-57522F67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D2A60-12BB-3351-7DED-B438DDC4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7718D-D91F-ADB4-2C70-5F527F34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5AD19-D9DC-D215-FBD6-5FA9A315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4B63E-5C69-D5B1-10E3-03F70EAC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1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D61A-DF42-22FF-2B70-51946DBA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78B3-9FF3-1027-BBB3-C5A2A1B3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5D49D-6B59-5491-63D7-B292324D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460DF-8151-C670-C894-6689BDED8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8770A-9181-F51E-F37C-F95E9E9F5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41F1-A5E9-6E1B-C9CE-BB9B74A5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6F939-71B3-14CB-FB8E-15D593A2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C8B1D-5E85-846B-06A1-A111B913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48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flowing through a river&#10;&#10;Description automatically generated with medium confidence">
            <a:extLst>
              <a:ext uri="{FF2B5EF4-FFF2-40B4-BE49-F238E27FC236}">
                <a16:creationId xmlns:a16="http://schemas.microsoft.com/office/drawing/2014/main" id="{7E227964-FC33-1106-08A8-A91F18941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7A3F5-F66D-3084-B092-6A14F773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205B2-89AC-27D9-9B18-96883E05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D9E0B-D4A2-47E4-C9CC-B9D0DC99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F5F4-6F74-FB4B-9DAE-507024BD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A0CCF0-19BF-FF6D-59E2-CE18FB35A2ED}"/>
              </a:ext>
            </a:extLst>
          </p:cNvPr>
          <p:cNvSpPr/>
          <p:nvPr userDrawn="1"/>
        </p:nvSpPr>
        <p:spPr>
          <a:xfrm>
            <a:off x="335756" y="217884"/>
            <a:ext cx="11520487" cy="6422232"/>
          </a:xfrm>
          <a:prstGeom prst="roundRect">
            <a:avLst>
              <a:gd name="adj" fmla="val 11354"/>
            </a:avLst>
          </a:prstGeom>
          <a:solidFill>
            <a:schemeClr val="bg1"/>
          </a:solidFill>
          <a:ln w="28575">
            <a:solidFill>
              <a:srgbClr val="67A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19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90B11-7F99-7A7D-31ED-0C680882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71C06-8822-0A39-1525-2C5CD64B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62F1-0F55-FDFC-3D6B-B3DC35A8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5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4E15-F4BD-FC91-9CCA-DAF4BBC7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3853-222F-BCD7-0C11-ADE85588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DE47B-0BEB-8AAD-5B22-DD4664F4F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9AA9-C28D-ACDC-631C-67E0CE01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05003-76B3-046E-1FBD-BD6FE043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C230-427A-65BF-523E-8905D35F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53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2557-8BE2-CDCB-483E-E798B08D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F7BBB-9860-D77D-9D5B-EDA3EAC35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15288-965B-DF0A-90BB-F7546EC9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1D859-126D-385C-1209-154D97B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9F10-B468-4B07-982D-64138E90A30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6B1D-F0C8-11E0-6528-D3552FF2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C6FC-9843-9162-3682-FC5B3ED7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8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AD843-28A1-9626-C9C3-9699CE62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B451D-18B4-407C-75E8-934A1C2F6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7B2F-AA3E-5E41-13A5-AD60D697C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19479-3F4B-49D4-8278-0D4FA149A1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5B078-F401-3E4F-C73A-34CFDBAB8F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-201549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95237A-A20A-940F-182A-B127FBD6B5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-2041887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982D1-83F6-2F5C-C30A-AB4ECAC251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2148567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971A0-492E-8F5D-A5EF-CDE34192E4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212217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4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B9F5F-4E1C-66B2-9337-81244092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62" y="573087"/>
            <a:ext cx="8373628" cy="20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79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DA5642-D71A-0928-7F95-ED554DB274EF}"/>
              </a:ext>
            </a:extLst>
          </p:cNvPr>
          <p:cNvSpPr txBox="1"/>
          <p:nvPr/>
        </p:nvSpPr>
        <p:spPr>
          <a:xfrm>
            <a:off x="173760" y="402233"/>
            <a:ext cx="112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9DEB6F-02FA-CDD9-75EF-B11AED3FF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65526"/>
              </p:ext>
            </p:extLst>
          </p:nvPr>
        </p:nvGraphicFramePr>
        <p:xfrm>
          <a:off x="785091" y="1393921"/>
          <a:ext cx="10501746" cy="36424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4654">
                  <a:extLst>
                    <a:ext uri="{9D8B030D-6E8A-4147-A177-3AD203B41FA5}">
                      <a16:colId xmlns:a16="http://schemas.microsoft.com/office/drawing/2014/main" val="3505971336"/>
                    </a:ext>
                  </a:extLst>
                </a:gridCol>
                <a:gridCol w="4396510">
                  <a:extLst>
                    <a:ext uri="{9D8B030D-6E8A-4147-A177-3AD203B41FA5}">
                      <a16:colId xmlns:a16="http://schemas.microsoft.com/office/drawing/2014/main" val="588795185"/>
                    </a:ext>
                  </a:extLst>
                </a:gridCol>
                <a:gridCol w="3500582">
                  <a:extLst>
                    <a:ext uri="{9D8B030D-6E8A-4147-A177-3AD203B41FA5}">
                      <a16:colId xmlns:a16="http://schemas.microsoft.com/office/drawing/2014/main" val="444694435"/>
                    </a:ext>
                  </a:extLst>
                </a:gridCol>
              </a:tblGrid>
              <a:tr h="8992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 hình đồi núi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 hình đồng bằng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504393"/>
                  </a:ext>
                </a:extLst>
              </a:tr>
              <a:tr h="89926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Thuận lợi phát triển khai thác khoáng sản, </a:t>
                      </a:r>
                      <a:r>
                        <a:rPr lang="vi-VN" sz="2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thuỷ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điện, chăn nuôi gia súc lớn (trâu, bò), trồng cây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 nghiệp,…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Thuận lợi phát triển nhiều ngành kinh tế, dân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cư đông đúc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591936"/>
                  </a:ext>
                </a:extLst>
              </a:tr>
              <a:tr h="8992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Khó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khăn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 hình hiểm trở nên giao thông khó khăn,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dân cư thưa thớt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Chịu ảnh hưởng của một số thiên tai như bão,</a:t>
                      </a:r>
                    </a:p>
                    <a:p>
                      <a:pPr algn="just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ngập lụt, xâm nhập mặn,…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3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71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06F818-45EA-3DBA-F9A6-171CC6945140}"/>
              </a:ext>
            </a:extLst>
          </p:cNvPr>
          <p:cNvSpPr txBox="1"/>
          <p:nvPr/>
        </p:nvSpPr>
        <p:spPr>
          <a:xfrm>
            <a:off x="540328" y="605124"/>
            <a:ext cx="50162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Nhiệm vụ 2: Tìm hiểu về khoáng sản Việt Nam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375E5A-710B-4846-A3DA-A18058DFC20B}"/>
              </a:ext>
            </a:extLst>
          </p:cNvPr>
          <p:cNvGrpSpPr/>
          <p:nvPr/>
        </p:nvGrpSpPr>
        <p:grpSpPr>
          <a:xfrm>
            <a:off x="542674" y="1474828"/>
            <a:ext cx="11083270" cy="3347543"/>
            <a:chOff x="542674" y="1474828"/>
            <a:chExt cx="11083270" cy="3347543"/>
          </a:xfrm>
        </p:grpSpPr>
        <p:grpSp>
          <p:nvGrpSpPr>
            <p:cNvPr id="5" name="Nhóm 52">
              <a:extLst>
                <a:ext uri="{FF2B5EF4-FFF2-40B4-BE49-F238E27FC236}">
                  <a16:creationId xmlns:a16="http://schemas.microsoft.com/office/drawing/2014/main" id="{641D887C-468B-46CD-2112-8A9FFDEF13E5}"/>
                </a:ext>
              </a:extLst>
            </p:cNvPr>
            <p:cNvGrpSpPr/>
            <p:nvPr/>
          </p:nvGrpSpPr>
          <p:grpSpPr>
            <a:xfrm>
              <a:off x="542674" y="1474828"/>
              <a:ext cx="11083270" cy="3347543"/>
              <a:chOff x="453851" y="3784308"/>
              <a:chExt cx="2727938" cy="2312560"/>
            </a:xfrm>
          </p:grpSpPr>
          <p:sp>
            <p:nvSpPr>
              <p:cNvPr id="7" name="Hình chữ nhật: Góc Tròn 46">
                <a:extLst>
                  <a:ext uri="{FF2B5EF4-FFF2-40B4-BE49-F238E27FC236}">
                    <a16:creationId xmlns:a16="http://schemas.microsoft.com/office/drawing/2014/main" id="{A99B9A37-1B14-2562-420D-12091F1816EB}"/>
                  </a:ext>
                </a:extLst>
              </p:cNvPr>
              <p:cNvSpPr/>
              <p:nvPr/>
            </p:nvSpPr>
            <p:spPr>
              <a:xfrm>
                <a:off x="453851" y="3784308"/>
                <a:ext cx="2670129" cy="2210058"/>
              </a:xfrm>
              <a:custGeom>
                <a:avLst/>
                <a:gdLst>
                  <a:gd name="connsiteX0" fmla="*/ 0 w 2411605"/>
                  <a:gd name="connsiteY0" fmla="*/ 365001 h 2189961"/>
                  <a:gd name="connsiteX1" fmla="*/ 365001 w 2411605"/>
                  <a:gd name="connsiteY1" fmla="*/ 0 h 2189961"/>
                  <a:gd name="connsiteX2" fmla="*/ 2046604 w 2411605"/>
                  <a:gd name="connsiteY2" fmla="*/ 0 h 2189961"/>
                  <a:gd name="connsiteX3" fmla="*/ 2411605 w 2411605"/>
                  <a:gd name="connsiteY3" fmla="*/ 365001 h 2189961"/>
                  <a:gd name="connsiteX4" fmla="*/ 2411605 w 2411605"/>
                  <a:gd name="connsiteY4" fmla="*/ 1824960 h 2189961"/>
                  <a:gd name="connsiteX5" fmla="*/ 2046604 w 2411605"/>
                  <a:gd name="connsiteY5" fmla="*/ 2189961 h 2189961"/>
                  <a:gd name="connsiteX6" fmla="*/ 365001 w 2411605"/>
                  <a:gd name="connsiteY6" fmla="*/ 2189961 h 2189961"/>
                  <a:gd name="connsiteX7" fmla="*/ 0 w 2411605"/>
                  <a:gd name="connsiteY7" fmla="*/ 1824960 h 2189961"/>
                  <a:gd name="connsiteX8" fmla="*/ 0 w 2411605"/>
                  <a:gd name="connsiteY8" fmla="*/ 365001 h 2189961"/>
                  <a:gd name="connsiteX0" fmla="*/ 0 w 2512089"/>
                  <a:gd name="connsiteY0" fmla="*/ 365001 h 2189961"/>
                  <a:gd name="connsiteX1" fmla="*/ 365001 w 2512089"/>
                  <a:gd name="connsiteY1" fmla="*/ 0 h 2189961"/>
                  <a:gd name="connsiteX2" fmla="*/ 2046604 w 2512089"/>
                  <a:gd name="connsiteY2" fmla="*/ 0 h 2189961"/>
                  <a:gd name="connsiteX3" fmla="*/ 2411605 w 2512089"/>
                  <a:gd name="connsiteY3" fmla="*/ 365001 h 2189961"/>
                  <a:gd name="connsiteX4" fmla="*/ 2512089 w 2512089"/>
                  <a:gd name="connsiteY4" fmla="*/ 1835008 h 2189961"/>
                  <a:gd name="connsiteX5" fmla="*/ 2046604 w 2512089"/>
                  <a:gd name="connsiteY5" fmla="*/ 2189961 h 2189961"/>
                  <a:gd name="connsiteX6" fmla="*/ 365001 w 2512089"/>
                  <a:gd name="connsiteY6" fmla="*/ 2189961 h 2189961"/>
                  <a:gd name="connsiteX7" fmla="*/ 0 w 2512089"/>
                  <a:gd name="connsiteY7" fmla="*/ 1824960 h 2189961"/>
                  <a:gd name="connsiteX8" fmla="*/ 0 w 2512089"/>
                  <a:gd name="connsiteY8" fmla="*/ 365001 h 2189961"/>
                  <a:gd name="connsiteX0" fmla="*/ 0 w 2512089"/>
                  <a:gd name="connsiteY0" fmla="*/ 365001 h 2189961"/>
                  <a:gd name="connsiteX1" fmla="*/ 365001 w 2512089"/>
                  <a:gd name="connsiteY1" fmla="*/ 0 h 2189961"/>
                  <a:gd name="connsiteX2" fmla="*/ 2046604 w 2512089"/>
                  <a:gd name="connsiteY2" fmla="*/ 0 h 2189961"/>
                  <a:gd name="connsiteX3" fmla="*/ 2411605 w 2512089"/>
                  <a:gd name="connsiteY3" fmla="*/ 365001 h 2189961"/>
                  <a:gd name="connsiteX4" fmla="*/ 2512089 w 2512089"/>
                  <a:gd name="connsiteY4" fmla="*/ 1835008 h 2189961"/>
                  <a:gd name="connsiteX5" fmla="*/ 2046604 w 2512089"/>
                  <a:gd name="connsiteY5" fmla="*/ 2189961 h 2189961"/>
                  <a:gd name="connsiteX6" fmla="*/ 365001 w 2512089"/>
                  <a:gd name="connsiteY6" fmla="*/ 2189961 h 2189961"/>
                  <a:gd name="connsiteX7" fmla="*/ 110532 w 2512089"/>
                  <a:gd name="connsiteY7" fmla="*/ 1845057 h 2189961"/>
                  <a:gd name="connsiteX8" fmla="*/ 0 w 2512089"/>
                  <a:gd name="connsiteY8" fmla="*/ 365001 h 2189961"/>
                  <a:gd name="connsiteX0" fmla="*/ 0 w 2512089"/>
                  <a:gd name="connsiteY0" fmla="*/ 365001 h 2189961"/>
                  <a:gd name="connsiteX1" fmla="*/ 365001 w 2512089"/>
                  <a:gd name="connsiteY1" fmla="*/ 0 h 2189961"/>
                  <a:gd name="connsiteX2" fmla="*/ 2046604 w 2512089"/>
                  <a:gd name="connsiteY2" fmla="*/ 0 h 2189961"/>
                  <a:gd name="connsiteX3" fmla="*/ 2411605 w 2512089"/>
                  <a:gd name="connsiteY3" fmla="*/ 365001 h 2189961"/>
                  <a:gd name="connsiteX4" fmla="*/ 2512089 w 2512089"/>
                  <a:gd name="connsiteY4" fmla="*/ 1835008 h 2189961"/>
                  <a:gd name="connsiteX5" fmla="*/ 2046604 w 2512089"/>
                  <a:gd name="connsiteY5" fmla="*/ 2189961 h 2189961"/>
                  <a:gd name="connsiteX6" fmla="*/ 365001 w 2512089"/>
                  <a:gd name="connsiteY6" fmla="*/ 2189961 h 2189961"/>
                  <a:gd name="connsiteX7" fmla="*/ 110532 w 2512089"/>
                  <a:gd name="connsiteY7" fmla="*/ 1845057 h 2189961"/>
                  <a:gd name="connsiteX8" fmla="*/ 0 w 2512089"/>
                  <a:gd name="connsiteY8" fmla="*/ 365001 h 2189961"/>
                  <a:gd name="connsiteX0" fmla="*/ 0 w 2512089"/>
                  <a:gd name="connsiteY0" fmla="*/ 365001 h 2200010"/>
                  <a:gd name="connsiteX1" fmla="*/ 365001 w 2512089"/>
                  <a:gd name="connsiteY1" fmla="*/ 0 h 2200010"/>
                  <a:gd name="connsiteX2" fmla="*/ 2046604 w 2512089"/>
                  <a:gd name="connsiteY2" fmla="*/ 0 h 2200010"/>
                  <a:gd name="connsiteX3" fmla="*/ 2411605 w 2512089"/>
                  <a:gd name="connsiteY3" fmla="*/ 365001 h 2200010"/>
                  <a:gd name="connsiteX4" fmla="*/ 2512089 w 2512089"/>
                  <a:gd name="connsiteY4" fmla="*/ 1835008 h 2200010"/>
                  <a:gd name="connsiteX5" fmla="*/ 2046604 w 2512089"/>
                  <a:gd name="connsiteY5" fmla="*/ 2189961 h 2200010"/>
                  <a:gd name="connsiteX6" fmla="*/ 485581 w 2512089"/>
                  <a:gd name="connsiteY6" fmla="*/ 2200010 h 2200010"/>
                  <a:gd name="connsiteX7" fmla="*/ 110532 w 2512089"/>
                  <a:gd name="connsiteY7" fmla="*/ 1845057 h 2200010"/>
                  <a:gd name="connsiteX8" fmla="*/ 0 w 2512089"/>
                  <a:gd name="connsiteY8" fmla="*/ 365001 h 2200010"/>
                  <a:gd name="connsiteX0" fmla="*/ 0 w 2512089"/>
                  <a:gd name="connsiteY0" fmla="*/ 365001 h 2210058"/>
                  <a:gd name="connsiteX1" fmla="*/ 365001 w 2512089"/>
                  <a:gd name="connsiteY1" fmla="*/ 0 h 2210058"/>
                  <a:gd name="connsiteX2" fmla="*/ 2046604 w 2512089"/>
                  <a:gd name="connsiteY2" fmla="*/ 0 h 2210058"/>
                  <a:gd name="connsiteX3" fmla="*/ 2411605 w 2512089"/>
                  <a:gd name="connsiteY3" fmla="*/ 365001 h 2210058"/>
                  <a:gd name="connsiteX4" fmla="*/ 2512089 w 2512089"/>
                  <a:gd name="connsiteY4" fmla="*/ 1835008 h 2210058"/>
                  <a:gd name="connsiteX5" fmla="*/ 2197329 w 2512089"/>
                  <a:gd name="connsiteY5" fmla="*/ 2210058 h 2210058"/>
                  <a:gd name="connsiteX6" fmla="*/ 485581 w 2512089"/>
                  <a:gd name="connsiteY6" fmla="*/ 2200010 h 2210058"/>
                  <a:gd name="connsiteX7" fmla="*/ 110532 w 2512089"/>
                  <a:gd name="connsiteY7" fmla="*/ 1845057 h 2210058"/>
                  <a:gd name="connsiteX8" fmla="*/ 0 w 2512089"/>
                  <a:gd name="connsiteY8" fmla="*/ 365001 h 2210058"/>
                  <a:gd name="connsiteX0" fmla="*/ 0 w 2522137"/>
                  <a:gd name="connsiteY0" fmla="*/ 365001 h 2210058"/>
                  <a:gd name="connsiteX1" fmla="*/ 365001 w 2522137"/>
                  <a:gd name="connsiteY1" fmla="*/ 0 h 2210058"/>
                  <a:gd name="connsiteX2" fmla="*/ 2046604 w 2522137"/>
                  <a:gd name="connsiteY2" fmla="*/ 0 h 2210058"/>
                  <a:gd name="connsiteX3" fmla="*/ 2411605 w 2522137"/>
                  <a:gd name="connsiteY3" fmla="*/ 365001 h 2210058"/>
                  <a:gd name="connsiteX4" fmla="*/ 2522137 w 2522137"/>
                  <a:gd name="connsiteY4" fmla="*/ 1784766 h 2210058"/>
                  <a:gd name="connsiteX5" fmla="*/ 2197329 w 2522137"/>
                  <a:gd name="connsiteY5" fmla="*/ 2210058 h 2210058"/>
                  <a:gd name="connsiteX6" fmla="*/ 485581 w 2522137"/>
                  <a:gd name="connsiteY6" fmla="*/ 2200010 h 2210058"/>
                  <a:gd name="connsiteX7" fmla="*/ 110532 w 2522137"/>
                  <a:gd name="connsiteY7" fmla="*/ 1845057 h 2210058"/>
                  <a:gd name="connsiteX8" fmla="*/ 0 w 2522137"/>
                  <a:gd name="connsiteY8" fmla="*/ 365001 h 2210058"/>
                  <a:gd name="connsiteX0" fmla="*/ 0 w 2526371"/>
                  <a:gd name="connsiteY0" fmla="*/ 365001 h 2210058"/>
                  <a:gd name="connsiteX1" fmla="*/ 365001 w 2526371"/>
                  <a:gd name="connsiteY1" fmla="*/ 0 h 2210058"/>
                  <a:gd name="connsiteX2" fmla="*/ 2046604 w 2526371"/>
                  <a:gd name="connsiteY2" fmla="*/ 0 h 2210058"/>
                  <a:gd name="connsiteX3" fmla="*/ 2411605 w 2526371"/>
                  <a:gd name="connsiteY3" fmla="*/ 365001 h 2210058"/>
                  <a:gd name="connsiteX4" fmla="*/ 2522137 w 2526371"/>
                  <a:gd name="connsiteY4" fmla="*/ 1784766 h 2210058"/>
                  <a:gd name="connsiteX5" fmla="*/ 2197329 w 2526371"/>
                  <a:gd name="connsiteY5" fmla="*/ 2210058 h 2210058"/>
                  <a:gd name="connsiteX6" fmla="*/ 485581 w 2526371"/>
                  <a:gd name="connsiteY6" fmla="*/ 2200010 h 2210058"/>
                  <a:gd name="connsiteX7" fmla="*/ 110532 w 2526371"/>
                  <a:gd name="connsiteY7" fmla="*/ 1845057 h 2210058"/>
                  <a:gd name="connsiteX8" fmla="*/ 0 w 2526371"/>
                  <a:gd name="connsiteY8" fmla="*/ 365001 h 2210058"/>
                  <a:gd name="connsiteX0" fmla="*/ 65 w 2526436"/>
                  <a:gd name="connsiteY0" fmla="*/ 365001 h 2210058"/>
                  <a:gd name="connsiteX1" fmla="*/ 153308 w 2526436"/>
                  <a:gd name="connsiteY1" fmla="*/ 144596 h 2210058"/>
                  <a:gd name="connsiteX2" fmla="*/ 365066 w 2526436"/>
                  <a:gd name="connsiteY2" fmla="*/ 0 h 2210058"/>
                  <a:gd name="connsiteX3" fmla="*/ 2046669 w 2526436"/>
                  <a:gd name="connsiteY3" fmla="*/ 0 h 2210058"/>
                  <a:gd name="connsiteX4" fmla="*/ 2411670 w 2526436"/>
                  <a:gd name="connsiteY4" fmla="*/ 365001 h 2210058"/>
                  <a:gd name="connsiteX5" fmla="*/ 2522202 w 2526436"/>
                  <a:gd name="connsiteY5" fmla="*/ 1784766 h 2210058"/>
                  <a:gd name="connsiteX6" fmla="*/ 2197394 w 2526436"/>
                  <a:gd name="connsiteY6" fmla="*/ 2210058 h 2210058"/>
                  <a:gd name="connsiteX7" fmla="*/ 485646 w 2526436"/>
                  <a:gd name="connsiteY7" fmla="*/ 2200010 h 2210058"/>
                  <a:gd name="connsiteX8" fmla="*/ 110597 w 2526436"/>
                  <a:gd name="connsiteY8" fmla="*/ 1845057 h 2210058"/>
                  <a:gd name="connsiteX9" fmla="*/ 65 w 2526436"/>
                  <a:gd name="connsiteY9" fmla="*/ 365001 h 2210058"/>
                  <a:gd name="connsiteX0" fmla="*/ 65 w 2526436"/>
                  <a:gd name="connsiteY0" fmla="*/ 365001 h 2210058"/>
                  <a:gd name="connsiteX1" fmla="*/ 153308 w 2526436"/>
                  <a:gd name="connsiteY1" fmla="*/ 144596 h 2210058"/>
                  <a:gd name="connsiteX2" fmla="*/ 365066 w 2526436"/>
                  <a:gd name="connsiteY2" fmla="*/ 0 h 2210058"/>
                  <a:gd name="connsiteX3" fmla="*/ 2046669 w 2526436"/>
                  <a:gd name="connsiteY3" fmla="*/ 0 h 2210058"/>
                  <a:gd name="connsiteX4" fmla="*/ 2333801 w 2526436"/>
                  <a:gd name="connsiteY4" fmla="*/ 144596 h 2210058"/>
                  <a:gd name="connsiteX5" fmla="*/ 2411670 w 2526436"/>
                  <a:gd name="connsiteY5" fmla="*/ 365001 h 2210058"/>
                  <a:gd name="connsiteX6" fmla="*/ 2522202 w 2526436"/>
                  <a:gd name="connsiteY6" fmla="*/ 1784766 h 2210058"/>
                  <a:gd name="connsiteX7" fmla="*/ 2197394 w 2526436"/>
                  <a:gd name="connsiteY7" fmla="*/ 2210058 h 2210058"/>
                  <a:gd name="connsiteX8" fmla="*/ 485646 w 2526436"/>
                  <a:gd name="connsiteY8" fmla="*/ 2200010 h 2210058"/>
                  <a:gd name="connsiteX9" fmla="*/ 110597 w 2526436"/>
                  <a:gd name="connsiteY9" fmla="*/ 1845057 h 2210058"/>
                  <a:gd name="connsiteX10" fmla="*/ 65 w 2526436"/>
                  <a:gd name="connsiteY10" fmla="*/ 365001 h 2210058"/>
                  <a:gd name="connsiteX0" fmla="*/ 65 w 2527843"/>
                  <a:gd name="connsiteY0" fmla="*/ 365001 h 2210058"/>
                  <a:gd name="connsiteX1" fmla="*/ 153308 w 2527843"/>
                  <a:gd name="connsiteY1" fmla="*/ 144596 h 2210058"/>
                  <a:gd name="connsiteX2" fmla="*/ 365066 w 2527843"/>
                  <a:gd name="connsiteY2" fmla="*/ 0 h 2210058"/>
                  <a:gd name="connsiteX3" fmla="*/ 2046669 w 2527843"/>
                  <a:gd name="connsiteY3" fmla="*/ 0 h 2210058"/>
                  <a:gd name="connsiteX4" fmla="*/ 2333801 w 2527843"/>
                  <a:gd name="connsiteY4" fmla="*/ 144596 h 2210058"/>
                  <a:gd name="connsiteX5" fmla="*/ 2451863 w 2527843"/>
                  <a:gd name="connsiteY5" fmla="*/ 375050 h 2210058"/>
                  <a:gd name="connsiteX6" fmla="*/ 2522202 w 2527843"/>
                  <a:gd name="connsiteY6" fmla="*/ 1784766 h 2210058"/>
                  <a:gd name="connsiteX7" fmla="*/ 2197394 w 2527843"/>
                  <a:gd name="connsiteY7" fmla="*/ 2210058 h 2210058"/>
                  <a:gd name="connsiteX8" fmla="*/ 485646 w 2527843"/>
                  <a:gd name="connsiteY8" fmla="*/ 2200010 h 2210058"/>
                  <a:gd name="connsiteX9" fmla="*/ 110597 w 2527843"/>
                  <a:gd name="connsiteY9" fmla="*/ 1845057 h 2210058"/>
                  <a:gd name="connsiteX10" fmla="*/ 65 w 2527843"/>
                  <a:gd name="connsiteY10" fmla="*/ 365001 h 221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27843" h="2210058">
                    <a:moveTo>
                      <a:pt x="65" y="365001"/>
                    </a:moveTo>
                    <a:cubicBezTo>
                      <a:pt x="-2865" y="79916"/>
                      <a:pt x="92475" y="205429"/>
                      <a:pt x="153308" y="144596"/>
                    </a:cubicBezTo>
                    <a:cubicBezTo>
                      <a:pt x="214141" y="83763"/>
                      <a:pt x="39458" y="22425"/>
                      <a:pt x="365066" y="0"/>
                    </a:cubicBezTo>
                    <a:lnTo>
                      <a:pt x="2046669" y="0"/>
                    </a:lnTo>
                    <a:cubicBezTo>
                      <a:pt x="2373117" y="24099"/>
                      <a:pt x="2272968" y="83763"/>
                      <a:pt x="2333801" y="144596"/>
                    </a:cubicBezTo>
                    <a:cubicBezTo>
                      <a:pt x="2394634" y="205429"/>
                      <a:pt x="2418788" y="101688"/>
                      <a:pt x="2451863" y="375050"/>
                    </a:cubicBezTo>
                    <a:cubicBezTo>
                      <a:pt x="2451863" y="861703"/>
                      <a:pt x="2552347" y="1237823"/>
                      <a:pt x="2522202" y="1784766"/>
                    </a:cubicBezTo>
                    <a:cubicBezTo>
                      <a:pt x="2522202" y="1986350"/>
                      <a:pt x="2398978" y="2210058"/>
                      <a:pt x="2197394" y="2210058"/>
                    </a:cubicBezTo>
                    <a:lnTo>
                      <a:pt x="485646" y="2200010"/>
                    </a:lnTo>
                    <a:cubicBezTo>
                      <a:pt x="284062" y="2200010"/>
                      <a:pt x="180935" y="2066738"/>
                      <a:pt x="110597" y="1845057"/>
                    </a:cubicBezTo>
                    <a:lnTo>
                      <a:pt x="65" y="365001"/>
                    </a:lnTo>
                    <a:close/>
                  </a:path>
                </a:pathLst>
              </a:custGeom>
              <a:solidFill>
                <a:srgbClr val="F4EE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Hình chữ nhật: Góc Tròn 46">
                <a:extLst>
                  <a:ext uri="{FF2B5EF4-FFF2-40B4-BE49-F238E27FC236}">
                    <a16:creationId xmlns:a16="http://schemas.microsoft.com/office/drawing/2014/main" id="{8CBE7140-69A9-771F-08AF-CE5D3AA460E2}"/>
                  </a:ext>
                </a:extLst>
              </p:cNvPr>
              <p:cNvSpPr/>
              <p:nvPr/>
            </p:nvSpPr>
            <p:spPr>
              <a:xfrm>
                <a:off x="511457" y="3784308"/>
                <a:ext cx="2670332" cy="2312560"/>
              </a:xfrm>
              <a:custGeom>
                <a:avLst/>
                <a:gdLst>
                  <a:gd name="connsiteX0" fmla="*/ 0 w 2411605"/>
                  <a:gd name="connsiteY0" fmla="*/ 365001 h 2189961"/>
                  <a:gd name="connsiteX1" fmla="*/ 365001 w 2411605"/>
                  <a:gd name="connsiteY1" fmla="*/ 0 h 2189961"/>
                  <a:gd name="connsiteX2" fmla="*/ 2046604 w 2411605"/>
                  <a:gd name="connsiteY2" fmla="*/ 0 h 2189961"/>
                  <a:gd name="connsiteX3" fmla="*/ 2411605 w 2411605"/>
                  <a:gd name="connsiteY3" fmla="*/ 365001 h 2189961"/>
                  <a:gd name="connsiteX4" fmla="*/ 2411605 w 2411605"/>
                  <a:gd name="connsiteY4" fmla="*/ 1824960 h 2189961"/>
                  <a:gd name="connsiteX5" fmla="*/ 2046604 w 2411605"/>
                  <a:gd name="connsiteY5" fmla="*/ 2189961 h 2189961"/>
                  <a:gd name="connsiteX6" fmla="*/ 365001 w 2411605"/>
                  <a:gd name="connsiteY6" fmla="*/ 2189961 h 2189961"/>
                  <a:gd name="connsiteX7" fmla="*/ 0 w 2411605"/>
                  <a:gd name="connsiteY7" fmla="*/ 1824960 h 2189961"/>
                  <a:gd name="connsiteX8" fmla="*/ 0 w 2411605"/>
                  <a:gd name="connsiteY8" fmla="*/ 365001 h 2189961"/>
                  <a:gd name="connsiteX0" fmla="*/ 0 w 2512089"/>
                  <a:gd name="connsiteY0" fmla="*/ 365001 h 2189961"/>
                  <a:gd name="connsiteX1" fmla="*/ 365001 w 2512089"/>
                  <a:gd name="connsiteY1" fmla="*/ 0 h 2189961"/>
                  <a:gd name="connsiteX2" fmla="*/ 2046604 w 2512089"/>
                  <a:gd name="connsiteY2" fmla="*/ 0 h 2189961"/>
                  <a:gd name="connsiteX3" fmla="*/ 2411605 w 2512089"/>
                  <a:gd name="connsiteY3" fmla="*/ 365001 h 2189961"/>
                  <a:gd name="connsiteX4" fmla="*/ 2512089 w 2512089"/>
                  <a:gd name="connsiteY4" fmla="*/ 1835008 h 2189961"/>
                  <a:gd name="connsiteX5" fmla="*/ 2046604 w 2512089"/>
                  <a:gd name="connsiteY5" fmla="*/ 2189961 h 2189961"/>
                  <a:gd name="connsiteX6" fmla="*/ 365001 w 2512089"/>
                  <a:gd name="connsiteY6" fmla="*/ 2189961 h 2189961"/>
                  <a:gd name="connsiteX7" fmla="*/ 0 w 2512089"/>
                  <a:gd name="connsiteY7" fmla="*/ 1824960 h 2189961"/>
                  <a:gd name="connsiteX8" fmla="*/ 0 w 2512089"/>
                  <a:gd name="connsiteY8" fmla="*/ 365001 h 2189961"/>
                  <a:gd name="connsiteX0" fmla="*/ 0 w 2512089"/>
                  <a:gd name="connsiteY0" fmla="*/ 365001 h 2189961"/>
                  <a:gd name="connsiteX1" fmla="*/ 365001 w 2512089"/>
                  <a:gd name="connsiteY1" fmla="*/ 0 h 2189961"/>
                  <a:gd name="connsiteX2" fmla="*/ 2046604 w 2512089"/>
                  <a:gd name="connsiteY2" fmla="*/ 0 h 2189961"/>
                  <a:gd name="connsiteX3" fmla="*/ 2411605 w 2512089"/>
                  <a:gd name="connsiteY3" fmla="*/ 365001 h 2189961"/>
                  <a:gd name="connsiteX4" fmla="*/ 2512089 w 2512089"/>
                  <a:gd name="connsiteY4" fmla="*/ 1835008 h 2189961"/>
                  <a:gd name="connsiteX5" fmla="*/ 2046604 w 2512089"/>
                  <a:gd name="connsiteY5" fmla="*/ 2189961 h 2189961"/>
                  <a:gd name="connsiteX6" fmla="*/ 365001 w 2512089"/>
                  <a:gd name="connsiteY6" fmla="*/ 2189961 h 2189961"/>
                  <a:gd name="connsiteX7" fmla="*/ 110532 w 2512089"/>
                  <a:gd name="connsiteY7" fmla="*/ 1845057 h 2189961"/>
                  <a:gd name="connsiteX8" fmla="*/ 0 w 2512089"/>
                  <a:gd name="connsiteY8" fmla="*/ 365001 h 2189961"/>
                  <a:gd name="connsiteX0" fmla="*/ 0 w 2512089"/>
                  <a:gd name="connsiteY0" fmla="*/ 365001 h 2189961"/>
                  <a:gd name="connsiteX1" fmla="*/ 365001 w 2512089"/>
                  <a:gd name="connsiteY1" fmla="*/ 0 h 2189961"/>
                  <a:gd name="connsiteX2" fmla="*/ 2046604 w 2512089"/>
                  <a:gd name="connsiteY2" fmla="*/ 0 h 2189961"/>
                  <a:gd name="connsiteX3" fmla="*/ 2411605 w 2512089"/>
                  <a:gd name="connsiteY3" fmla="*/ 365001 h 2189961"/>
                  <a:gd name="connsiteX4" fmla="*/ 2512089 w 2512089"/>
                  <a:gd name="connsiteY4" fmla="*/ 1835008 h 2189961"/>
                  <a:gd name="connsiteX5" fmla="*/ 2046604 w 2512089"/>
                  <a:gd name="connsiteY5" fmla="*/ 2189961 h 2189961"/>
                  <a:gd name="connsiteX6" fmla="*/ 365001 w 2512089"/>
                  <a:gd name="connsiteY6" fmla="*/ 2189961 h 2189961"/>
                  <a:gd name="connsiteX7" fmla="*/ 110532 w 2512089"/>
                  <a:gd name="connsiteY7" fmla="*/ 1845057 h 2189961"/>
                  <a:gd name="connsiteX8" fmla="*/ 0 w 2512089"/>
                  <a:gd name="connsiteY8" fmla="*/ 365001 h 2189961"/>
                  <a:gd name="connsiteX0" fmla="*/ 0 w 2512089"/>
                  <a:gd name="connsiteY0" fmla="*/ 365001 h 2200010"/>
                  <a:gd name="connsiteX1" fmla="*/ 365001 w 2512089"/>
                  <a:gd name="connsiteY1" fmla="*/ 0 h 2200010"/>
                  <a:gd name="connsiteX2" fmla="*/ 2046604 w 2512089"/>
                  <a:gd name="connsiteY2" fmla="*/ 0 h 2200010"/>
                  <a:gd name="connsiteX3" fmla="*/ 2411605 w 2512089"/>
                  <a:gd name="connsiteY3" fmla="*/ 365001 h 2200010"/>
                  <a:gd name="connsiteX4" fmla="*/ 2512089 w 2512089"/>
                  <a:gd name="connsiteY4" fmla="*/ 1835008 h 2200010"/>
                  <a:gd name="connsiteX5" fmla="*/ 2046604 w 2512089"/>
                  <a:gd name="connsiteY5" fmla="*/ 2189961 h 2200010"/>
                  <a:gd name="connsiteX6" fmla="*/ 485581 w 2512089"/>
                  <a:gd name="connsiteY6" fmla="*/ 2200010 h 2200010"/>
                  <a:gd name="connsiteX7" fmla="*/ 110532 w 2512089"/>
                  <a:gd name="connsiteY7" fmla="*/ 1845057 h 2200010"/>
                  <a:gd name="connsiteX8" fmla="*/ 0 w 2512089"/>
                  <a:gd name="connsiteY8" fmla="*/ 365001 h 2200010"/>
                  <a:gd name="connsiteX0" fmla="*/ 0 w 2512089"/>
                  <a:gd name="connsiteY0" fmla="*/ 365001 h 2210058"/>
                  <a:gd name="connsiteX1" fmla="*/ 365001 w 2512089"/>
                  <a:gd name="connsiteY1" fmla="*/ 0 h 2210058"/>
                  <a:gd name="connsiteX2" fmla="*/ 2046604 w 2512089"/>
                  <a:gd name="connsiteY2" fmla="*/ 0 h 2210058"/>
                  <a:gd name="connsiteX3" fmla="*/ 2411605 w 2512089"/>
                  <a:gd name="connsiteY3" fmla="*/ 365001 h 2210058"/>
                  <a:gd name="connsiteX4" fmla="*/ 2512089 w 2512089"/>
                  <a:gd name="connsiteY4" fmla="*/ 1835008 h 2210058"/>
                  <a:gd name="connsiteX5" fmla="*/ 2197329 w 2512089"/>
                  <a:gd name="connsiteY5" fmla="*/ 2210058 h 2210058"/>
                  <a:gd name="connsiteX6" fmla="*/ 485581 w 2512089"/>
                  <a:gd name="connsiteY6" fmla="*/ 2200010 h 2210058"/>
                  <a:gd name="connsiteX7" fmla="*/ 110532 w 2512089"/>
                  <a:gd name="connsiteY7" fmla="*/ 1845057 h 2210058"/>
                  <a:gd name="connsiteX8" fmla="*/ 0 w 2512089"/>
                  <a:gd name="connsiteY8" fmla="*/ 365001 h 2210058"/>
                  <a:gd name="connsiteX0" fmla="*/ 0 w 2522137"/>
                  <a:gd name="connsiteY0" fmla="*/ 365001 h 2210058"/>
                  <a:gd name="connsiteX1" fmla="*/ 365001 w 2522137"/>
                  <a:gd name="connsiteY1" fmla="*/ 0 h 2210058"/>
                  <a:gd name="connsiteX2" fmla="*/ 2046604 w 2522137"/>
                  <a:gd name="connsiteY2" fmla="*/ 0 h 2210058"/>
                  <a:gd name="connsiteX3" fmla="*/ 2411605 w 2522137"/>
                  <a:gd name="connsiteY3" fmla="*/ 365001 h 2210058"/>
                  <a:gd name="connsiteX4" fmla="*/ 2522137 w 2522137"/>
                  <a:gd name="connsiteY4" fmla="*/ 1784766 h 2210058"/>
                  <a:gd name="connsiteX5" fmla="*/ 2197329 w 2522137"/>
                  <a:gd name="connsiteY5" fmla="*/ 2210058 h 2210058"/>
                  <a:gd name="connsiteX6" fmla="*/ 485581 w 2522137"/>
                  <a:gd name="connsiteY6" fmla="*/ 2200010 h 2210058"/>
                  <a:gd name="connsiteX7" fmla="*/ 110532 w 2522137"/>
                  <a:gd name="connsiteY7" fmla="*/ 1845057 h 2210058"/>
                  <a:gd name="connsiteX8" fmla="*/ 0 w 2522137"/>
                  <a:gd name="connsiteY8" fmla="*/ 365001 h 2210058"/>
                  <a:gd name="connsiteX0" fmla="*/ 0 w 2526371"/>
                  <a:gd name="connsiteY0" fmla="*/ 365001 h 2210058"/>
                  <a:gd name="connsiteX1" fmla="*/ 365001 w 2526371"/>
                  <a:gd name="connsiteY1" fmla="*/ 0 h 2210058"/>
                  <a:gd name="connsiteX2" fmla="*/ 2046604 w 2526371"/>
                  <a:gd name="connsiteY2" fmla="*/ 0 h 2210058"/>
                  <a:gd name="connsiteX3" fmla="*/ 2411605 w 2526371"/>
                  <a:gd name="connsiteY3" fmla="*/ 365001 h 2210058"/>
                  <a:gd name="connsiteX4" fmla="*/ 2522137 w 2526371"/>
                  <a:gd name="connsiteY4" fmla="*/ 1784766 h 2210058"/>
                  <a:gd name="connsiteX5" fmla="*/ 2197329 w 2526371"/>
                  <a:gd name="connsiteY5" fmla="*/ 2210058 h 2210058"/>
                  <a:gd name="connsiteX6" fmla="*/ 485581 w 2526371"/>
                  <a:gd name="connsiteY6" fmla="*/ 2200010 h 2210058"/>
                  <a:gd name="connsiteX7" fmla="*/ 110532 w 2526371"/>
                  <a:gd name="connsiteY7" fmla="*/ 1845057 h 2210058"/>
                  <a:gd name="connsiteX8" fmla="*/ 0 w 2526371"/>
                  <a:gd name="connsiteY8" fmla="*/ 365001 h 2210058"/>
                  <a:gd name="connsiteX0" fmla="*/ 65 w 2526436"/>
                  <a:gd name="connsiteY0" fmla="*/ 365001 h 2210058"/>
                  <a:gd name="connsiteX1" fmla="*/ 153308 w 2526436"/>
                  <a:gd name="connsiteY1" fmla="*/ 144596 h 2210058"/>
                  <a:gd name="connsiteX2" fmla="*/ 365066 w 2526436"/>
                  <a:gd name="connsiteY2" fmla="*/ 0 h 2210058"/>
                  <a:gd name="connsiteX3" fmla="*/ 2046669 w 2526436"/>
                  <a:gd name="connsiteY3" fmla="*/ 0 h 2210058"/>
                  <a:gd name="connsiteX4" fmla="*/ 2411670 w 2526436"/>
                  <a:gd name="connsiteY4" fmla="*/ 365001 h 2210058"/>
                  <a:gd name="connsiteX5" fmla="*/ 2522202 w 2526436"/>
                  <a:gd name="connsiteY5" fmla="*/ 1784766 h 2210058"/>
                  <a:gd name="connsiteX6" fmla="*/ 2197394 w 2526436"/>
                  <a:gd name="connsiteY6" fmla="*/ 2210058 h 2210058"/>
                  <a:gd name="connsiteX7" fmla="*/ 485646 w 2526436"/>
                  <a:gd name="connsiteY7" fmla="*/ 2200010 h 2210058"/>
                  <a:gd name="connsiteX8" fmla="*/ 110597 w 2526436"/>
                  <a:gd name="connsiteY8" fmla="*/ 1845057 h 2210058"/>
                  <a:gd name="connsiteX9" fmla="*/ 65 w 2526436"/>
                  <a:gd name="connsiteY9" fmla="*/ 365001 h 2210058"/>
                  <a:gd name="connsiteX0" fmla="*/ 65 w 2526436"/>
                  <a:gd name="connsiteY0" fmla="*/ 365001 h 2210058"/>
                  <a:gd name="connsiteX1" fmla="*/ 153308 w 2526436"/>
                  <a:gd name="connsiteY1" fmla="*/ 144596 h 2210058"/>
                  <a:gd name="connsiteX2" fmla="*/ 365066 w 2526436"/>
                  <a:gd name="connsiteY2" fmla="*/ 0 h 2210058"/>
                  <a:gd name="connsiteX3" fmla="*/ 2046669 w 2526436"/>
                  <a:gd name="connsiteY3" fmla="*/ 0 h 2210058"/>
                  <a:gd name="connsiteX4" fmla="*/ 2333801 w 2526436"/>
                  <a:gd name="connsiteY4" fmla="*/ 144596 h 2210058"/>
                  <a:gd name="connsiteX5" fmla="*/ 2411670 w 2526436"/>
                  <a:gd name="connsiteY5" fmla="*/ 365001 h 2210058"/>
                  <a:gd name="connsiteX6" fmla="*/ 2522202 w 2526436"/>
                  <a:gd name="connsiteY6" fmla="*/ 1784766 h 2210058"/>
                  <a:gd name="connsiteX7" fmla="*/ 2197394 w 2526436"/>
                  <a:gd name="connsiteY7" fmla="*/ 2210058 h 2210058"/>
                  <a:gd name="connsiteX8" fmla="*/ 485646 w 2526436"/>
                  <a:gd name="connsiteY8" fmla="*/ 2200010 h 2210058"/>
                  <a:gd name="connsiteX9" fmla="*/ 110597 w 2526436"/>
                  <a:gd name="connsiteY9" fmla="*/ 1845057 h 2210058"/>
                  <a:gd name="connsiteX10" fmla="*/ 65 w 2526436"/>
                  <a:gd name="connsiteY10" fmla="*/ 365001 h 2210058"/>
                  <a:gd name="connsiteX0" fmla="*/ 65 w 2527843"/>
                  <a:gd name="connsiteY0" fmla="*/ 365001 h 2210058"/>
                  <a:gd name="connsiteX1" fmla="*/ 153308 w 2527843"/>
                  <a:gd name="connsiteY1" fmla="*/ 144596 h 2210058"/>
                  <a:gd name="connsiteX2" fmla="*/ 365066 w 2527843"/>
                  <a:gd name="connsiteY2" fmla="*/ 0 h 2210058"/>
                  <a:gd name="connsiteX3" fmla="*/ 2046669 w 2527843"/>
                  <a:gd name="connsiteY3" fmla="*/ 0 h 2210058"/>
                  <a:gd name="connsiteX4" fmla="*/ 2333801 w 2527843"/>
                  <a:gd name="connsiteY4" fmla="*/ 144596 h 2210058"/>
                  <a:gd name="connsiteX5" fmla="*/ 2451863 w 2527843"/>
                  <a:gd name="connsiteY5" fmla="*/ 375050 h 2210058"/>
                  <a:gd name="connsiteX6" fmla="*/ 2522202 w 2527843"/>
                  <a:gd name="connsiteY6" fmla="*/ 1784766 h 2210058"/>
                  <a:gd name="connsiteX7" fmla="*/ 2197394 w 2527843"/>
                  <a:gd name="connsiteY7" fmla="*/ 2210058 h 2210058"/>
                  <a:gd name="connsiteX8" fmla="*/ 485646 w 2527843"/>
                  <a:gd name="connsiteY8" fmla="*/ 2200010 h 2210058"/>
                  <a:gd name="connsiteX9" fmla="*/ 110597 w 2527843"/>
                  <a:gd name="connsiteY9" fmla="*/ 1845057 h 2210058"/>
                  <a:gd name="connsiteX10" fmla="*/ 65 w 2527843"/>
                  <a:gd name="connsiteY10" fmla="*/ 365001 h 2210058"/>
                  <a:gd name="connsiteX0" fmla="*/ 103 w 2527881"/>
                  <a:gd name="connsiteY0" fmla="*/ 365001 h 2210058"/>
                  <a:gd name="connsiteX1" fmla="*/ 117887 w 2527881"/>
                  <a:gd name="connsiteY1" fmla="*/ 63463 h 2210058"/>
                  <a:gd name="connsiteX2" fmla="*/ 365104 w 2527881"/>
                  <a:gd name="connsiteY2" fmla="*/ 0 h 2210058"/>
                  <a:gd name="connsiteX3" fmla="*/ 2046707 w 2527881"/>
                  <a:gd name="connsiteY3" fmla="*/ 0 h 2210058"/>
                  <a:gd name="connsiteX4" fmla="*/ 2333839 w 2527881"/>
                  <a:gd name="connsiteY4" fmla="*/ 144596 h 2210058"/>
                  <a:gd name="connsiteX5" fmla="*/ 2451901 w 2527881"/>
                  <a:gd name="connsiteY5" fmla="*/ 375050 h 2210058"/>
                  <a:gd name="connsiteX6" fmla="*/ 2522240 w 2527881"/>
                  <a:gd name="connsiteY6" fmla="*/ 1784766 h 2210058"/>
                  <a:gd name="connsiteX7" fmla="*/ 2197432 w 2527881"/>
                  <a:gd name="connsiteY7" fmla="*/ 2210058 h 2210058"/>
                  <a:gd name="connsiteX8" fmla="*/ 485684 w 2527881"/>
                  <a:gd name="connsiteY8" fmla="*/ 2200010 h 2210058"/>
                  <a:gd name="connsiteX9" fmla="*/ 110635 w 2527881"/>
                  <a:gd name="connsiteY9" fmla="*/ 1845057 h 2210058"/>
                  <a:gd name="connsiteX10" fmla="*/ 103 w 2527881"/>
                  <a:gd name="connsiteY10" fmla="*/ 365001 h 2210058"/>
                  <a:gd name="connsiteX0" fmla="*/ 103 w 2527881"/>
                  <a:gd name="connsiteY0" fmla="*/ 365001 h 2243955"/>
                  <a:gd name="connsiteX1" fmla="*/ 117887 w 2527881"/>
                  <a:gd name="connsiteY1" fmla="*/ 63463 h 2243955"/>
                  <a:gd name="connsiteX2" fmla="*/ 365104 w 2527881"/>
                  <a:gd name="connsiteY2" fmla="*/ 0 h 2243955"/>
                  <a:gd name="connsiteX3" fmla="*/ 2046707 w 2527881"/>
                  <a:gd name="connsiteY3" fmla="*/ 0 h 2243955"/>
                  <a:gd name="connsiteX4" fmla="*/ 2333839 w 2527881"/>
                  <a:gd name="connsiteY4" fmla="*/ 144596 h 2243955"/>
                  <a:gd name="connsiteX5" fmla="*/ 2451901 w 2527881"/>
                  <a:gd name="connsiteY5" fmla="*/ 375050 h 2243955"/>
                  <a:gd name="connsiteX6" fmla="*/ 2522240 w 2527881"/>
                  <a:gd name="connsiteY6" fmla="*/ 1784766 h 2243955"/>
                  <a:gd name="connsiteX7" fmla="*/ 2197432 w 2527881"/>
                  <a:gd name="connsiteY7" fmla="*/ 2210058 h 2243955"/>
                  <a:gd name="connsiteX8" fmla="*/ 1303593 w 2527881"/>
                  <a:gd name="connsiteY8" fmla="*/ 2243955 h 2243955"/>
                  <a:gd name="connsiteX9" fmla="*/ 485684 w 2527881"/>
                  <a:gd name="connsiteY9" fmla="*/ 2200010 h 2243955"/>
                  <a:gd name="connsiteX10" fmla="*/ 110635 w 2527881"/>
                  <a:gd name="connsiteY10" fmla="*/ 1845057 h 2243955"/>
                  <a:gd name="connsiteX11" fmla="*/ 103 w 2527881"/>
                  <a:gd name="connsiteY11" fmla="*/ 365001 h 2243955"/>
                  <a:gd name="connsiteX0" fmla="*/ 103 w 2527881"/>
                  <a:gd name="connsiteY0" fmla="*/ 365001 h 2243955"/>
                  <a:gd name="connsiteX1" fmla="*/ 117887 w 2527881"/>
                  <a:gd name="connsiteY1" fmla="*/ 63463 h 2243955"/>
                  <a:gd name="connsiteX2" fmla="*/ 365104 w 2527881"/>
                  <a:gd name="connsiteY2" fmla="*/ 0 h 2243955"/>
                  <a:gd name="connsiteX3" fmla="*/ 1115309 w 2527881"/>
                  <a:gd name="connsiteY3" fmla="*/ 23266 h 2243955"/>
                  <a:gd name="connsiteX4" fmla="*/ 2046707 w 2527881"/>
                  <a:gd name="connsiteY4" fmla="*/ 0 h 2243955"/>
                  <a:gd name="connsiteX5" fmla="*/ 2333839 w 2527881"/>
                  <a:gd name="connsiteY5" fmla="*/ 144596 h 2243955"/>
                  <a:gd name="connsiteX6" fmla="*/ 2451901 w 2527881"/>
                  <a:gd name="connsiteY6" fmla="*/ 375050 h 2243955"/>
                  <a:gd name="connsiteX7" fmla="*/ 2522240 w 2527881"/>
                  <a:gd name="connsiteY7" fmla="*/ 1784766 h 2243955"/>
                  <a:gd name="connsiteX8" fmla="*/ 2197432 w 2527881"/>
                  <a:gd name="connsiteY8" fmla="*/ 2210058 h 2243955"/>
                  <a:gd name="connsiteX9" fmla="*/ 1303593 w 2527881"/>
                  <a:gd name="connsiteY9" fmla="*/ 2243955 h 2243955"/>
                  <a:gd name="connsiteX10" fmla="*/ 485684 w 2527881"/>
                  <a:gd name="connsiteY10" fmla="*/ 2200010 h 2243955"/>
                  <a:gd name="connsiteX11" fmla="*/ 110635 w 2527881"/>
                  <a:gd name="connsiteY11" fmla="*/ 1845057 h 2243955"/>
                  <a:gd name="connsiteX12" fmla="*/ 103 w 2527881"/>
                  <a:gd name="connsiteY12" fmla="*/ 365001 h 2243955"/>
                  <a:gd name="connsiteX0" fmla="*/ 103 w 2527881"/>
                  <a:gd name="connsiteY0" fmla="*/ 425291 h 2304245"/>
                  <a:gd name="connsiteX1" fmla="*/ 117887 w 2527881"/>
                  <a:gd name="connsiteY1" fmla="*/ 123753 h 2304245"/>
                  <a:gd name="connsiteX2" fmla="*/ 365104 w 2527881"/>
                  <a:gd name="connsiteY2" fmla="*/ 0 h 2304245"/>
                  <a:gd name="connsiteX3" fmla="*/ 1115309 w 2527881"/>
                  <a:gd name="connsiteY3" fmla="*/ 83556 h 2304245"/>
                  <a:gd name="connsiteX4" fmla="*/ 2046707 w 2527881"/>
                  <a:gd name="connsiteY4" fmla="*/ 60290 h 2304245"/>
                  <a:gd name="connsiteX5" fmla="*/ 2333839 w 2527881"/>
                  <a:gd name="connsiteY5" fmla="*/ 204886 h 2304245"/>
                  <a:gd name="connsiteX6" fmla="*/ 2451901 w 2527881"/>
                  <a:gd name="connsiteY6" fmla="*/ 435340 h 2304245"/>
                  <a:gd name="connsiteX7" fmla="*/ 2522240 w 2527881"/>
                  <a:gd name="connsiteY7" fmla="*/ 1845056 h 2304245"/>
                  <a:gd name="connsiteX8" fmla="*/ 2197432 w 2527881"/>
                  <a:gd name="connsiteY8" fmla="*/ 2270348 h 2304245"/>
                  <a:gd name="connsiteX9" fmla="*/ 1303593 w 2527881"/>
                  <a:gd name="connsiteY9" fmla="*/ 2304245 h 2304245"/>
                  <a:gd name="connsiteX10" fmla="*/ 485684 w 2527881"/>
                  <a:gd name="connsiteY10" fmla="*/ 2260300 h 2304245"/>
                  <a:gd name="connsiteX11" fmla="*/ 110635 w 2527881"/>
                  <a:gd name="connsiteY11" fmla="*/ 1905347 h 2304245"/>
                  <a:gd name="connsiteX12" fmla="*/ 103 w 2527881"/>
                  <a:gd name="connsiteY12" fmla="*/ 425291 h 2304245"/>
                  <a:gd name="connsiteX0" fmla="*/ 257 w 2528035"/>
                  <a:gd name="connsiteY0" fmla="*/ 433606 h 2312560"/>
                  <a:gd name="connsiteX1" fmla="*/ 79989 w 2528035"/>
                  <a:gd name="connsiteY1" fmla="*/ 31584 h 2312560"/>
                  <a:gd name="connsiteX2" fmla="*/ 365258 w 2528035"/>
                  <a:gd name="connsiteY2" fmla="*/ 8315 h 2312560"/>
                  <a:gd name="connsiteX3" fmla="*/ 1115463 w 2528035"/>
                  <a:gd name="connsiteY3" fmla="*/ 91871 h 2312560"/>
                  <a:gd name="connsiteX4" fmla="*/ 2046861 w 2528035"/>
                  <a:gd name="connsiteY4" fmla="*/ 68605 h 2312560"/>
                  <a:gd name="connsiteX5" fmla="*/ 2333993 w 2528035"/>
                  <a:gd name="connsiteY5" fmla="*/ 213201 h 2312560"/>
                  <a:gd name="connsiteX6" fmla="*/ 2452055 w 2528035"/>
                  <a:gd name="connsiteY6" fmla="*/ 443655 h 2312560"/>
                  <a:gd name="connsiteX7" fmla="*/ 2522394 w 2528035"/>
                  <a:gd name="connsiteY7" fmla="*/ 1853371 h 2312560"/>
                  <a:gd name="connsiteX8" fmla="*/ 2197586 w 2528035"/>
                  <a:gd name="connsiteY8" fmla="*/ 2278663 h 2312560"/>
                  <a:gd name="connsiteX9" fmla="*/ 1303747 w 2528035"/>
                  <a:gd name="connsiteY9" fmla="*/ 2312560 h 2312560"/>
                  <a:gd name="connsiteX10" fmla="*/ 485838 w 2528035"/>
                  <a:gd name="connsiteY10" fmla="*/ 2268615 h 2312560"/>
                  <a:gd name="connsiteX11" fmla="*/ 110789 w 2528035"/>
                  <a:gd name="connsiteY11" fmla="*/ 1913662 h 2312560"/>
                  <a:gd name="connsiteX12" fmla="*/ 257 w 2528035"/>
                  <a:gd name="connsiteY12" fmla="*/ 433606 h 2312560"/>
                  <a:gd name="connsiteX0" fmla="*/ 257 w 2528035"/>
                  <a:gd name="connsiteY0" fmla="*/ 433606 h 2312560"/>
                  <a:gd name="connsiteX1" fmla="*/ 79989 w 2528035"/>
                  <a:gd name="connsiteY1" fmla="*/ 31584 h 2312560"/>
                  <a:gd name="connsiteX2" fmla="*/ 365258 w 2528035"/>
                  <a:gd name="connsiteY2" fmla="*/ 8315 h 2312560"/>
                  <a:gd name="connsiteX3" fmla="*/ 1115463 w 2528035"/>
                  <a:gd name="connsiteY3" fmla="*/ 91871 h 2312560"/>
                  <a:gd name="connsiteX4" fmla="*/ 2008809 w 2528035"/>
                  <a:gd name="connsiteY4" fmla="*/ 38460 h 2312560"/>
                  <a:gd name="connsiteX5" fmla="*/ 2333993 w 2528035"/>
                  <a:gd name="connsiteY5" fmla="*/ 213201 h 2312560"/>
                  <a:gd name="connsiteX6" fmla="*/ 2452055 w 2528035"/>
                  <a:gd name="connsiteY6" fmla="*/ 443655 h 2312560"/>
                  <a:gd name="connsiteX7" fmla="*/ 2522394 w 2528035"/>
                  <a:gd name="connsiteY7" fmla="*/ 1853371 h 2312560"/>
                  <a:gd name="connsiteX8" fmla="*/ 2197586 w 2528035"/>
                  <a:gd name="connsiteY8" fmla="*/ 2278663 h 2312560"/>
                  <a:gd name="connsiteX9" fmla="*/ 1303747 w 2528035"/>
                  <a:gd name="connsiteY9" fmla="*/ 2312560 h 2312560"/>
                  <a:gd name="connsiteX10" fmla="*/ 485838 w 2528035"/>
                  <a:gd name="connsiteY10" fmla="*/ 2268615 h 2312560"/>
                  <a:gd name="connsiteX11" fmla="*/ 110789 w 2528035"/>
                  <a:gd name="connsiteY11" fmla="*/ 1913662 h 2312560"/>
                  <a:gd name="connsiteX12" fmla="*/ 257 w 2528035"/>
                  <a:gd name="connsiteY12" fmla="*/ 433606 h 2312560"/>
                  <a:gd name="connsiteX0" fmla="*/ 257 w 2528035"/>
                  <a:gd name="connsiteY0" fmla="*/ 433606 h 2312560"/>
                  <a:gd name="connsiteX1" fmla="*/ 79989 w 2528035"/>
                  <a:gd name="connsiteY1" fmla="*/ 31584 h 2312560"/>
                  <a:gd name="connsiteX2" fmla="*/ 365258 w 2528035"/>
                  <a:gd name="connsiteY2" fmla="*/ 8315 h 2312560"/>
                  <a:gd name="connsiteX3" fmla="*/ 1115463 w 2528035"/>
                  <a:gd name="connsiteY3" fmla="*/ 61726 h 2312560"/>
                  <a:gd name="connsiteX4" fmla="*/ 2008809 w 2528035"/>
                  <a:gd name="connsiteY4" fmla="*/ 38460 h 2312560"/>
                  <a:gd name="connsiteX5" fmla="*/ 2333993 w 2528035"/>
                  <a:gd name="connsiteY5" fmla="*/ 213201 h 2312560"/>
                  <a:gd name="connsiteX6" fmla="*/ 2452055 w 2528035"/>
                  <a:gd name="connsiteY6" fmla="*/ 443655 h 2312560"/>
                  <a:gd name="connsiteX7" fmla="*/ 2522394 w 2528035"/>
                  <a:gd name="connsiteY7" fmla="*/ 1853371 h 2312560"/>
                  <a:gd name="connsiteX8" fmla="*/ 2197586 w 2528035"/>
                  <a:gd name="connsiteY8" fmla="*/ 2278663 h 2312560"/>
                  <a:gd name="connsiteX9" fmla="*/ 1303747 w 2528035"/>
                  <a:gd name="connsiteY9" fmla="*/ 2312560 h 2312560"/>
                  <a:gd name="connsiteX10" fmla="*/ 485838 w 2528035"/>
                  <a:gd name="connsiteY10" fmla="*/ 2268615 h 2312560"/>
                  <a:gd name="connsiteX11" fmla="*/ 110789 w 2528035"/>
                  <a:gd name="connsiteY11" fmla="*/ 1913662 h 2312560"/>
                  <a:gd name="connsiteX12" fmla="*/ 257 w 2528035"/>
                  <a:gd name="connsiteY12" fmla="*/ 433606 h 231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28035" h="2312560">
                    <a:moveTo>
                      <a:pt x="257" y="433606"/>
                    </a:moveTo>
                    <a:cubicBezTo>
                      <a:pt x="-2673" y="148521"/>
                      <a:pt x="19156" y="92417"/>
                      <a:pt x="79989" y="31584"/>
                    </a:cubicBezTo>
                    <a:cubicBezTo>
                      <a:pt x="140822" y="-29249"/>
                      <a:pt x="200606" y="18364"/>
                      <a:pt x="365258" y="8315"/>
                    </a:cubicBezTo>
                    <a:cubicBezTo>
                      <a:pt x="612156" y="9372"/>
                      <a:pt x="868565" y="60669"/>
                      <a:pt x="1115463" y="61726"/>
                    </a:cubicBezTo>
                    <a:lnTo>
                      <a:pt x="2008809" y="38460"/>
                    </a:lnTo>
                    <a:cubicBezTo>
                      <a:pt x="2335257" y="62559"/>
                      <a:pt x="2273160" y="152368"/>
                      <a:pt x="2333993" y="213201"/>
                    </a:cubicBezTo>
                    <a:cubicBezTo>
                      <a:pt x="2394826" y="274034"/>
                      <a:pt x="2418980" y="170293"/>
                      <a:pt x="2452055" y="443655"/>
                    </a:cubicBezTo>
                    <a:cubicBezTo>
                      <a:pt x="2452055" y="930308"/>
                      <a:pt x="2552539" y="1306428"/>
                      <a:pt x="2522394" y="1853371"/>
                    </a:cubicBezTo>
                    <a:cubicBezTo>
                      <a:pt x="2522394" y="2054955"/>
                      <a:pt x="2399170" y="2278663"/>
                      <a:pt x="2197586" y="2278663"/>
                    </a:cubicBezTo>
                    <a:cubicBezTo>
                      <a:pt x="1899640" y="2279914"/>
                      <a:pt x="1601693" y="2311309"/>
                      <a:pt x="1303747" y="2312560"/>
                    </a:cubicBezTo>
                    <a:lnTo>
                      <a:pt x="485838" y="2268615"/>
                    </a:lnTo>
                    <a:cubicBezTo>
                      <a:pt x="284254" y="2268615"/>
                      <a:pt x="181127" y="2135343"/>
                      <a:pt x="110789" y="1913662"/>
                    </a:cubicBezTo>
                    <a:lnTo>
                      <a:pt x="257" y="433606"/>
                    </a:lnTo>
                    <a:close/>
                  </a:path>
                </a:pathLst>
              </a:custGeom>
              <a:noFill/>
              <a:ln w="31750">
                <a:solidFill>
                  <a:srgbClr val="FCC86A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CDBF3F-971B-E8EB-287F-078A043B85A3}"/>
                </a:ext>
              </a:extLst>
            </p:cNvPr>
            <p:cNvSpPr txBox="1"/>
            <p:nvPr/>
          </p:nvSpPr>
          <p:spPr>
            <a:xfrm>
              <a:off x="1479507" y="1708391"/>
              <a:ext cx="956854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/>
                <a:t> </a:t>
              </a:r>
              <a:r>
                <a:rPr lang="vi-VN" sz="3200" b="1" i="1" dirty="0"/>
                <a:t>Đọc thông tin và quan sát các hình 1, 2, em hãy:</a:t>
              </a:r>
            </a:p>
            <a:p>
              <a:r>
                <a:rPr lang="vi-VN" sz="3200" dirty="0"/>
                <a:t>- Kể tên và xác định trên lược đồ một số khoáng sản ở nước ta.</a:t>
              </a:r>
            </a:p>
            <a:p>
              <a:r>
                <a:rPr lang="vi-VN" sz="3200" dirty="0"/>
                <a:t>- Nêu vai trò của tài nguyên khoáng sản đối với sự phát triển kinh tế.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931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1093324" y="582325"/>
            <a:ext cx="1014587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Việt Nam có nguồn khoáng sản phong phú với nhiều loại Một số loại khoáng sản có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trữ lượng đáng kể ở nước ta là: than, dầu mỏ, khí tự nhiên, sắt, bô-xít,…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construction site with a bulldozer and a tractor&#10;&#10;Description automatically generated">
            <a:extLst>
              <a:ext uri="{FF2B5EF4-FFF2-40B4-BE49-F238E27FC236}">
                <a16:creationId xmlns:a16="http://schemas.microsoft.com/office/drawing/2014/main" id="{39A4F765-7CBC-A7DF-B554-7F16320A4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24" y="2429501"/>
            <a:ext cx="4101966" cy="2461180"/>
          </a:xfrm>
          <a:prstGeom prst="rect">
            <a:avLst/>
          </a:prstGeom>
        </p:spPr>
      </p:pic>
      <p:pic>
        <p:nvPicPr>
          <p:cNvPr id="7" name="Picture 6" descr="A large oil rig in the middle of the ocean with Harmandir Sahib in the background&#10;&#10;Description automatically generated">
            <a:extLst>
              <a:ext uri="{FF2B5EF4-FFF2-40B4-BE49-F238E27FC236}">
                <a16:creationId xmlns:a16="http://schemas.microsoft.com/office/drawing/2014/main" id="{9E9412A8-3380-F8F8-A90F-5FBD30C1A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64" y="2964516"/>
            <a:ext cx="4594621" cy="2762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48FA0-6C23-0B1A-9708-18C0D96331F4}"/>
              </a:ext>
            </a:extLst>
          </p:cNvPr>
          <p:cNvSpPr txBox="1"/>
          <p:nvPr/>
        </p:nvSpPr>
        <p:spPr>
          <a:xfrm>
            <a:off x="2569946" y="5091252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/>
              <a:t>Than</a:t>
            </a:r>
            <a:endParaRPr lang="vi-VN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EDC25-46AD-B051-4EA4-6AD15C060D54}"/>
              </a:ext>
            </a:extLst>
          </p:cNvPr>
          <p:cNvSpPr txBox="1"/>
          <p:nvPr/>
        </p:nvSpPr>
        <p:spPr>
          <a:xfrm>
            <a:off x="7771834" y="5909399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/>
              <a:t>Dầu</a:t>
            </a:r>
            <a:r>
              <a:rPr lang="en-GB" sz="2800" i="1" dirty="0"/>
              <a:t> </a:t>
            </a:r>
            <a:r>
              <a:rPr lang="en-GB" sz="2800" i="1" dirty="0" err="1"/>
              <a:t>mỏ</a:t>
            </a:r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395074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1093324" y="582325"/>
            <a:ext cx="10145874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Khoáng sản được khai thác làm nguyên liệu, nhiên liệu cho nhiều ngành công nghiệp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như than, dầu mỏ, khí tự nhiên phục vụ sản xuất nhiệt điện,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dầu, sản xuất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chất, phân đạm; quặng sắt, bô-xít được khai thác để sản xuất kim loại;… Một phần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khoáng sản khai thác để xuất khẩu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48FA0-6C23-0B1A-9708-18C0D96331F4}"/>
              </a:ext>
            </a:extLst>
          </p:cNvPr>
          <p:cNvSpPr txBox="1"/>
          <p:nvPr/>
        </p:nvSpPr>
        <p:spPr>
          <a:xfrm>
            <a:off x="2783818" y="5752455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/>
              <a:t>Quặng</a:t>
            </a:r>
            <a:r>
              <a:rPr lang="en-GB" sz="2800" i="1" dirty="0"/>
              <a:t> </a:t>
            </a:r>
            <a:r>
              <a:rPr lang="en-GB" sz="2800" i="1" dirty="0" err="1"/>
              <a:t>sắt</a:t>
            </a:r>
            <a:endParaRPr lang="vi-VN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EDC25-46AD-B051-4EA4-6AD15C060D54}"/>
              </a:ext>
            </a:extLst>
          </p:cNvPr>
          <p:cNvSpPr txBox="1"/>
          <p:nvPr/>
        </p:nvSpPr>
        <p:spPr>
          <a:xfrm>
            <a:off x="6693805" y="5951438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/>
              <a:t>Khai</a:t>
            </a:r>
            <a:r>
              <a:rPr lang="en-GB" sz="2800" i="1" dirty="0"/>
              <a:t> </a:t>
            </a:r>
            <a:r>
              <a:rPr lang="en-GB" sz="2800" i="1" dirty="0" err="1"/>
              <a:t>thác</a:t>
            </a:r>
            <a:r>
              <a:rPr lang="en-GB" sz="2800" i="1" dirty="0"/>
              <a:t> </a:t>
            </a:r>
            <a:r>
              <a:rPr lang="en-GB" sz="2800" i="1" dirty="0" err="1"/>
              <a:t>bô</a:t>
            </a:r>
            <a:r>
              <a:rPr lang="en-GB" sz="2800" i="1" dirty="0"/>
              <a:t> - </a:t>
            </a:r>
            <a:r>
              <a:rPr lang="en-GB" sz="2800" i="1" dirty="0" err="1"/>
              <a:t>xít</a:t>
            </a:r>
            <a:endParaRPr lang="vi-VN" sz="2800" i="1" dirty="0"/>
          </a:p>
        </p:txBody>
      </p:sp>
      <p:pic>
        <p:nvPicPr>
          <p:cNvPr id="3" name="Picture 2" descr="A pile of black cubes&#10;&#10;Description automatically generated">
            <a:extLst>
              <a:ext uri="{FF2B5EF4-FFF2-40B4-BE49-F238E27FC236}">
                <a16:creationId xmlns:a16="http://schemas.microsoft.com/office/drawing/2014/main" id="{CE46F139-BB97-FCE6-985D-FB0C2B8E4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9" y="3202464"/>
            <a:ext cx="3498120" cy="2348113"/>
          </a:xfrm>
          <a:prstGeom prst="rect">
            <a:avLst/>
          </a:prstGeom>
        </p:spPr>
      </p:pic>
      <p:pic>
        <p:nvPicPr>
          <p:cNvPr id="10" name="Picture 9" descr="A bulldozer in a dirt field&#10;&#10;Description automatically generated">
            <a:extLst>
              <a:ext uri="{FF2B5EF4-FFF2-40B4-BE49-F238E27FC236}">
                <a16:creationId xmlns:a16="http://schemas.microsoft.com/office/drawing/2014/main" id="{C9199A3A-53B7-A26E-0FCC-86597E61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85" y="3202464"/>
            <a:ext cx="3516285" cy="26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79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2580E1-7677-F103-31A4-56378ECA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65" y="179728"/>
            <a:ext cx="10120237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9D16ED-D551-1F85-A8D7-995D204F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42" y="1875987"/>
            <a:ext cx="8554644" cy="48489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D0B08D-DBBF-B09A-697A-BB3FDE171E0F}"/>
              </a:ext>
            </a:extLst>
          </p:cNvPr>
          <p:cNvGrpSpPr/>
          <p:nvPr/>
        </p:nvGrpSpPr>
        <p:grpSpPr>
          <a:xfrm>
            <a:off x="1438275" y="733424"/>
            <a:ext cx="9448801" cy="1209675"/>
            <a:chOff x="5748460" y="2588086"/>
            <a:chExt cx="6643891" cy="43661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D7F5910-FB61-E243-CF9D-1B0CABB3A301}"/>
                </a:ext>
              </a:extLst>
            </p:cNvPr>
            <p:cNvSpPr/>
            <p:nvPr/>
          </p:nvSpPr>
          <p:spPr>
            <a:xfrm>
              <a:off x="5748460" y="2588086"/>
              <a:ext cx="6643891" cy="43661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284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07E740-32C2-FB4A-2326-1AA98D82B783}"/>
                </a:ext>
              </a:extLst>
            </p:cNvPr>
            <p:cNvSpPr txBox="1"/>
            <p:nvPr/>
          </p:nvSpPr>
          <p:spPr>
            <a:xfrm>
              <a:off x="5918930" y="2823937"/>
              <a:ext cx="6379656" cy="388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85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ter flowing through a river&#10;&#10;Description automatically generated with medium confidence">
            <a:extLst>
              <a:ext uri="{FF2B5EF4-FFF2-40B4-BE49-F238E27FC236}">
                <a16:creationId xmlns:a16="http://schemas.microsoft.com/office/drawing/2014/main" id="{03586A7E-0A0B-D56A-4E22-3E9C67CC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FFD76F-7BB8-38F5-4CDE-953B3D34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250" y="494075"/>
            <a:ext cx="4712616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98FDD-6EF0-BD39-BC69-2266C48FB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611" y="1831693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ass and trees in a cartoon style&#10;&#10;Description automatically generated with medium confidence">
            <a:extLst>
              <a:ext uri="{FF2B5EF4-FFF2-40B4-BE49-F238E27FC236}">
                <a16:creationId xmlns:a16="http://schemas.microsoft.com/office/drawing/2014/main" id="{F650A962-BAB8-93DF-7957-4CBA15FF0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4" y="765018"/>
            <a:ext cx="8666744" cy="1561934"/>
            <a:chOff x="226633" y="147365"/>
            <a:chExt cx="13830686" cy="2040038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274754" y="212513"/>
                    <a:pt x="7612177" y="532471"/>
                    <a:pt x="13830686" y="0"/>
                  </a:cubicBezTo>
                  <a:cubicBezTo>
                    <a:pt x="13506651" y="536898"/>
                    <a:pt x="13592960" y="1390850"/>
                    <a:pt x="13830686" y="2021573"/>
                  </a:cubicBezTo>
                  <a:cubicBezTo>
                    <a:pt x="7698256" y="1712968"/>
                    <a:pt x="2885472" y="955497"/>
                    <a:pt x="0" y="2021573"/>
                  </a:cubicBezTo>
                  <a:cubicBezTo>
                    <a:pt x="102379" y="1313904"/>
                    <a:pt x="92588" y="47804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700922" y="-32041"/>
                    <a:pt x="11522532" y="-250613"/>
                    <a:pt x="13830686" y="0"/>
                  </a:cubicBezTo>
                  <a:cubicBezTo>
                    <a:pt x="13625365" y="168318"/>
                    <a:pt x="13870586" y="1318740"/>
                    <a:pt x="13830686" y="2021573"/>
                  </a:cubicBezTo>
                  <a:cubicBezTo>
                    <a:pt x="9497372" y="1958549"/>
                    <a:pt x="3908531" y="2628796"/>
                    <a:pt x="0" y="2021573"/>
                  </a:cubicBezTo>
                  <a:cubicBezTo>
                    <a:pt x="87458" y="1448974"/>
                    <a:pt x="119476" y="107493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955834" y="-317864"/>
                    <a:pt x="8510490" y="290864"/>
                    <a:pt x="13830686" y="0"/>
                  </a:cubicBezTo>
                  <a:cubicBezTo>
                    <a:pt x="13607494" y="412650"/>
                    <a:pt x="13829386" y="1478722"/>
                    <a:pt x="13830686" y="2021573"/>
                  </a:cubicBezTo>
                  <a:cubicBezTo>
                    <a:pt x="7061295" y="1265974"/>
                    <a:pt x="3849036" y="2080256"/>
                    <a:pt x="0" y="2021573"/>
                  </a:cubicBezTo>
                  <a:cubicBezTo>
                    <a:pt x="89355" y="1299710"/>
                    <a:pt x="32575" y="39400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586748" y="126989"/>
                    <a:pt x="7930970" y="206855"/>
                    <a:pt x="13830686" y="0"/>
                  </a:cubicBezTo>
                  <a:cubicBezTo>
                    <a:pt x="13564103" y="445567"/>
                    <a:pt x="13697748" y="1484337"/>
                    <a:pt x="13830686" y="2021573"/>
                  </a:cubicBezTo>
                  <a:cubicBezTo>
                    <a:pt x="7246964" y="1596526"/>
                    <a:pt x="3187557" y="1069061"/>
                    <a:pt x="0" y="2021573"/>
                  </a:cubicBezTo>
                  <a:cubicBezTo>
                    <a:pt x="107056" y="1311414"/>
                    <a:pt x="45033" y="39515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F8FCF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1547797" fill="none" extrusionOk="0">
                          <a:moveTo>
                            <a:pt x="0" y="0"/>
                          </a:moveTo>
                          <a:cubicBezTo>
                            <a:pt x="3175508" y="73870"/>
                            <a:pt x="4930856" y="87581"/>
                            <a:pt x="8666744" y="0"/>
                          </a:cubicBezTo>
                          <a:cubicBezTo>
                            <a:pt x="8507088" y="342073"/>
                            <a:pt x="8585669" y="1088036"/>
                            <a:pt x="8666744" y="1547797"/>
                          </a:cubicBezTo>
                          <a:cubicBezTo>
                            <a:pt x="4629462" y="1432795"/>
                            <a:pt x="1922990" y="1069170"/>
                            <a:pt x="0" y="1547797"/>
                          </a:cubicBezTo>
                          <a:cubicBezTo>
                            <a:pt x="59199" y="1024110"/>
                            <a:pt x="29991" y="327559"/>
                            <a:pt x="0" y="0"/>
                          </a:cubicBezTo>
                          <a:close/>
                        </a:path>
                        <a:path w="8666744" h="1547797" stroke="0" extrusionOk="0">
                          <a:moveTo>
                            <a:pt x="0" y="0"/>
                          </a:moveTo>
                          <a:cubicBezTo>
                            <a:pt x="4107307" y="-57707"/>
                            <a:pt x="6868303" y="-125692"/>
                            <a:pt x="8666744" y="0"/>
                          </a:cubicBezTo>
                          <a:cubicBezTo>
                            <a:pt x="8588299" y="186573"/>
                            <a:pt x="8677408" y="1035192"/>
                            <a:pt x="8666744" y="1547797"/>
                          </a:cubicBezTo>
                          <a:cubicBezTo>
                            <a:pt x="5772856" y="1482252"/>
                            <a:pt x="2180668" y="1831404"/>
                            <a:pt x="0" y="1547797"/>
                          </a:cubicBezTo>
                          <a:cubicBezTo>
                            <a:pt x="77846" y="1116468"/>
                            <a:pt x="74634" y="759603"/>
                            <a:pt x="0" y="0"/>
                          </a:cubicBezTo>
                          <a:close/>
                        </a:path>
                        <a:path w="8666744" h="1547797" fill="none" stroke="0" extrusionOk="0">
                          <a:moveTo>
                            <a:pt x="0" y="0"/>
                          </a:moveTo>
                          <a:cubicBezTo>
                            <a:pt x="3246456" y="-95799"/>
                            <a:pt x="5234005" y="158049"/>
                            <a:pt x="8666744" y="0"/>
                          </a:cubicBezTo>
                          <a:cubicBezTo>
                            <a:pt x="8513905" y="272652"/>
                            <a:pt x="8665761" y="1165775"/>
                            <a:pt x="8666744" y="1547797"/>
                          </a:cubicBezTo>
                          <a:cubicBezTo>
                            <a:pt x="4317519" y="1369284"/>
                            <a:pt x="2131118" y="1270625"/>
                            <a:pt x="0" y="1547797"/>
                          </a:cubicBezTo>
                          <a:cubicBezTo>
                            <a:pt x="71988" y="1007793"/>
                            <a:pt x="23597" y="3022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257565" y="298068"/>
              <a:ext cx="13622080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nằm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vực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73942" y="305189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á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 Á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Bắc Á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Đông Á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ss and trees in a cartoon style&#10;&#10;Description automatically generated with medium confidence">
            <a:extLst>
              <a:ext uri="{FF2B5EF4-FFF2-40B4-BE49-F238E27FC236}">
                <a16:creationId xmlns:a16="http://schemas.microsoft.com/office/drawing/2014/main" id="{1D1F50C6-B336-8ED3-342E-6C687674B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317380" y="229502"/>
                    <a:pt x="7758232" y="257222"/>
                    <a:pt x="13830686" y="0"/>
                  </a:cubicBezTo>
                  <a:cubicBezTo>
                    <a:pt x="13532564" y="558709"/>
                    <a:pt x="13628530" y="1668676"/>
                    <a:pt x="13830686" y="2392709"/>
                  </a:cubicBezTo>
                  <a:cubicBezTo>
                    <a:pt x="7693993" y="2093252"/>
                    <a:pt x="3089301" y="1759536"/>
                    <a:pt x="0" y="2392709"/>
                  </a:cubicBezTo>
                  <a:cubicBezTo>
                    <a:pt x="91972" y="1595287"/>
                    <a:pt x="77751" y="535029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519818" y="-116765"/>
                    <a:pt x="10807932" y="-164983"/>
                    <a:pt x="13830686" y="0"/>
                  </a:cubicBezTo>
                  <a:cubicBezTo>
                    <a:pt x="13621009" y="235740"/>
                    <a:pt x="13934210" y="1486251"/>
                    <a:pt x="13830686" y="2392709"/>
                  </a:cubicBezTo>
                  <a:cubicBezTo>
                    <a:pt x="9765977" y="2327624"/>
                    <a:pt x="3196984" y="2662792"/>
                    <a:pt x="0" y="2392709"/>
                  </a:cubicBezTo>
                  <a:cubicBezTo>
                    <a:pt x="10635" y="1700236"/>
                    <a:pt x="119310" y="121229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487677" y="-273183"/>
                    <a:pt x="8271656" y="35969"/>
                    <a:pt x="13830686" y="0"/>
                  </a:cubicBezTo>
                  <a:cubicBezTo>
                    <a:pt x="13508487" y="432102"/>
                    <a:pt x="13825265" y="1779945"/>
                    <a:pt x="13830686" y="2392709"/>
                  </a:cubicBezTo>
                  <a:cubicBezTo>
                    <a:pt x="6861295" y="1667172"/>
                    <a:pt x="3492073" y="2249398"/>
                    <a:pt x="0" y="2392709"/>
                  </a:cubicBezTo>
                  <a:cubicBezTo>
                    <a:pt x="51046" y="1558260"/>
                    <a:pt x="-42369" y="42516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293215" y="-33777"/>
                    <a:pt x="8111977" y="430454"/>
                    <a:pt x="13830686" y="0"/>
                  </a:cubicBezTo>
                  <a:cubicBezTo>
                    <a:pt x="13409441" y="520432"/>
                    <a:pt x="13698739" y="1707339"/>
                    <a:pt x="13830686" y="2392709"/>
                  </a:cubicBezTo>
                  <a:cubicBezTo>
                    <a:pt x="7195795" y="1855682"/>
                    <a:pt x="3323100" y="1504279"/>
                    <a:pt x="0" y="2392709"/>
                  </a:cubicBezTo>
                  <a:cubicBezTo>
                    <a:pt x="94967" y="1594309"/>
                    <a:pt x="55932" y="45237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1141782" y="224616"/>
              <a:ext cx="11345014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Việt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tỉnh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/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thành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93815" y="2864057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64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65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ter flowing through a river&#10;&#10;Description automatically generated with medium confidence">
            <a:extLst>
              <a:ext uri="{FF2B5EF4-FFF2-40B4-BE49-F238E27FC236}">
                <a16:creationId xmlns:a16="http://schemas.microsoft.com/office/drawing/2014/main" id="{A36BEB1F-5548-0BA6-7CE8-3F9C19B37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F6F9EF1A-C97F-8448-BF23-5E2693B39BB7}"/>
              </a:ext>
            </a:extLst>
          </p:cNvPr>
          <p:cNvSpPr/>
          <p:nvPr/>
        </p:nvSpPr>
        <p:spPr>
          <a:xfrm>
            <a:off x="9023717" y="-83184"/>
            <a:ext cx="3168283" cy="3512184"/>
          </a:xfrm>
          <a:custGeom>
            <a:avLst/>
            <a:gdLst/>
            <a:ahLst/>
            <a:cxnLst/>
            <a:rect l="l" t="t" r="r" b="b"/>
            <a:pathLst>
              <a:path w="5366651" h="5949174">
                <a:moveTo>
                  <a:pt x="0" y="0"/>
                </a:moveTo>
                <a:lnTo>
                  <a:pt x="5366651" y="0"/>
                </a:lnTo>
                <a:lnTo>
                  <a:pt x="5366651" y="5949174"/>
                </a:lnTo>
                <a:lnTo>
                  <a:pt x="0" y="5949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CC751E-0CE4-2DDE-2161-564A67D0E782}"/>
              </a:ext>
            </a:extLst>
          </p:cNvPr>
          <p:cNvGrpSpPr/>
          <p:nvPr/>
        </p:nvGrpSpPr>
        <p:grpSpPr>
          <a:xfrm>
            <a:off x="842694" y="841910"/>
            <a:ext cx="3854197" cy="830998"/>
            <a:chOff x="1079008" y="162440"/>
            <a:chExt cx="3854197" cy="8309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B8A154-5921-E304-4091-AF7BA3DEA9D2}"/>
                </a:ext>
              </a:extLst>
            </p:cNvPr>
            <p:cNvSpPr txBox="1"/>
            <p:nvPr/>
          </p:nvSpPr>
          <p:spPr>
            <a:xfrm>
              <a:off x="1079008" y="162441"/>
              <a:ext cx="38541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Lịch</a:t>
              </a:r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 </a:t>
              </a:r>
              <a:r>
                <a:rPr lang="en-GB" sz="4800" dirty="0" err="1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sử</a:t>
              </a:r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 </a:t>
              </a:r>
              <a:r>
                <a:rPr lang="en-GB" sz="4800" dirty="0" err="1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và</a:t>
              </a:r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 </a:t>
              </a:r>
              <a:r>
                <a:rPr lang="en-GB" sz="4800" dirty="0" err="1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Địa</a:t>
              </a:r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 </a:t>
              </a:r>
              <a:r>
                <a:rPr lang="en-GB" sz="4800" dirty="0" err="1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lý</a:t>
              </a:r>
              <a:endParaRPr lang="vi-VN" sz="4800" dirty="0">
                <a:ln w="317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6534B7-F34F-63C0-2BC7-D126C525314E}"/>
                </a:ext>
              </a:extLst>
            </p:cNvPr>
            <p:cNvSpPr txBox="1"/>
            <p:nvPr/>
          </p:nvSpPr>
          <p:spPr>
            <a:xfrm>
              <a:off x="1079008" y="162440"/>
              <a:ext cx="38541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solidFill>
                    <a:srgbClr val="C53914"/>
                  </a:solidFill>
                  <a:latin typeface="DFVN ED Piedmont" pitchFamily="50" charset="0"/>
                </a:rPr>
                <a:t>Lịch</a:t>
              </a:r>
              <a:r>
                <a:rPr lang="en-GB" sz="4800" dirty="0">
                  <a:solidFill>
                    <a:srgbClr val="C53914"/>
                  </a:solidFill>
                  <a:latin typeface="DFVN ED Piedmont" pitchFamily="50" charset="0"/>
                </a:rPr>
                <a:t> </a:t>
              </a:r>
              <a:r>
                <a:rPr lang="en-GB" sz="4800" dirty="0" err="1">
                  <a:solidFill>
                    <a:srgbClr val="C53914"/>
                  </a:solidFill>
                  <a:latin typeface="DFVN ED Piedmont" pitchFamily="50" charset="0"/>
                </a:rPr>
                <a:t>sử</a:t>
              </a:r>
              <a:r>
                <a:rPr lang="en-GB" sz="4800" dirty="0">
                  <a:solidFill>
                    <a:srgbClr val="C53914"/>
                  </a:solidFill>
                  <a:latin typeface="DFVN ED Piedmont" pitchFamily="50" charset="0"/>
                </a:rPr>
                <a:t> </a:t>
              </a:r>
              <a:r>
                <a:rPr lang="en-GB" sz="4800" dirty="0" err="1">
                  <a:solidFill>
                    <a:srgbClr val="C53914"/>
                  </a:solidFill>
                  <a:latin typeface="DFVN ED Piedmont" pitchFamily="50" charset="0"/>
                </a:rPr>
                <a:t>và</a:t>
              </a:r>
              <a:r>
                <a:rPr lang="en-GB" sz="4800" dirty="0">
                  <a:solidFill>
                    <a:srgbClr val="C53914"/>
                  </a:solidFill>
                  <a:latin typeface="DFVN ED Piedmont" pitchFamily="50" charset="0"/>
                </a:rPr>
                <a:t> </a:t>
              </a:r>
              <a:r>
                <a:rPr lang="en-GB" sz="4800" dirty="0" err="1">
                  <a:solidFill>
                    <a:srgbClr val="C53914"/>
                  </a:solidFill>
                  <a:latin typeface="DFVN ED Piedmont" pitchFamily="50" charset="0"/>
                </a:rPr>
                <a:t>Địa</a:t>
              </a:r>
              <a:r>
                <a:rPr lang="en-GB" sz="4800" dirty="0">
                  <a:solidFill>
                    <a:srgbClr val="C53914"/>
                  </a:solidFill>
                  <a:latin typeface="DFVN ED Piedmont" pitchFamily="50" charset="0"/>
                </a:rPr>
                <a:t> </a:t>
              </a:r>
              <a:r>
                <a:rPr lang="en-GB" sz="4800" dirty="0" err="1">
                  <a:solidFill>
                    <a:srgbClr val="C53914"/>
                  </a:solidFill>
                  <a:latin typeface="DFVN ED Piedmont" pitchFamily="50" charset="0"/>
                </a:rPr>
                <a:t>lý</a:t>
              </a:r>
              <a:endParaRPr lang="vi-VN" sz="4800" dirty="0">
                <a:solidFill>
                  <a:srgbClr val="C53914"/>
                </a:solidFill>
              </a:endParaRPr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05802F43-851A-3992-E038-9504B54648DE}"/>
              </a:ext>
            </a:extLst>
          </p:cNvPr>
          <p:cNvSpPr/>
          <p:nvPr/>
        </p:nvSpPr>
        <p:spPr>
          <a:xfrm flipH="1">
            <a:off x="8551761" y="1333182"/>
            <a:ext cx="2992411" cy="5799560"/>
          </a:xfrm>
          <a:custGeom>
            <a:avLst/>
            <a:gdLst/>
            <a:ahLst/>
            <a:cxnLst/>
            <a:rect l="l" t="t" r="r" b="b"/>
            <a:pathLst>
              <a:path w="4049649" h="8229600">
                <a:moveTo>
                  <a:pt x="0" y="0"/>
                </a:moveTo>
                <a:lnTo>
                  <a:pt x="4049649" y="0"/>
                </a:lnTo>
                <a:lnTo>
                  <a:pt x="4049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0A75BE-5408-A79C-0929-876C401F6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448" y="1756091"/>
            <a:ext cx="6084335" cy="36396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AA45F13-EDC7-0735-1985-83911FA342ED}"/>
              </a:ext>
            </a:extLst>
          </p:cNvPr>
          <p:cNvGrpSpPr/>
          <p:nvPr/>
        </p:nvGrpSpPr>
        <p:grpSpPr>
          <a:xfrm>
            <a:off x="5608949" y="5117591"/>
            <a:ext cx="1329210" cy="870204"/>
            <a:chOff x="5608949" y="5117591"/>
            <a:chExt cx="1329210" cy="8702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D39226-C72B-BB7A-0671-1173AA7EFB2E}"/>
                </a:ext>
              </a:extLst>
            </p:cNvPr>
            <p:cNvSpPr txBox="1"/>
            <p:nvPr/>
          </p:nvSpPr>
          <p:spPr>
            <a:xfrm>
              <a:off x="5608949" y="5117591"/>
              <a:ext cx="13292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Tiết</a:t>
              </a:r>
              <a:r>
                <a:rPr lang="en-GB" sz="4800" dirty="0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DFVN ED Piedmont" pitchFamily="50" charset="0"/>
                </a:rPr>
                <a:t> 1</a:t>
              </a:r>
              <a:endParaRPr lang="vi-VN" sz="4800" dirty="0">
                <a:ln w="190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CDD6F5-6FDD-EE3C-101D-BE034AE2918C}"/>
                </a:ext>
              </a:extLst>
            </p:cNvPr>
            <p:cNvSpPr txBox="1"/>
            <p:nvPr/>
          </p:nvSpPr>
          <p:spPr>
            <a:xfrm>
              <a:off x="5608949" y="5156798"/>
              <a:ext cx="13292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solidFill>
                    <a:srgbClr val="C53914"/>
                  </a:solidFill>
                  <a:latin typeface="DFVN ED Piedmont" pitchFamily="50" charset="0"/>
                </a:rPr>
                <a:t>Tiết</a:t>
              </a:r>
              <a:r>
                <a:rPr lang="en-GB" sz="4800" dirty="0">
                  <a:solidFill>
                    <a:srgbClr val="C53914"/>
                  </a:solidFill>
                  <a:latin typeface="DFVN ED Piedmont" pitchFamily="50" charset="0"/>
                </a:rPr>
                <a:t> 1</a:t>
              </a:r>
              <a:endParaRPr lang="vi-VN" sz="4800" dirty="0">
                <a:solidFill>
                  <a:srgbClr val="C5391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399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10876-3AC6-7E71-83AD-82CB7C8E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71" y="673669"/>
            <a:ext cx="7666357" cy="1806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457A6-8133-1DC3-F52C-DA1A265BC3E5}"/>
              </a:ext>
            </a:extLst>
          </p:cNvPr>
          <p:cNvSpPr txBox="1"/>
          <p:nvPr/>
        </p:nvSpPr>
        <p:spPr>
          <a:xfrm>
            <a:off x="1742971" y="2681423"/>
            <a:ext cx="8319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#9Slide03 AllRoundGothic" panose="020B0703020202020104" pitchFamily="34" charset="-93"/>
              </a:rPr>
              <a:t>1. </a:t>
            </a:r>
            <a:r>
              <a:rPr lang="en-GB" sz="3600" dirty="0" err="1">
                <a:latin typeface="#9Slide03 AllRoundGothic" panose="020B0703020202020104" pitchFamily="34" charset="-93"/>
              </a:rPr>
              <a:t>Tìm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hiểu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về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địa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hình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và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khoáng</a:t>
            </a:r>
            <a:r>
              <a:rPr lang="en-GB" sz="3600" dirty="0">
                <a:latin typeface="#9Slide03 AllRoundGothic" panose="020B0703020202020104" pitchFamily="34" charset="-93"/>
              </a:rPr>
              <a:t> </a:t>
            </a:r>
            <a:r>
              <a:rPr lang="en-GB" sz="3600" dirty="0" err="1">
                <a:latin typeface="#9Slide03 AllRoundGothic" panose="020B0703020202020104" pitchFamily="34" charset="-93"/>
              </a:rPr>
              <a:t>sản</a:t>
            </a:r>
            <a:endParaRPr lang="vi-VN" sz="3600" dirty="0"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8865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063AF-0779-8A78-2620-ED200CB8C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6" y="4150189"/>
            <a:ext cx="5032127" cy="2358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C5DF05-CD0B-6202-1227-44BEE48CBAB1}"/>
              </a:ext>
            </a:extLst>
          </p:cNvPr>
          <p:cNvSpPr txBox="1"/>
          <p:nvPr/>
        </p:nvSpPr>
        <p:spPr>
          <a:xfrm>
            <a:off x="1009938" y="1400727"/>
            <a:ext cx="1017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A4B748-39B4-DECF-63DA-DD60B503A01B}"/>
              </a:ext>
            </a:extLst>
          </p:cNvPr>
          <p:cNvGrpSpPr/>
          <p:nvPr/>
        </p:nvGrpSpPr>
        <p:grpSpPr>
          <a:xfrm>
            <a:off x="5748460" y="2666880"/>
            <a:ext cx="5719639" cy="3295175"/>
            <a:chOff x="5748460" y="2588090"/>
            <a:chExt cx="5719639" cy="329517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BE053F5-8B8A-34C7-B45C-37E8F30C0F8B}"/>
                </a:ext>
              </a:extLst>
            </p:cNvPr>
            <p:cNvSpPr/>
            <p:nvPr/>
          </p:nvSpPr>
          <p:spPr>
            <a:xfrm>
              <a:off x="5748460" y="2588090"/>
              <a:ext cx="5719639" cy="32951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284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3BAD06-D2CF-63B6-4AB5-36EDA6366C1E}"/>
                </a:ext>
              </a:extLst>
            </p:cNvPr>
            <p:cNvSpPr txBox="1"/>
            <p:nvPr/>
          </p:nvSpPr>
          <p:spPr>
            <a:xfrm>
              <a:off x="5918930" y="2823938"/>
              <a:ext cx="544756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Chỉ trên lược đồ các khu vực đồi núi và các khu vực đồng bằng ở nước ta.</a:t>
              </a:r>
            </a:p>
            <a:p>
              <a:pPr algn="just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Trình bày đặc điểm chính của địa hình nước ta.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79BC98-E094-AF8A-8087-27AED7D0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6" y="2509942"/>
            <a:ext cx="554174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4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E80E-C112-153A-69E7-9A9BAA4A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3F639-D062-7779-842F-D57D2B2B2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6" y="0"/>
            <a:ext cx="45627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46B3C-3EAB-2127-21E9-1179CB23A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8" y="3186545"/>
            <a:ext cx="6068386" cy="34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89D2B4-D563-8B25-1EFD-EEA7190D18A5}"/>
                  </a:ext>
                </a:extLst>
              </p:cNvPr>
              <p:cNvSpPr txBox="1"/>
              <p:nvPr/>
            </p:nvSpPr>
            <p:spPr>
              <a:xfrm>
                <a:off x="741651" y="1332032"/>
                <a:ext cx="10487025" cy="1143518"/>
              </a:xfrm>
              <a:prstGeom prst="rect">
                <a:avLst/>
              </a:prstGeom>
              <a:solidFill>
                <a:srgbClr val="FBDA8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phần đất liền của nước ta, đồi núi chiếm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GB" sz="28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lãnh thổ, chủ yếu là đồi</a:t>
                </a:r>
                <a:r>
                  <a:rPr lang="en-GB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núi thấp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89D2B4-D563-8B25-1EFD-EEA7190D1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51" y="1332032"/>
                <a:ext cx="10487025" cy="1143518"/>
              </a:xfrm>
              <a:prstGeom prst="rect">
                <a:avLst/>
              </a:prstGeom>
              <a:blipFill>
                <a:blip r:embed="rId2"/>
                <a:stretch>
                  <a:fillRect l="-1221" b="-144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7BB50E6-8A84-F8C8-AE88-01DDEE3E410D}"/>
              </a:ext>
            </a:extLst>
          </p:cNvPr>
          <p:cNvSpPr txBox="1"/>
          <p:nvPr/>
        </p:nvSpPr>
        <p:spPr>
          <a:xfrm>
            <a:off x="741651" y="2941255"/>
            <a:ext cx="11071658" cy="523220"/>
          </a:xfrm>
          <a:prstGeom prst="rect">
            <a:avLst/>
          </a:prstGeom>
          <a:solidFill>
            <a:srgbClr val="FBDA86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Các dãy núi có hai hướng chính là tây bắc – đông nam và vòng cung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EF534-67D8-E1E7-3CF6-40B76234FBAA}"/>
              </a:ext>
            </a:extLst>
          </p:cNvPr>
          <p:cNvSpPr txBox="1"/>
          <p:nvPr/>
        </p:nvSpPr>
        <p:spPr>
          <a:xfrm>
            <a:off x="5218545" y="420051"/>
            <a:ext cx="222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rgbClr val="C00000"/>
                </a:solidFill>
                <a:latin typeface="#9Slide03 AllRoundGothic" panose="020B0703020202020104" pitchFamily="34" charset="-93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GB" sz="4000" b="1" dirty="0">
                <a:solidFill>
                  <a:srgbClr val="C00000"/>
                </a:solidFill>
                <a:latin typeface="#9Slide03 AllRoundGothic" panose="020B0703020202020104" pitchFamily="34" charset="-93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#9Slide03 AllRoundGothic" panose="020B0703020202020104" pitchFamily="34" charset="-93"/>
                <a:ea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000" b="1" dirty="0">
              <a:solidFill>
                <a:srgbClr val="C00000"/>
              </a:solidFill>
              <a:latin typeface="#9Slide03 AllRoundGothic" panose="020B0703020202020104" pitchFamily="34" charset="-93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C0B3D2-B640-0C5C-C806-CEE211E910C4}"/>
                  </a:ext>
                </a:extLst>
              </p:cNvPr>
              <p:cNvSpPr txBox="1"/>
              <p:nvPr/>
            </p:nvSpPr>
            <p:spPr>
              <a:xfrm>
                <a:off x="741651" y="4103779"/>
                <a:ext cx="11071658" cy="1170641"/>
              </a:xfrm>
              <a:prstGeom prst="rect">
                <a:avLst/>
              </a:prstGeom>
              <a:solidFill>
                <a:srgbClr val="FBDA8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Đồng bằng chiếm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GB" sz="28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lãnh thổ, địa hình thấp và tương đối bằng </a:t>
                </a:r>
                <a:r>
                  <a:rPr lang="vi-VN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phẳng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C0B3D2-B640-0C5C-C806-CEE211E91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51" y="4103779"/>
                <a:ext cx="11071658" cy="1170641"/>
              </a:xfrm>
              <a:prstGeom prst="rect">
                <a:avLst/>
              </a:prstGeom>
              <a:blipFill>
                <a:blip r:embed="rId3"/>
                <a:stretch>
                  <a:fillRect l="-1156" b="-114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96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DA5642-D71A-0928-7F95-ED554DB274EF}"/>
              </a:ext>
            </a:extLst>
          </p:cNvPr>
          <p:cNvSpPr txBox="1"/>
          <p:nvPr/>
        </p:nvSpPr>
        <p:spPr>
          <a:xfrm>
            <a:off x="173760" y="402233"/>
            <a:ext cx="112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9DEB6F-02FA-CDD9-75EF-B11AED3FF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007557"/>
              </p:ext>
            </p:extLst>
          </p:nvPr>
        </p:nvGraphicFramePr>
        <p:xfrm>
          <a:off x="785091" y="1393921"/>
          <a:ext cx="10501746" cy="26977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0582">
                  <a:extLst>
                    <a:ext uri="{9D8B030D-6E8A-4147-A177-3AD203B41FA5}">
                      <a16:colId xmlns:a16="http://schemas.microsoft.com/office/drawing/2014/main" val="3505971336"/>
                    </a:ext>
                  </a:extLst>
                </a:gridCol>
                <a:gridCol w="3500582">
                  <a:extLst>
                    <a:ext uri="{9D8B030D-6E8A-4147-A177-3AD203B41FA5}">
                      <a16:colId xmlns:a16="http://schemas.microsoft.com/office/drawing/2014/main" val="588795185"/>
                    </a:ext>
                  </a:extLst>
                </a:gridCol>
                <a:gridCol w="3500582">
                  <a:extLst>
                    <a:ext uri="{9D8B030D-6E8A-4147-A177-3AD203B41FA5}">
                      <a16:colId xmlns:a16="http://schemas.microsoft.com/office/drawing/2014/main" val="444694435"/>
                    </a:ext>
                  </a:extLst>
                </a:gridCol>
              </a:tblGrid>
              <a:tr h="8992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 hình đồi núi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Địa hình đồng bằng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504393"/>
                  </a:ext>
                </a:extLst>
              </a:tr>
              <a:tr h="8992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591936"/>
                  </a:ext>
                </a:extLst>
              </a:tr>
              <a:tr h="8992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Khó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khăn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3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442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495</Words>
  <Application>Microsoft Office PowerPoint</Application>
  <PresentationFormat>Widescreen</PresentationFormat>
  <Paragraphs>57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Cambria Math</vt:lpstr>
      <vt:lpstr>Calibri Light</vt:lpstr>
      <vt:lpstr>Cambria</vt:lpstr>
      <vt:lpstr>Arial</vt:lpstr>
      <vt:lpstr>Calibri</vt:lpstr>
      <vt:lpstr>#9Slide03 AllRoundGothic</vt:lpstr>
      <vt:lpstr>DFVN ED Piedmont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CQC</cp:lastModifiedBy>
  <cp:revision>24</cp:revision>
  <dcterms:created xsi:type="dcterms:W3CDTF">2024-06-04T09:29:00Z</dcterms:created>
  <dcterms:modified xsi:type="dcterms:W3CDTF">2024-08-19T03:37:33Z</dcterms:modified>
</cp:coreProperties>
</file>