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#9Slide03 Duepuntozero" panose="02000507000000020004" pitchFamily="2" charset="-93"/>
      <p:regular r:id="rId14"/>
    </p:embeddedFont>
    <p:embeddedFont>
      <p:font typeface="#9Slide05 Rusulica Script" panose="00000500000000000000" pitchFamily="2" charset="-93"/>
      <p:regular r:id="rId15"/>
    </p:embeddedFont>
    <p:embeddedFont>
      <p:font typeface="Cambria Math" panose="02040503050406030204" pitchFamily="18" charset="0"/>
      <p:regular r:id="rId16"/>
    </p:embeddedFont>
    <p:embeddedFont>
      <p:font typeface="SVN-Gretoon" panose="02040603050506020204" pitchFamily="18" charset="0"/>
      <p:regular r:id="rId17"/>
    </p:embeddedFont>
    <p:embeddedFont>
      <p:font typeface="SVN-Whimsy" panose="02040603050506020204" pitchFamily="18" charset="0"/>
      <p:regular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  <a:srgbClr val="121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D3031-5395-4385-9664-2CC6514B4451}" v="379" dt="2024-08-09T10:57:45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9C62-00E9-64F1-58F7-B0B1F958B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FC6B1-CF83-956F-F676-74B91ADBD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F5D2-7107-3437-02CC-3E5FAA9C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19F9-588E-3486-1E66-1545A07A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79F72-FFED-51B8-6A67-94363582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91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7F89-284B-A098-27D4-1BD379ED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EED-C92C-8B42-1F14-A8AF7A92A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9DA6-4588-485D-7CF7-100B9B80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84C-B55B-4471-3C43-5258C5CF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C979-1F88-709D-8D27-FABE48CE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40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4A9C7-92A0-C217-C716-5D3818771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CE2E8-245C-A0EF-7B00-B4A24E638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D35F-A024-D440-C761-2CA0EF96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071CC-C6F7-9049-BAD1-B466313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C041-2D86-3851-AA3D-194CB262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0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B07C-33C3-752C-E9D2-59CD059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7C6F-BE85-CC4B-AC62-8B7C68371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FC634-3A63-3FD1-496F-AF4A34E5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2E3C-339D-5E3F-CEEE-8E09B049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7B72-9259-1D9D-11F6-CAB3BDE7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07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7943-80B0-DE29-DC31-EEFEB41C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00728-FA3F-C033-3B93-AAD35421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1F22-D018-237F-6E9B-42090E90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76FD-525B-0640-DDB9-AFEBDE1D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E3B6-F0B1-1D97-EBE0-C8838D16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41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7F40-C76A-B750-75FB-8EA46317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74D2-B00D-79EE-EC09-8BE937CA1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6DCB-CD58-2B80-85DE-934E26FF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19103-84FD-C315-D417-61C5B6A7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7A323-FB07-3A86-93C0-A630B4F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F75F3-9CFA-59AD-79BD-A1BCBAF8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7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FFAD-3BD8-8840-9865-A84CE77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240F2-1915-8860-CE81-49325893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EF5DC-A2B2-CD41-CAE9-D44AFC18F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6B1D9-0F45-0E71-2A04-83774EE9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CD240-44A5-3A14-D4A2-BCEEF27E7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0A08-B1CE-18DC-0646-4680295F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B5095-E18C-1D36-B1D9-6432F52A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4027C-EEAC-41D3-370A-A79A3E6E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67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0D6A-AFCF-3619-0CD0-5FEEB54A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32692-0CFA-5747-7C77-1158E2C6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1CBE-18ED-17C7-E315-B613ADA1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D55B2-4B06-64CD-0579-193F214E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94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0651F-665F-7AC1-BD28-02DFED8E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87514-E201-8F5E-73FE-2D9AC082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6FA94-488B-A4BC-2652-4B580B9E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426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7101-3A9D-B7EC-8FD8-B3B3B100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E39A-8ABC-59B6-2097-0C2C4893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F39F2-E697-E19C-A6F4-C0C6E9AEE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C3E50-7100-A7D4-F961-2F9E5E6E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A9F3E-7996-1559-D53F-9BBFFC40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9ECAD-CECC-C18B-5BF0-290A0CBC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431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BB18-0CD4-1E93-D265-8B219864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EED4E-417A-FFC4-C5EF-D086BB643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F160-CC3B-B50F-DE76-D1A650751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3359C-A373-4966-E1DF-7A94A50B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F52D0-FEC8-CA4C-1F41-3583E5CC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2080F-05D7-1CAA-A763-D5D9073A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90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75380-7357-49DD-65C7-5A44DCBC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8019-E0D7-30CF-0F38-2843F3F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573E-BF2C-413E-73A4-F3377367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EC77E-B094-4D7D-B032-2964B4C6A82D}" type="datetimeFigureOut">
              <a:rPr lang="vi-VN" smtClean="0"/>
              <a:t>08/08/2024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7408-84BF-0110-0D4E-A7F63913C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F9FF-1234-A431-C4BE-C2AE7FF9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550827-72AD-40E0-A933-98FB1F9F52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4A10B-FAE6-FA5A-7639-C7846175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8" y="2004081"/>
            <a:ext cx="11518183" cy="30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8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56616" y="365760"/>
            <a:ext cx="11622024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0C1F1E-B684-F107-28D5-61DD474BB715}"/>
              </a:ext>
            </a:extLst>
          </p:cNvPr>
          <p:cNvSpPr/>
          <p:nvPr/>
        </p:nvSpPr>
        <p:spPr>
          <a:xfrm>
            <a:off x="841248" y="493776"/>
            <a:ext cx="749808" cy="71323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#9Slide03 Duepuntozero" panose="02000507000000020004" pitchFamily="2" charset="-93"/>
              </a:rPr>
              <a:t>2</a:t>
            </a:r>
            <a:endParaRPr lang="vi-VN" sz="4400" b="1" dirty="0">
              <a:latin typeface="#9Slide03 Duepuntozero" panose="02000507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9E42F-9210-5EAF-BA60-66D9F8442054}"/>
              </a:ext>
            </a:extLst>
          </p:cNvPr>
          <p:cNvSpPr txBox="1"/>
          <p:nvPr/>
        </p:nvSpPr>
        <p:spPr>
          <a:xfrm>
            <a:off x="1700784" y="466344"/>
            <a:ext cx="9957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Tìm phân số thập phân thích hợp.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0FF8F4-89CC-333D-F354-8CCD264E4C1C}"/>
              </a:ext>
            </a:extLst>
          </p:cNvPr>
          <p:cNvSpPr txBox="1"/>
          <p:nvPr/>
        </p:nvSpPr>
        <p:spPr>
          <a:xfrm>
            <a:off x="309712" y="1270683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#9Slide03 Duepuntozero" panose="02000507000000020004" pitchFamily="2" charset="-93"/>
              </a:rPr>
              <a:t>a)</a:t>
            </a:r>
            <a:endParaRPr lang="vi-VN" sz="3200" b="1" dirty="0">
              <a:latin typeface="#9Slide03 Duepuntozero" panose="02000507000000020004" pitchFamily="2" charset="-93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5B3550-13AF-2B91-45E6-BF4E5304142F}"/>
              </a:ext>
            </a:extLst>
          </p:cNvPr>
          <p:cNvGrpSpPr/>
          <p:nvPr/>
        </p:nvGrpSpPr>
        <p:grpSpPr>
          <a:xfrm>
            <a:off x="639109" y="1800981"/>
            <a:ext cx="10644587" cy="1409728"/>
            <a:chOff x="639109" y="1800981"/>
            <a:chExt cx="10644587" cy="14097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D1A67-1BAD-C542-D180-B114235CC9F4}"/>
                </a:ext>
              </a:extLst>
            </p:cNvPr>
            <p:cNvGrpSpPr/>
            <p:nvPr/>
          </p:nvGrpSpPr>
          <p:grpSpPr>
            <a:xfrm>
              <a:off x="841248" y="1800981"/>
              <a:ext cx="10442448" cy="313182"/>
              <a:chOff x="1216152" y="2065401"/>
              <a:chExt cx="10442448" cy="313182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FB3E029-9E14-7E47-5F17-5AD1D3B22C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152" y="2212848"/>
                <a:ext cx="10442448" cy="914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673E69-259B-0FC4-09AF-1A393A7CC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5296" y="2074545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26971FE-3D77-7A38-6018-ACF70872F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576" y="2074545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5318993-80BD-B18F-6BD5-E7EDC6FB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6704" y="2065401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5856421-D358-D5E6-B52C-01ABA7774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2544" y="2074545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07BD6F-BB35-2F3B-A0FA-A277B10B7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9512" y="2065401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03F4C74-EB0E-78BB-E56D-363A2024C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772" y="2065401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F71BCDF-F08C-F7DD-5970-0A5A098DB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312" y="2065401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424C81-224F-9F7A-A0FE-786B4D266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3568" y="2065401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A6049A-DFCD-16FC-AD6C-497D46995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9784" y="2101977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B180ABD-5345-3617-D6EF-A718779CF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0176" y="2092833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579EC65-D679-8CB2-43FA-03307ECB9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0860" y="2092833"/>
                <a:ext cx="0" cy="2766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2E9E8D-2A6F-57B3-81A4-416BEC882442}"/>
                </a:ext>
              </a:extLst>
            </p:cNvPr>
            <p:cNvSpPr txBox="1"/>
            <p:nvPr/>
          </p:nvSpPr>
          <p:spPr>
            <a:xfrm>
              <a:off x="639109" y="215731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A73D61-C0DC-2637-FEE4-4240CDBD3DAF}"/>
                    </a:ext>
                  </a:extLst>
                </p:cNvPr>
                <p:cNvSpPr txBox="1"/>
                <p:nvPr/>
              </p:nvSpPr>
              <p:spPr>
                <a:xfrm>
                  <a:off x="1577467" y="2165732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A73D61-C0DC-2637-FEE4-4240CDBD3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467" y="2165732"/>
                  <a:ext cx="732893" cy="10175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1FBDF11-4851-0813-FBFD-82C8F6108C26}"/>
                    </a:ext>
                  </a:extLst>
                </p:cNvPr>
                <p:cNvSpPr txBox="1"/>
                <p:nvPr/>
              </p:nvSpPr>
              <p:spPr>
                <a:xfrm>
                  <a:off x="2605353" y="2159357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1FBDF11-4851-0813-FBFD-82C8F6108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353" y="2159357"/>
                  <a:ext cx="732893" cy="10175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A8069B-5595-2095-2E58-1AEDE03F06AB}"/>
                    </a:ext>
                  </a:extLst>
                </p:cNvPr>
                <p:cNvSpPr txBox="1"/>
                <p:nvPr/>
              </p:nvSpPr>
              <p:spPr>
                <a:xfrm>
                  <a:off x="3610908" y="2141595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A8069B-5595-2095-2E58-1AEDE03F0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908" y="2141595"/>
                  <a:ext cx="732893" cy="10175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E8D7C7-33BC-B1CB-89F8-2611B73BC753}"/>
                    </a:ext>
                  </a:extLst>
                </p:cNvPr>
                <p:cNvSpPr txBox="1"/>
                <p:nvPr/>
              </p:nvSpPr>
              <p:spPr>
                <a:xfrm>
                  <a:off x="5434735" y="2150739"/>
                  <a:ext cx="732893" cy="1059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E8D7C7-33BC-B1CB-89F8-2611B73BC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735" y="2150739"/>
                  <a:ext cx="732893" cy="10599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D65FCA5-C7CD-8606-E2CC-F8AD03E6458E}"/>
                </a:ext>
              </a:extLst>
            </p:cNvPr>
            <p:cNvSpPr/>
            <p:nvPr/>
          </p:nvSpPr>
          <p:spPr>
            <a:xfrm>
              <a:off x="4478959" y="2279270"/>
              <a:ext cx="669114" cy="62737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A712642-40E8-1A3E-F2CB-A14FDB1FDEBD}"/>
                </a:ext>
              </a:extLst>
            </p:cNvPr>
            <p:cNvSpPr/>
            <p:nvPr/>
          </p:nvSpPr>
          <p:spPr>
            <a:xfrm>
              <a:off x="6358851" y="2288728"/>
              <a:ext cx="669114" cy="62737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ACAAB42-99D0-74D9-2AB9-6697655E655F}"/>
                </a:ext>
              </a:extLst>
            </p:cNvPr>
            <p:cNvSpPr/>
            <p:nvPr/>
          </p:nvSpPr>
          <p:spPr>
            <a:xfrm>
              <a:off x="7270976" y="2269575"/>
              <a:ext cx="732891" cy="62737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245E114-3544-C59D-FD8B-32F54CECD898}"/>
                    </a:ext>
                  </a:extLst>
                </p:cNvPr>
                <p:cNvSpPr txBox="1"/>
                <p:nvPr/>
              </p:nvSpPr>
              <p:spPr>
                <a:xfrm>
                  <a:off x="8183653" y="2120371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245E114-3544-C59D-FD8B-32F54CECD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653" y="2120371"/>
                  <a:ext cx="732893" cy="101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EBC86B0-1F38-BAA9-2F5A-F57BE07BE804}"/>
                </a:ext>
              </a:extLst>
            </p:cNvPr>
            <p:cNvSpPr/>
            <p:nvPr/>
          </p:nvSpPr>
          <p:spPr>
            <a:xfrm>
              <a:off x="9220202" y="2252466"/>
              <a:ext cx="609598" cy="62737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D0D66A-0284-2614-1D3B-CC0A08888B36}"/>
                    </a:ext>
                  </a:extLst>
                </p:cNvPr>
                <p:cNvSpPr txBox="1"/>
                <p:nvPr/>
              </p:nvSpPr>
              <p:spPr>
                <a:xfrm>
                  <a:off x="10072234" y="222840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D0D66A-0284-2614-1D3B-CC0A08888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2234" y="2228409"/>
                  <a:ext cx="50526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090F0FD-D3E2-57B8-EDBE-72883C8B4C3D}"/>
                  </a:ext>
                </a:extLst>
              </p:cNvPr>
              <p:cNvSpPr/>
              <p:nvPr/>
            </p:nvSpPr>
            <p:spPr>
              <a:xfrm>
                <a:off x="4419007" y="2150739"/>
                <a:ext cx="974279" cy="133329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090F0FD-D3E2-57B8-EDBE-72883C8B4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07" y="2150739"/>
                <a:ext cx="974279" cy="133329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27F1AAB-FB84-0744-353F-47891E5045B3}"/>
                  </a:ext>
                </a:extLst>
              </p:cNvPr>
              <p:cNvSpPr/>
              <p:nvPr/>
            </p:nvSpPr>
            <p:spPr>
              <a:xfrm>
                <a:off x="6237256" y="2206945"/>
                <a:ext cx="974279" cy="133329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27F1AAB-FB84-0744-353F-47891E504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56" y="2206945"/>
                <a:ext cx="974279" cy="133329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AC6C54A-1A33-65D6-1770-0C3F6574F714}"/>
                  </a:ext>
                </a:extLst>
              </p:cNvPr>
              <p:cNvSpPr/>
              <p:nvPr/>
            </p:nvSpPr>
            <p:spPr>
              <a:xfrm>
                <a:off x="7272022" y="2197602"/>
                <a:ext cx="974279" cy="133329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AC6C54A-1A33-65D6-1770-0C3F6574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22" y="2197602"/>
                <a:ext cx="974279" cy="133329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8FC7C8B-673E-E0A3-CB4C-600248269662}"/>
                  </a:ext>
                </a:extLst>
              </p:cNvPr>
              <p:cNvSpPr/>
              <p:nvPr/>
            </p:nvSpPr>
            <p:spPr>
              <a:xfrm>
                <a:off x="9043990" y="2159567"/>
                <a:ext cx="974279" cy="133329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GB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8FC7C8B-673E-E0A3-CB4C-600248269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90" y="2159567"/>
                <a:ext cx="974279" cy="133329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8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37" grpId="0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56616" y="365760"/>
            <a:ext cx="11622024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0C1F1E-B684-F107-28D5-61DD474BB715}"/>
              </a:ext>
            </a:extLst>
          </p:cNvPr>
          <p:cNvSpPr/>
          <p:nvPr/>
        </p:nvSpPr>
        <p:spPr>
          <a:xfrm>
            <a:off x="841248" y="493776"/>
            <a:ext cx="749808" cy="71323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#9Slide03 Duepuntozero" panose="02000507000000020004" pitchFamily="2" charset="-93"/>
              </a:rPr>
              <a:t>2</a:t>
            </a:r>
            <a:endParaRPr lang="vi-VN" sz="4400" b="1" dirty="0">
              <a:latin typeface="#9Slide03 Duepuntozero" panose="02000507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9E42F-9210-5EAF-BA60-66D9F8442054}"/>
              </a:ext>
            </a:extLst>
          </p:cNvPr>
          <p:cNvSpPr txBox="1"/>
          <p:nvPr/>
        </p:nvSpPr>
        <p:spPr>
          <a:xfrm>
            <a:off x="1700784" y="466344"/>
            <a:ext cx="9957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Tìm phân số thập phân thích hợp.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0FF8F4-89CC-333D-F354-8CCD264E4C1C}"/>
              </a:ext>
            </a:extLst>
          </p:cNvPr>
          <p:cNvSpPr txBox="1"/>
          <p:nvPr/>
        </p:nvSpPr>
        <p:spPr>
          <a:xfrm>
            <a:off x="390484" y="1270682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#9Slide03 Duepuntozero" panose="02000507000000020004" pitchFamily="2" charset="-93"/>
              </a:rPr>
              <a:t>b)</a:t>
            </a:r>
            <a:endParaRPr lang="vi-VN" sz="3200" b="1" dirty="0">
              <a:latin typeface="#9Slide03 Duepuntozero" panose="02000507000000020004" pitchFamily="2" charset="-93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4DD696-4440-6C87-9FC2-BF3A581E88EB}"/>
              </a:ext>
            </a:extLst>
          </p:cNvPr>
          <p:cNvGrpSpPr/>
          <p:nvPr/>
        </p:nvGrpSpPr>
        <p:grpSpPr>
          <a:xfrm>
            <a:off x="3950576" y="1563070"/>
            <a:ext cx="3252634" cy="1295273"/>
            <a:chOff x="3117133" y="2064841"/>
            <a:chExt cx="3252634" cy="129527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235DF1-C183-488E-5A42-EE6C63B3A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9272" y="2202554"/>
              <a:ext cx="3050495" cy="194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70E7A1-FEB1-1D9B-7A55-48FF2F1A7A3B}"/>
                </a:ext>
              </a:extLst>
            </p:cNvPr>
            <p:cNvCxnSpPr>
              <a:cxnSpLocks/>
            </p:cNvCxnSpPr>
            <p:nvPr/>
          </p:nvCxnSpPr>
          <p:spPr>
            <a:xfrm>
              <a:off x="3319272" y="2084278"/>
              <a:ext cx="0" cy="2754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ECA71E-4B92-1879-DCCD-96A10CAF1B5D}"/>
                </a:ext>
              </a:extLst>
            </p:cNvPr>
            <p:cNvCxnSpPr>
              <a:cxnSpLocks/>
            </p:cNvCxnSpPr>
            <p:nvPr/>
          </p:nvCxnSpPr>
          <p:spPr>
            <a:xfrm>
              <a:off x="4602531" y="2064842"/>
              <a:ext cx="0" cy="2754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86BE31-555D-E70C-0B85-90EFB5090D69}"/>
                </a:ext>
              </a:extLst>
            </p:cNvPr>
            <p:cNvCxnSpPr>
              <a:cxnSpLocks/>
            </p:cNvCxnSpPr>
            <p:nvPr/>
          </p:nvCxnSpPr>
          <p:spPr>
            <a:xfrm>
              <a:off x="5747490" y="2064841"/>
              <a:ext cx="0" cy="2754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49062CE-B715-089A-140C-534D07F4D1A4}"/>
                </a:ext>
              </a:extLst>
            </p:cNvPr>
            <p:cNvGrpSpPr/>
            <p:nvPr/>
          </p:nvGrpSpPr>
          <p:grpSpPr>
            <a:xfrm>
              <a:off x="3455289" y="2078626"/>
              <a:ext cx="1005483" cy="261648"/>
              <a:chOff x="3455289" y="2078626"/>
              <a:chExt cx="1005483" cy="2616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083CA9C-FA56-73B5-D298-F0666D7A7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289" y="2078631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0CAD1DD-D437-DC91-99E4-2D2EB913D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7045" y="2078627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F801FC-DD36-E5A2-06CC-F902AE03C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9929" y="2078627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07D4B0E-16A7-1E8D-66CD-B3CABF086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8504" y="2078629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9849F0B-9673-7B4E-778F-704A5CA31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7450" y="2078629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38C4FA-B11F-6B7D-4B9E-B47BDCFD8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6395" y="2078627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644B124-4854-D0E6-4875-80AA0FF26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360" y="2078627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E9A8285-CF91-688A-2863-771F8A0CA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5723" y="2078626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D340C4F-1ABD-3235-763A-EABCEC1AC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772" y="2078626"/>
                <a:ext cx="0" cy="26164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7BE010-AC2C-6694-1D18-54221CFAE38E}"/>
                </a:ext>
              </a:extLst>
            </p:cNvPr>
            <p:cNvSpPr txBox="1"/>
            <p:nvPr/>
          </p:nvSpPr>
          <p:spPr>
            <a:xfrm>
              <a:off x="3117133" y="2387415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0519BF9-0C68-2A78-8BA8-0652C948D490}"/>
                    </a:ext>
                  </a:extLst>
                </p:cNvPr>
                <p:cNvSpPr txBox="1"/>
                <p:nvPr/>
              </p:nvSpPr>
              <p:spPr>
                <a:xfrm>
                  <a:off x="4252083" y="2342591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0519BF9-0C68-2A78-8BA8-0652C948D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2083" y="2342591"/>
                  <a:ext cx="732893" cy="10175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3CC84B7-A323-8033-B181-4777207C31B9}"/>
                    </a:ext>
                  </a:extLst>
                </p:cNvPr>
                <p:cNvSpPr txBox="1"/>
                <p:nvPr/>
              </p:nvSpPr>
              <p:spPr>
                <a:xfrm>
                  <a:off x="5361624" y="2342590"/>
                  <a:ext cx="732893" cy="1017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3CC84B7-A323-8033-B181-4777207C3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624" y="2342590"/>
                  <a:ext cx="732893" cy="10175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060F55-E1BC-0780-718A-E7C3FD916FC3}"/>
              </a:ext>
            </a:extLst>
          </p:cNvPr>
          <p:cNvGrpSpPr/>
          <p:nvPr/>
        </p:nvGrpSpPr>
        <p:grpSpPr>
          <a:xfrm>
            <a:off x="760476" y="4387582"/>
            <a:ext cx="10644587" cy="1356902"/>
            <a:chOff x="841248" y="4981928"/>
            <a:chExt cx="10644587" cy="135690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05B3550-13AF-2B91-45E6-BF4E5304142F}"/>
                </a:ext>
              </a:extLst>
            </p:cNvPr>
            <p:cNvGrpSpPr/>
            <p:nvPr/>
          </p:nvGrpSpPr>
          <p:grpSpPr>
            <a:xfrm>
              <a:off x="841248" y="4981928"/>
              <a:ext cx="10644587" cy="1356902"/>
              <a:chOff x="639109" y="1800981"/>
              <a:chExt cx="10644587" cy="135690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7ED1A67-1BAD-C542-D180-B114235CC9F4}"/>
                  </a:ext>
                </a:extLst>
              </p:cNvPr>
              <p:cNvGrpSpPr/>
              <p:nvPr/>
            </p:nvGrpSpPr>
            <p:grpSpPr>
              <a:xfrm>
                <a:off x="841248" y="1800981"/>
                <a:ext cx="10442448" cy="313182"/>
                <a:chOff x="1216152" y="2065401"/>
                <a:chExt cx="10442448" cy="313182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3FB3E029-9E14-7E47-5F17-5AD1D3B22C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6152" y="2212848"/>
                  <a:ext cx="10442448" cy="9144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673E69-259B-0FC4-09AF-1A393A7CCC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5296" y="2074545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26971FE-3D77-7A38-6018-ACF70872F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576" y="2074545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5318993-80BD-B18F-6BD5-E7EDC6FB6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6704" y="2065401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5856421-D358-D5E6-B52C-01ABA7774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544" y="2074545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507BD6F-BB35-2F3B-A0FA-A277B10B7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9512" y="2065401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03F4C74-EB0E-78BB-E56D-363A2024C1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6772" y="2065401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F71BCDF-F08C-F7DD-5970-0A5A098DB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312" y="2065401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1424C81-224F-9F7A-A0FE-786B4D266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3568" y="2065401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4A6049A-DFCD-16FC-AD6C-497D46995A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39784" y="2101977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B180ABD-5345-3617-D6EF-A718779CF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176" y="2092833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579EC65-D679-8CB2-43FA-03307ECB9C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0860" y="2092833"/>
                  <a:ext cx="0" cy="2766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C2E9E8D-2A6F-57B3-81A4-416BEC882442}"/>
                  </a:ext>
                </a:extLst>
              </p:cNvPr>
              <p:cNvSpPr txBox="1"/>
              <p:nvPr/>
            </p:nvSpPr>
            <p:spPr>
              <a:xfrm>
                <a:off x="639109" y="2157318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vi-VN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5A73D61-C0DC-2637-FEE4-4240CDBD3DAF}"/>
                      </a:ext>
                    </a:extLst>
                  </p:cNvPr>
                  <p:cNvSpPr txBox="1"/>
                  <p:nvPr/>
                </p:nvSpPr>
                <p:spPr>
                  <a:xfrm>
                    <a:off x="1446507" y="2113815"/>
                    <a:ext cx="960519" cy="10175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den>
                          </m:f>
                        </m:oMath>
                      </m:oMathPara>
                    </a14:m>
                    <a:endParaRPr lang="vi-VN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5A73D61-C0DC-2637-FEE4-4240CDBD3D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6507" y="2113815"/>
                    <a:ext cx="960519" cy="10175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FBDF11-4851-0813-FBFD-82C8F6108C26}"/>
                      </a:ext>
                    </a:extLst>
                  </p:cNvPr>
                  <p:cNvSpPr txBox="1"/>
                  <p:nvPr/>
                </p:nvSpPr>
                <p:spPr>
                  <a:xfrm>
                    <a:off x="2462934" y="2113815"/>
                    <a:ext cx="960519" cy="10175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den>
                          </m:f>
                        </m:oMath>
                      </m:oMathPara>
                    </a14:m>
                    <a:endParaRPr lang="vi-VN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FBDF11-4851-0813-FBFD-82C8F6108C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2934" y="2113815"/>
                    <a:ext cx="960519" cy="101752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7A8069B-5595-2095-2E58-1AEDE03F06AB}"/>
                      </a:ext>
                    </a:extLst>
                  </p:cNvPr>
                  <p:cNvSpPr txBox="1"/>
                  <p:nvPr/>
                </p:nvSpPr>
                <p:spPr>
                  <a:xfrm>
                    <a:off x="4362774" y="2142156"/>
                    <a:ext cx="960519" cy="10157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den>
                          </m:f>
                        </m:oMath>
                      </m:oMathPara>
                    </a14:m>
                    <a:endParaRPr lang="vi-VN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7A8069B-5595-2095-2E58-1AEDE03F06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2774" y="2142156"/>
                    <a:ext cx="960519" cy="101572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1E8D7C7-33BC-B1CB-89F8-2611B73BC753}"/>
                      </a:ext>
                    </a:extLst>
                  </p:cNvPr>
                  <p:cNvSpPr txBox="1"/>
                  <p:nvPr/>
                </p:nvSpPr>
                <p:spPr>
                  <a:xfrm>
                    <a:off x="5300748" y="2095875"/>
                    <a:ext cx="960519" cy="10275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den>
                          </m:f>
                        </m:oMath>
                      </m:oMathPara>
                    </a14:m>
                    <a:endParaRPr lang="vi-VN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1E8D7C7-33BC-B1CB-89F8-2611B73BC7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0748" y="2095875"/>
                    <a:ext cx="960519" cy="10275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D65FCA5-C7CD-8606-E2CC-F8AD03E6458E}"/>
                  </a:ext>
                </a:extLst>
              </p:cNvPr>
              <p:cNvSpPr/>
              <p:nvPr/>
            </p:nvSpPr>
            <p:spPr>
              <a:xfrm>
                <a:off x="3665887" y="2367034"/>
                <a:ext cx="669114" cy="62737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vi-VN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A712642-40E8-1A3E-F2CB-A14FDB1FDEBD}"/>
                  </a:ext>
                </a:extLst>
              </p:cNvPr>
              <p:cNvSpPr/>
              <p:nvPr/>
            </p:nvSpPr>
            <p:spPr>
              <a:xfrm>
                <a:off x="6358851" y="2288728"/>
                <a:ext cx="669114" cy="62737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vi-VN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EBC86B0-1F38-BAA9-2F5A-F57BE07BE804}"/>
                  </a:ext>
                </a:extLst>
              </p:cNvPr>
              <p:cNvSpPr/>
              <p:nvPr/>
            </p:nvSpPr>
            <p:spPr>
              <a:xfrm>
                <a:off x="9201155" y="2317650"/>
                <a:ext cx="609598" cy="62737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vi-VN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6D0D66A-0284-2614-1D3B-CC0A08888B36}"/>
                      </a:ext>
                    </a:extLst>
                  </p:cNvPr>
                  <p:cNvSpPr txBox="1"/>
                  <p:nvPr/>
                </p:nvSpPr>
                <p:spPr>
                  <a:xfrm>
                    <a:off x="9974768" y="2113814"/>
                    <a:ext cx="732893" cy="10175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den>
                          </m:f>
                        </m:oMath>
                      </m:oMathPara>
                    </a14:m>
                    <a:endParaRPr lang="vi-VN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6D0D66A-0284-2614-1D3B-CC0A08888B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4768" y="2113814"/>
                    <a:ext cx="732893" cy="101752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828148E-198A-79F0-B9C9-1990FBBAE606}"/>
                    </a:ext>
                  </a:extLst>
                </p:cNvPr>
                <p:cNvSpPr txBox="1"/>
                <p:nvPr/>
              </p:nvSpPr>
              <p:spPr>
                <a:xfrm>
                  <a:off x="7294163" y="5300109"/>
                  <a:ext cx="960519" cy="10143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2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vi-V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828148E-198A-79F0-B9C9-1990FBBAE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163" y="5300109"/>
                  <a:ext cx="960519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E40F4C6E-6F65-E6AD-1FC6-DAFD841033DB}"/>
                </a:ext>
              </a:extLst>
            </p:cNvPr>
            <p:cNvSpPr/>
            <p:nvPr/>
          </p:nvSpPr>
          <p:spPr>
            <a:xfrm>
              <a:off x="8462220" y="5501690"/>
              <a:ext cx="609598" cy="62737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F58F9070-A0CC-3C6F-75A9-C81D65DA935A}"/>
              </a:ext>
            </a:extLst>
          </p:cNvPr>
          <p:cNvSpPr/>
          <p:nvPr/>
        </p:nvSpPr>
        <p:spPr>
          <a:xfrm>
            <a:off x="568184" y="3995201"/>
            <a:ext cx="11198888" cy="1916868"/>
          </a:xfrm>
          <a:prstGeom prst="wedgeRectCallout">
            <a:avLst>
              <a:gd name="adj1" fmla="val -4903"/>
              <a:gd name="adj2" fmla="val -9697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D35E9DF-985F-F455-51A0-80EC63200AB8}"/>
                  </a:ext>
                </a:extLst>
              </p:cNvPr>
              <p:cNvSpPr/>
              <p:nvPr/>
            </p:nvSpPr>
            <p:spPr>
              <a:xfrm>
                <a:off x="3704910" y="4766565"/>
                <a:ext cx="777708" cy="116250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D35E9DF-985F-F455-51A0-80EC63200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10" y="4766565"/>
                <a:ext cx="777708" cy="116250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3561985C-4B78-BEA2-A5E9-5C8AA0416CA3}"/>
                  </a:ext>
                </a:extLst>
              </p:cNvPr>
              <p:cNvSpPr/>
              <p:nvPr/>
            </p:nvSpPr>
            <p:spPr>
              <a:xfrm>
                <a:off x="6441671" y="4718248"/>
                <a:ext cx="777708" cy="116250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3561985C-4B78-BEA2-A5E9-5C8AA0416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71" y="4718248"/>
                <a:ext cx="777708" cy="116250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5A1D62BC-CE55-7DAA-3DA7-24DAE2E115AC}"/>
                  </a:ext>
                </a:extLst>
              </p:cNvPr>
              <p:cNvSpPr/>
              <p:nvPr/>
            </p:nvSpPr>
            <p:spPr>
              <a:xfrm>
                <a:off x="8326663" y="4732000"/>
                <a:ext cx="777708" cy="116250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5A1D62BC-CE55-7DAA-3DA7-24DAE2E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63" y="4732000"/>
                <a:ext cx="777708" cy="116250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882C7FB-3FB9-281A-992D-F3A05250326E}"/>
                  </a:ext>
                </a:extLst>
              </p:cNvPr>
              <p:cNvSpPr/>
              <p:nvPr/>
            </p:nvSpPr>
            <p:spPr>
              <a:xfrm>
                <a:off x="9328854" y="4732000"/>
                <a:ext cx="777708" cy="116250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882C7FB-3FB9-281A-992D-F3A052503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854" y="4732000"/>
                <a:ext cx="777708" cy="116250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1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A466DE-D9C5-663E-3F21-19B0E3436621}"/>
              </a:ext>
            </a:extLst>
          </p:cNvPr>
          <p:cNvGrpSpPr/>
          <p:nvPr/>
        </p:nvGrpSpPr>
        <p:grpSpPr>
          <a:xfrm>
            <a:off x="3840065" y="3995082"/>
            <a:ext cx="7941598" cy="1569660"/>
            <a:chOff x="4678717" y="495300"/>
            <a:chExt cx="7941598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874D76-4664-ABDE-C112-A400EB228EFD}"/>
                </a:ext>
              </a:extLst>
            </p:cNvPr>
            <p:cNvSpPr txBox="1"/>
            <p:nvPr/>
          </p:nvSpPr>
          <p:spPr>
            <a:xfrm>
              <a:off x="4678717" y="495300"/>
              <a:ext cx="794159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0" cap="none" spc="0" normalizeH="0" baseline="0" noProof="0" dirty="0">
                  <a:ln w="5143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</a:rPr>
                <a:t>TẠM BIỆT!</a:t>
              </a:r>
              <a:endParaRPr kumimoji="0" lang="vi-VN" sz="9600" b="0" i="0" u="none" strike="noStrike" kern="0" cap="none" spc="0" normalizeH="0" baseline="0" noProof="0" dirty="0">
                <a:ln w="5143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2C32C0-87EC-908C-34C2-7508D6773C91}"/>
                </a:ext>
              </a:extLst>
            </p:cNvPr>
            <p:cNvSpPr txBox="1"/>
            <p:nvPr/>
          </p:nvSpPr>
          <p:spPr>
            <a:xfrm>
              <a:off x="4678717" y="495300"/>
              <a:ext cx="794159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EF476F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T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D166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Ạ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06D6A0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M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 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118AB2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B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B5607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I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3A86FF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Ệ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8338EC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T</a:t>
              </a:r>
              <a:r>
                <a:rPr kumimoji="0" lang="en-US" sz="96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effectLst/>
                  <a:uLnTx/>
                  <a:uFillTx/>
                  <a:latin typeface="SVN-Gretoon" panose="02040603050506020204" pitchFamily="18" charset="0"/>
                </a:rPr>
                <a:t>!</a:t>
              </a:r>
              <a:endParaRPr kumimoji="0" lang="vi-VN" sz="9600" b="0" i="0" u="none" strike="noStrike" kern="0" cap="none" spc="0" normalizeH="0" baseline="0" noProof="0" dirty="0">
                <a:ln w="31750">
                  <a:solidFill>
                    <a:prstClr val="black"/>
                  </a:solidFill>
                </a:ln>
                <a:solidFill>
                  <a:srgbClr val="80FFD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55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71856" y="365760"/>
            <a:ext cx="11448288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AF5750-1F78-023C-089D-A7D84FA7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77972"/>
              </p:ext>
            </p:extLst>
          </p:nvPr>
        </p:nvGraphicFramePr>
        <p:xfrm>
          <a:off x="4153408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F1824-3421-709D-9CB7-0E425C53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02426"/>
              </p:ext>
            </p:extLst>
          </p:nvPr>
        </p:nvGraphicFramePr>
        <p:xfrm>
          <a:off x="5022850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A15D19-5C5A-0A5E-B078-769470325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51225"/>
              </p:ext>
            </p:extLst>
          </p:nvPr>
        </p:nvGraphicFramePr>
        <p:xfrm>
          <a:off x="6274942" y="1170435"/>
          <a:ext cx="464299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99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6466903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3339551619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68052336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819329325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270257564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898723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95219407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42871929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989154404"/>
                    </a:ext>
                  </a:extLst>
                </a:gridCol>
              </a:tblGrid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182FDC2-954E-4D84-6DC0-72DE477FF1DD}"/>
              </a:ext>
            </a:extLst>
          </p:cNvPr>
          <p:cNvSpPr/>
          <p:nvPr/>
        </p:nvSpPr>
        <p:spPr>
          <a:xfrm>
            <a:off x="557784" y="603504"/>
            <a:ext cx="3246628" cy="2322576"/>
          </a:xfrm>
          <a:prstGeom prst="wedgeRoundRectCallout">
            <a:avLst>
              <a:gd name="adj1" fmla="val 57094"/>
              <a:gd name="adj2" fmla="val 76535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121F4C"/>
                </a:solidFill>
              </a:rPr>
              <a:t>V</a:t>
            </a:r>
            <a:r>
              <a:rPr lang="vi-VN" sz="3600" dirty="0" err="1">
                <a:solidFill>
                  <a:srgbClr val="121F4C"/>
                </a:solidFill>
              </a:rPr>
              <a:t>iết</a:t>
            </a:r>
            <a:r>
              <a:rPr lang="vi-VN" sz="3600" dirty="0">
                <a:solidFill>
                  <a:srgbClr val="121F4C"/>
                </a:solidFill>
              </a:rPr>
              <a:t> phân số chỉ phần tô màu của mỗi hình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/>
              <p:nvPr/>
            </p:nvSpPr>
            <p:spPr>
              <a:xfrm>
                <a:off x="4051775" y="5425315"/>
                <a:ext cx="6043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2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75" y="5425315"/>
                <a:ext cx="604333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/>
              <p:nvPr/>
            </p:nvSpPr>
            <p:spPr>
              <a:xfrm>
                <a:off x="5022850" y="5443315"/>
                <a:ext cx="6043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2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50" y="5443315"/>
                <a:ext cx="604332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/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32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33F49C2-BAAB-3AC6-04BC-A11A305CD3BD}"/>
              </a:ext>
            </a:extLst>
          </p:cNvPr>
          <p:cNvSpPr/>
          <p:nvPr/>
        </p:nvSpPr>
        <p:spPr>
          <a:xfrm>
            <a:off x="391668" y="1124712"/>
            <a:ext cx="3246628" cy="2322576"/>
          </a:xfrm>
          <a:prstGeom prst="wedgeRoundRectCallout">
            <a:avLst>
              <a:gd name="adj1" fmla="val 57094"/>
              <a:gd name="adj2" fmla="val 76535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121F4C"/>
                </a:solidFill>
              </a:rPr>
              <a:t>N</a:t>
            </a:r>
            <a:r>
              <a:rPr lang="vi-VN" sz="3600" dirty="0">
                <a:solidFill>
                  <a:srgbClr val="121F4C"/>
                </a:solidFill>
              </a:rPr>
              <a:t>êu </a:t>
            </a:r>
            <a:r>
              <a:rPr lang="vi-VN" sz="3600" dirty="0" err="1">
                <a:solidFill>
                  <a:srgbClr val="121F4C"/>
                </a:solidFill>
              </a:rPr>
              <a:t>nhận</a:t>
            </a:r>
            <a:r>
              <a:rPr lang="vi-VN" sz="3600" dirty="0">
                <a:solidFill>
                  <a:srgbClr val="121F4C"/>
                </a:solidFill>
              </a:rPr>
              <a:t> xét về mẫu số của các phân số trên</a:t>
            </a:r>
          </a:p>
        </p:txBody>
      </p:sp>
    </p:spTree>
    <p:extLst>
      <p:ext uri="{BB962C8B-B14F-4D97-AF65-F5344CB8AC3E}">
        <p14:creationId xmlns:p14="http://schemas.microsoft.com/office/powerpoint/2010/main" val="6146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F4A1-988B-99F1-7AC7-2D06AF706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4743F-98C6-D5F0-B94D-6BCA321A5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hool supplies and a backpack&#10;&#10;Description automatically generated">
            <a:extLst>
              <a:ext uri="{FF2B5EF4-FFF2-40B4-BE49-F238E27FC236}">
                <a16:creationId xmlns:a16="http://schemas.microsoft.com/office/drawing/2014/main" id="{F345755D-909D-1561-DE6A-9338F4824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243B88D8-B12E-BAEC-A34C-6C154C799503}"/>
              </a:ext>
            </a:extLst>
          </p:cNvPr>
          <p:cNvSpPr/>
          <p:nvPr/>
        </p:nvSpPr>
        <p:spPr>
          <a:xfrm>
            <a:off x="0" y="2011679"/>
            <a:ext cx="4571999" cy="5020821"/>
          </a:xfrm>
          <a:custGeom>
            <a:avLst/>
            <a:gdLst/>
            <a:ahLst/>
            <a:cxnLst/>
            <a:rect l="l" t="t" r="r" b="b"/>
            <a:pathLst>
              <a:path w="2385009" h="2737456">
                <a:moveTo>
                  <a:pt x="0" y="0"/>
                </a:moveTo>
                <a:lnTo>
                  <a:pt x="2385009" y="0"/>
                </a:lnTo>
                <a:lnTo>
                  <a:pt x="2385009" y="2737456"/>
                </a:lnTo>
                <a:lnTo>
                  <a:pt x="0" y="2737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62419-B9C3-37A4-701A-0B39E13F9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14" y="169166"/>
            <a:ext cx="2359281" cy="1189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DC0A2E-A484-02AB-20CF-361D727439D7}"/>
              </a:ext>
            </a:extLst>
          </p:cNvPr>
          <p:cNvSpPr txBox="1"/>
          <p:nvPr/>
        </p:nvSpPr>
        <p:spPr>
          <a:xfrm>
            <a:off x="4523013" y="870641"/>
            <a:ext cx="2105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Rusulica Script" panose="00000500000000000000" pitchFamily="2" charset="-93"/>
              </a:rPr>
              <a:t>Bài</a:t>
            </a:r>
            <a:r>
              <a:rPr lang="en-GB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Rusulica Script" panose="00000500000000000000" pitchFamily="2" charset="-93"/>
              </a:rPr>
              <a:t> 4</a:t>
            </a:r>
            <a:endParaRPr lang="vi-V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Rusulica Script" panose="00000500000000000000" pitchFamily="2" charset="-93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9DCAB9-A3EC-A436-1753-43E4E110A44E}"/>
              </a:ext>
            </a:extLst>
          </p:cNvPr>
          <p:cNvGrpSpPr/>
          <p:nvPr/>
        </p:nvGrpSpPr>
        <p:grpSpPr>
          <a:xfrm>
            <a:off x="3346704" y="1978379"/>
            <a:ext cx="8845296" cy="3665063"/>
            <a:chOff x="3346704" y="1978379"/>
            <a:chExt cx="8845296" cy="36650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58A778-9C43-3569-0A38-096D681A40A6}"/>
                </a:ext>
              </a:extLst>
            </p:cNvPr>
            <p:cNvSpPr txBox="1"/>
            <p:nvPr/>
          </p:nvSpPr>
          <p:spPr>
            <a:xfrm>
              <a:off x="3346704" y="2011679"/>
              <a:ext cx="884529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0" dirty="0">
                  <a:ln w="3937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Whimsy" panose="02040603050506020204" pitchFamily="18" charset="0"/>
                </a:rPr>
                <a:t>PHÂN SỐ THẬP PHÂN</a:t>
              </a:r>
              <a:endParaRPr lang="vi-VN" sz="11500" dirty="0">
                <a:ln w="3937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98F6E2-7D2D-D4E5-1008-641B451C9639}"/>
                </a:ext>
              </a:extLst>
            </p:cNvPr>
            <p:cNvSpPr txBox="1"/>
            <p:nvPr/>
          </p:nvSpPr>
          <p:spPr>
            <a:xfrm>
              <a:off x="3346704" y="1978379"/>
              <a:ext cx="884529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0" dirty="0">
                  <a:solidFill>
                    <a:srgbClr val="121F4C"/>
                  </a:solidFill>
                  <a:latin typeface="SVN-Whimsy" panose="02040603050506020204" pitchFamily="18" charset="0"/>
                </a:rPr>
                <a:t>PHÂN SỐ THẬP PHÂN</a:t>
              </a:r>
              <a:endParaRPr lang="vi-VN" sz="11500" dirty="0">
                <a:solidFill>
                  <a:srgbClr val="121F4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56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F61D86-7AB0-01D7-3621-A6BA7B89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291" y="2752344"/>
            <a:ext cx="8062299" cy="18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93192" y="356616"/>
            <a:ext cx="11448288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AF5750-1F78-023C-089D-A7D84FA7C258}"/>
              </a:ext>
            </a:extLst>
          </p:cNvPr>
          <p:cNvGraphicFramePr>
            <a:graphicFrameLocks noGrp="1"/>
          </p:cNvGraphicFramePr>
          <p:nvPr/>
        </p:nvGraphicFramePr>
        <p:xfrm>
          <a:off x="4153408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F1824-3421-709D-9CB7-0E425C53060A}"/>
              </a:ext>
            </a:extLst>
          </p:cNvPr>
          <p:cNvGraphicFramePr>
            <a:graphicFrameLocks noGrp="1"/>
          </p:cNvGraphicFramePr>
          <p:nvPr/>
        </p:nvGraphicFramePr>
        <p:xfrm>
          <a:off x="5022850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A15D19-5C5A-0A5E-B078-7694703257C1}"/>
              </a:ext>
            </a:extLst>
          </p:cNvPr>
          <p:cNvGraphicFramePr>
            <a:graphicFrameLocks noGrp="1"/>
          </p:cNvGraphicFramePr>
          <p:nvPr/>
        </p:nvGraphicFramePr>
        <p:xfrm>
          <a:off x="6274942" y="1170435"/>
          <a:ext cx="464299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99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6466903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3339551619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68052336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819329325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270257564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898723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95219407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42871929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989154404"/>
                    </a:ext>
                  </a:extLst>
                </a:gridCol>
              </a:tblGrid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/>
              <p:nvPr/>
            </p:nvSpPr>
            <p:spPr>
              <a:xfrm>
                <a:off x="4265463" y="5490054"/>
                <a:ext cx="6043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63" y="5490054"/>
                <a:ext cx="604333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/>
              <p:nvPr/>
            </p:nvSpPr>
            <p:spPr>
              <a:xfrm>
                <a:off x="5022850" y="5490054"/>
                <a:ext cx="6043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50" y="5490054"/>
                <a:ext cx="604332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/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𝟓𝟕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7F85D3A-3D85-5E4D-ECB7-B0A63DEFF601}"/>
              </a:ext>
            </a:extLst>
          </p:cNvPr>
          <p:cNvSpPr/>
          <p:nvPr/>
        </p:nvSpPr>
        <p:spPr>
          <a:xfrm>
            <a:off x="786384" y="960120"/>
            <a:ext cx="2833624" cy="2359152"/>
          </a:xfrm>
          <a:prstGeom prst="wedgeRoundRectCallout">
            <a:avLst>
              <a:gd name="adj1" fmla="val 57094"/>
              <a:gd name="adj2" fmla="val 76535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GB" sz="36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endParaRPr lang="vi-VN" sz="3600" dirty="0">
              <a:solidFill>
                <a:srgbClr val="121F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219456" y="356616"/>
            <a:ext cx="11622024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AF5750-1F78-023C-089D-A7D84FA7C258}"/>
              </a:ext>
            </a:extLst>
          </p:cNvPr>
          <p:cNvGraphicFramePr>
            <a:graphicFrameLocks noGrp="1"/>
          </p:cNvGraphicFramePr>
          <p:nvPr/>
        </p:nvGraphicFramePr>
        <p:xfrm>
          <a:off x="4153408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F1824-3421-709D-9CB7-0E425C53060A}"/>
              </a:ext>
            </a:extLst>
          </p:cNvPr>
          <p:cNvGraphicFramePr>
            <a:graphicFrameLocks noGrp="1"/>
          </p:cNvGraphicFramePr>
          <p:nvPr/>
        </p:nvGraphicFramePr>
        <p:xfrm>
          <a:off x="5022850" y="507495"/>
          <a:ext cx="58318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4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A15D19-5C5A-0A5E-B078-7694703257C1}"/>
              </a:ext>
            </a:extLst>
          </p:cNvPr>
          <p:cNvGraphicFramePr>
            <a:graphicFrameLocks noGrp="1"/>
          </p:cNvGraphicFramePr>
          <p:nvPr/>
        </p:nvGraphicFramePr>
        <p:xfrm>
          <a:off x="6274942" y="1170435"/>
          <a:ext cx="464299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99">
                  <a:extLst>
                    <a:ext uri="{9D8B030D-6E8A-4147-A177-3AD203B41FA5}">
                      <a16:colId xmlns:a16="http://schemas.microsoft.com/office/drawing/2014/main" val="255206975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6466903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3339551619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680523367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819329325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270257564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8898723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952194071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2428719296"/>
                    </a:ext>
                  </a:extLst>
                </a:gridCol>
                <a:gridCol w="464299">
                  <a:extLst>
                    <a:ext uri="{9D8B030D-6E8A-4147-A177-3AD203B41FA5}">
                      <a16:colId xmlns:a16="http://schemas.microsoft.com/office/drawing/2014/main" val="1989154404"/>
                    </a:ext>
                  </a:extLst>
                </a:gridCol>
              </a:tblGrid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2917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495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598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8542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169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690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4357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948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663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333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/>
              <p:nvPr/>
            </p:nvSpPr>
            <p:spPr>
              <a:xfrm>
                <a:off x="4265463" y="5490054"/>
                <a:ext cx="6043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DA6406-2E57-1F23-1A68-A52C3A3A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63" y="5490054"/>
                <a:ext cx="604333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/>
              <p:nvPr/>
            </p:nvSpPr>
            <p:spPr>
              <a:xfrm>
                <a:off x="5022850" y="5490054"/>
                <a:ext cx="6043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E07EF-0195-24AB-9382-21B83501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50" y="5490054"/>
                <a:ext cx="604332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/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𝟓𝟕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818A0D-C4FD-50EA-FE91-3656C1E7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05" y="5490054"/>
                <a:ext cx="849592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09F798C-CB73-C474-F53B-4F629B69485C}"/>
              </a:ext>
            </a:extLst>
          </p:cNvPr>
          <p:cNvSpPr txBox="1"/>
          <p:nvPr/>
        </p:nvSpPr>
        <p:spPr>
          <a:xfrm>
            <a:off x="219456" y="1682002"/>
            <a:ext cx="410768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Các phân số </a:t>
            </a:r>
            <a:r>
              <a:rPr lang="vi-VN" sz="3600" dirty="0" err="1"/>
              <a:t>thập</a:t>
            </a:r>
            <a:r>
              <a:rPr lang="vi-VN" sz="3600" dirty="0"/>
              <a:t> phân có mẫu số là 10, 100, 1 000,...</a:t>
            </a:r>
          </a:p>
        </p:txBody>
      </p:sp>
    </p:spTree>
    <p:extLst>
      <p:ext uri="{BB962C8B-B14F-4D97-AF65-F5344CB8AC3E}">
        <p14:creationId xmlns:p14="http://schemas.microsoft.com/office/powerpoint/2010/main" val="334935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56616" y="365760"/>
            <a:ext cx="11622024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id="{D11C2568-E5DA-552E-329B-3BD0BFBEB21E}"/>
              </a:ext>
            </a:extLst>
          </p:cNvPr>
          <p:cNvSpPr/>
          <p:nvPr/>
        </p:nvSpPr>
        <p:spPr>
          <a:xfrm>
            <a:off x="115720" y="2843784"/>
            <a:ext cx="3048103" cy="3831336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BDE0564-7521-79E6-CF62-3E0BCE7516BD}"/>
              </a:ext>
            </a:extLst>
          </p:cNvPr>
          <p:cNvSpPr/>
          <p:nvPr/>
        </p:nvSpPr>
        <p:spPr>
          <a:xfrm>
            <a:off x="1440179" y="545350"/>
            <a:ext cx="3611880" cy="1783080"/>
          </a:xfrm>
          <a:prstGeom prst="wedgeRoundRectCallout">
            <a:avLst>
              <a:gd name="adj1" fmla="val -39567"/>
              <a:gd name="adj2" fmla="val 67628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iết</a:t>
            </a:r>
            <a:r>
              <a:rPr lang="vi-VN" sz="32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GB" sz="32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một</a:t>
            </a:r>
            <a:r>
              <a:rPr lang="vi-VN" sz="3200" dirty="0">
                <a:solidFill>
                  <a:srgbClr val="121F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số phân số có mẫu số là 10; 100; 1 000;...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2CE17F-FCCA-D424-FEB9-4E03DCDBE02F}"/>
                  </a:ext>
                </a:extLst>
              </p:cNvPr>
              <p:cNvSpPr txBox="1"/>
              <p:nvPr/>
            </p:nvSpPr>
            <p:spPr>
              <a:xfrm>
                <a:off x="3862872" y="3087849"/>
                <a:ext cx="7628554" cy="1994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den>
                    </m:f>
                    <m:r>
                      <a:rPr kumimoji="0" lang="en-GB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 </m:t>
                    </m:r>
                    <m:f>
                      <m:fPr>
                        <m:ctrlP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𝟏𝟐𝟔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</m:den>
                    </m:f>
                    <m:r>
                      <a:rPr kumimoji="0" lang="en-GB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f>
                      <m:fPr>
                        <m:ctrlP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𝟑𝟓𝟏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𝟎𝟎𝟎</m:t>
                        </m:r>
                      </m:den>
                    </m:f>
                    <m:r>
                      <a:rPr kumimoji="0" lang="en-GB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 </m:t>
                    </m:r>
                    <m:f>
                      <m:fPr>
                        <m:ctrlP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𝟓𝟑𝟕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𝟎𝟎𝟎</m:t>
                        </m:r>
                      </m:den>
                    </m:f>
                  </m:oMath>
                </a14:m>
                <a:r>
                  <a:rPr kumimoji="0" lang="en-GB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cũng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là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những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phân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thập</a:t>
                </a:r>
                <a:r>
                  <a:rPr kumimoji="0" lang="en-GB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phân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2CE17F-FCCA-D424-FEB9-4E03DCDBE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72" y="3087849"/>
                <a:ext cx="7628554" cy="1994905"/>
              </a:xfrm>
              <a:prstGeom prst="rect">
                <a:avLst/>
              </a:prstGeom>
              <a:blipFill>
                <a:blip r:embed="rId4"/>
                <a:stretch>
                  <a:fillRect l="-3277" b="-113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01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CE5DA4-D0FD-DBDA-9517-DAEC3D70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03" y="3429000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graduation cap and globe&#10;&#10;Description automatically generated">
            <a:extLst>
              <a:ext uri="{FF2B5EF4-FFF2-40B4-BE49-F238E27FC236}">
                <a16:creationId xmlns:a16="http://schemas.microsoft.com/office/drawing/2014/main" id="{750B1788-E698-5ECB-EB30-FAFA0996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96BCC-1566-0DAE-749C-5BEE95958400}"/>
              </a:ext>
            </a:extLst>
          </p:cNvPr>
          <p:cNvSpPr/>
          <p:nvPr/>
        </p:nvSpPr>
        <p:spPr>
          <a:xfrm>
            <a:off x="356616" y="365760"/>
            <a:ext cx="11622024" cy="6126480"/>
          </a:xfrm>
          <a:prstGeom prst="roundRect">
            <a:avLst/>
          </a:prstGeom>
          <a:solidFill>
            <a:schemeClr val="lt1">
              <a:alpha val="9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0C1F1E-B684-F107-28D5-61DD474BB715}"/>
              </a:ext>
            </a:extLst>
          </p:cNvPr>
          <p:cNvSpPr/>
          <p:nvPr/>
        </p:nvSpPr>
        <p:spPr>
          <a:xfrm>
            <a:off x="841248" y="493776"/>
            <a:ext cx="749808" cy="71323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latin typeface="#9Slide03 Duepuntozero" panose="02000507000000020004" pitchFamily="2" charset="-93"/>
              </a:rPr>
              <a:t>1</a:t>
            </a:r>
            <a:endParaRPr lang="vi-VN" sz="4400" b="1" dirty="0">
              <a:latin typeface="#9Slide03 Duepuntozero" panose="02000507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9E42F-9210-5EAF-BA60-66D9F8442054}"/>
              </a:ext>
            </a:extLst>
          </p:cNvPr>
          <p:cNvSpPr txBox="1"/>
          <p:nvPr/>
        </p:nvSpPr>
        <p:spPr>
          <a:xfrm>
            <a:off x="1700784" y="466344"/>
            <a:ext cx="9957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Các phân số nào dưới đây là phân số thập phân?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87282-58AC-8646-3AD2-886CA9BAA4E1}"/>
              </a:ext>
            </a:extLst>
          </p:cNvPr>
          <p:cNvSpPr/>
          <p:nvPr/>
        </p:nvSpPr>
        <p:spPr>
          <a:xfrm>
            <a:off x="1700784" y="2321224"/>
            <a:ext cx="820674" cy="137295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70656-0A5E-99A5-9F0E-A0A4E6C8B5A2}"/>
              </a:ext>
            </a:extLst>
          </p:cNvPr>
          <p:cNvSpPr/>
          <p:nvPr/>
        </p:nvSpPr>
        <p:spPr>
          <a:xfrm>
            <a:off x="3759708" y="2265401"/>
            <a:ext cx="974852" cy="137295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573CB-A3B8-232D-98E8-912DDE164321}"/>
              </a:ext>
            </a:extLst>
          </p:cNvPr>
          <p:cNvSpPr/>
          <p:nvPr/>
        </p:nvSpPr>
        <p:spPr>
          <a:xfrm>
            <a:off x="6167628" y="2265401"/>
            <a:ext cx="974852" cy="137295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3B3F87-507F-E463-CB77-2A4D636AFD65}"/>
              </a:ext>
            </a:extLst>
          </p:cNvPr>
          <p:cNvSpPr/>
          <p:nvPr/>
        </p:nvSpPr>
        <p:spPr>
          <a:xfrm>
            <a:off x="7405878" y="2265401"/>
            <a:ext cx="1362202" cy="137295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362A3-664B-60D1-D9D4-EBA8039CE250}"/>
              </a:ext>
            </a:extLst>
          </p:cNvPr>
          <p:cNvSpPr/>
          <p:nvPr/>
        </p:nvSpPr>
        <p:spPr>
          <a:xfrm>
            <a:off x="9234932" y="2265401"/>
            <a:ext cx="1362202" cy="137295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6913D0-8CBA-9842-7666-98174A630455}"/>
                  </a:ext>
                </a:extLst>
              </p:cNvPr>
              <p:cNvSpPr txBox="1"/>
              <p:nvPr/>
            </p:nvSpPr>
            <p:spPr>
              <a:xfrm>
                <a:off x="1594866" y="2321224"/>
                <a:ext cx="9145524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 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𝟔𝟑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𝟓𝟗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𝟏𝟕𝟖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𝟎𝟎𝟎</m:t>
                          </m:r>
                        </m:den>
                      </m:f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 </m:t>
                      </m:r>
                      <m:f>
                        <m:f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𝟑𝟔𝟓</m:t>
                          </m:r>
                        </m:num>
                        <m:den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6913D0-8CBA-9842-7666-98174A63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66" y="2321224"/>
                <a:ext cx="914552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4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 animBg="1"/>
      <p:bldP spid="16" grpId="0" animBg="1"/>
      <p:bldP spid="17" grpId="0" animBg="1"/>
      <p:bldP spid="18" grpId="0" animBg="1"/>
      <p:bldP spid="1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191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SVN-Whimsy</vt:lpstr>
      <vt:lpstr>Times New Roman</vt:lpstr>
      <vt:lpstr>Cambria Math</vt:lpstr>
      <vt:lpstr>Arial</vt:lpstr>
      <vt:lpstr>Aptos Display</vt:lpstr>
      <vt:lpstr>#9Slide05 Rusulica Script</vt:lpstr>
      <vt:lpstr>SVN-Gretoon</vt:lpstr>
      <vt:lpstr>Calibri</vt:lpstr>
      <vt:lpstr>Aptos</vt:lpstr>
      <vt:lpstr>#9Slide03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 THI YEN NHI</dc:creator>
  <cp:lastModifiedBy>VO THI YEN NHI</cp:lastModifiedBy>
  <cp:revision>2</cp:revision>
  <dcterms:created xsi:type="dcterms:W3CDTF">2024-08-08T14:57:02Z</dcterms:created>
  <dcterms:modified xsi:type="dcterms:W3CDTF">2024-08-09T10:58:20Z</dcterms:modified>
</cp:coreProperties>
</file>