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258" r:id="rId5"/>
    <p:sldId id="256" r:id="rId6"/>
    <p:sldId id="257" r:id="rId7"/>
    <p:sldId id="259" r:id="rId8"/>
    <p:sldId id="260" r:id="rId9"/>
    <p:sldId id="261" r:id="rId10"/>
    <p:sldId id="262" r:id="rId11"/>
    <p:sldId id="263" r:id="rId12"/>
    <p:sldId id="264" r:id="rId13"/>
    <p:sldId id="265" r:id="rId14"/>
    <p:sldId id="266" r:id="rId15"/>
  </p:sldIdLst>
  <p:sldSz cx="12192000" cy="6858000"/>
  <p:notesSz cx="6858000" cy="9144000"/>
  <p:embeddedFontLst>
    <p:embeddedFont>
      <p:font typeface="#9Slide03 AllRoundGothic" panose="020B0703020202020104" pitchFamily="34" charset="-93"/>
      <p:regular r:id="rId16"/>
    </p:embeddedFont>
    <p:embeddedFont>
      <p:font typeface="#9Slide03 Cabin Bold" panose="00000800000000000000" pitchFamily="2" charset="-93"/>
      <p:bold r:id="rId17"/>
    </p:embeddedFont>
    <p:embeddedFont>
      <p:font typeface="Cambria Math" panose="02040503050406030204" pitchFamily="18" charset="0"/>
      <p:regular r:id="rId18"/>
    </p:embeddedFont>
    <p:embeddedFont>
      <p:font typeface="iCiel Soup of Justice" pitchFamily="2" charset="-93"/>
      <p:regular r:id="rId19"/>
    </p:embeddedFont>
    <p:embeddedFont>
      <p:font typeface="SVN-Gretoon" panose="02040603050506020204" pitchFamily="18" charset="0"/>
      <p:regular r:id="rId2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593"/>
    <a:srgbClr val="FF2F4C"/>
    <a:srgbClr val="FF8329"/>
    <a:srgbClr val="58C225"/>
    <a:srgbClr val="B58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6D28B-008A-4DA8-84F0-0CBF84CD9E5B}" v="662" dt="2024-08-10T06:48:59.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0"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3B7B-EAEE-85B6-87E5-36300A546F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ABBBC71-8649-3084-B9B2-C5D1805042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D220F04-04EA-E6E7-D5FF-73E7201B94AD}"/>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5" name="Footer Placeholder 4">
            <a:extLst>
              <a:ext uri="{FF2B5EF4-FFF2-40B4-BE49-F238E27FC236}">
                <a16:creationId xmlns:a16="http://schemas.microsoft.com/office/drawing/2014/main" id="{D2064C36-7C31-F290-FDE5-D86906AF5FB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9CBDF1-4780-DCD8-9AD6-DCE07CC20A83}"/>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1442378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1A83D-DAC8-F87E-0704-4DA31B075B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3EB183-AD9F-2848-D6B4-653E87ECD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D8C7476-BA2F-9205-674D-2AB90ABC55FB}"/>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5" name="Footer Placeholder 4">
            <a:extLst>
              <a:ext uri="{FF2B5EF4-FFF2-40B4-BE49-F238E27FC236}">
                <a16:creationId xmlns:a16="http://schemas.microsoft.com/office/drawing/2014/main" id="{E2A9EA1C-67B4-8676-32ED-F2774F0007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3E142D3-BAD1-7710-ADAF-4FD92BD3090C}"/>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184105840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D56C9C-4EBA-5BC6-E2B8-6F18EACF1C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A6F00FD-22A7-AEC4-97FF-73C3BC26A0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7D7B7C-190E-2560-7342-987A1BF4424B}"/>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5" name="Footer Placeholder 4">
            <a:extLst>
              <a:ext uri="{FF2B5EF4-FFF2-40B4-BE49-F238E27FC236}">
                <a16:creationId xmlns:a16="http://schemas.microsoft.com/office/drawing/2014/main" id="{4909FAC7-915B-5555-66D8-D9FCA3A311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0CD435-A0CD-0FC4-C35D-4E379B20826F}"/>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108639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28E7-41B0-9D35-04BC-7F15E466121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5BC2ABC-F26A-B604-7FDD-49F2590CD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1D6C080-EDE9-499E-C22F-5A952386F690}"/>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5" name="Footer Placeholder 4">
            <a:extLst>
              <a:ext uri="{FF2B5EF4-FFF2-40B4-BE49-F238E27FC236}">
                <a16:creationId xmlns:a16="http://schemas.microsoft.com/office/drawing/2014/main" id="{C152804F-AF25-AA47-97E6-0EE2D9277ED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7F1F4D-A518-D5C3-4A99-C45047EEA1D9}"/>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185087559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363A-C6A8-8550-9CD2-05B4775F4A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6FDC17E-B0D5-54DD-CDC5-7C5E16BCDA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C54D4-552D-8352-66E3-75FC1C4CAEF1}"/>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5" name="Footer Placeholder 4">
            <a:extLst>
              <a:ext uri="{FF2B5EF4-FFF2-40B4-BE49-F238E27FC236}">
                <a16:creationId xmlns:a16="http://schemas.microsoft.com/office/drawing/2014/main" id="{B270D0B1-26FB-E575-64F9-41B6FD4A0D8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7F3C4D-E695-21F1-D936-30A2282CD7C2}"/>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194792720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59880-0ADA-8B39-C7C9-3C195A857B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292FDB5-DA7B-9380-8E70-2779CD1047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C83FF1C-BA9B-5773-90FB-424BDD410E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A2CB6F2-132E-4688-3E29-341F11C5FCB7}"/>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6" name="Footer Placeholder 5">
            <a:extLst>
              <a:ext uri="{FF2B5EF4-FFF2-40B4-BE49-F238E27FC236}">
                <a16:creationId xmlns:a16="http://schemas.microsoft.com/office/drawing/2014/main" id="{B926210C-B20C-9BCD-1959-EA70759E298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95DB729-18E8-9C80-1FE9-5C296041548B}"/>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104621697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E99E-63C5-A9AD-FF14-15C3A68D1A2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9267C64-FE8C-7110-361E-5B35B5C8F2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DD29F-1AD6-60FF-793F-01051ABA4F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01730A3-377B-A96D-426D-8E8C2A4FF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77A06-7AA9-FEC2-711F-1B74F07D47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6610D7A-AFC0-DC74-A021-DA8F437CABDA}"/>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8" name="Footer Placeholder 7">
            <a:extLst>
              <a:ext uri="{FF2B5EF4-FFF2-40B4-BE49-F238E27FC236}">
                <a16:creationId xmlns:a16="http://schemas.microsoft.com/office/drawing/2014/main" id="{A464A339-7B2A-3108-68B8-04413B7976F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2F3C38DB-F5DB-A247-9ECE-98F887B31BFC}"/>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345665947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8276-6D7F-B90C-CE34-6BA735A1AA9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0FB07B4-78BC-4291-508F-EB54CF5429F8}"/>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4" name="Footer Placeholder 3">
            <a:extLst>
              <a:ext uri="{FF2B5EF4-FFF2-40B4-BE49-F238E27FC236}">
                <a16:creationId xmlns:a16="http://schemas.microsoft.com/office/drawing/2014/main" id="{60DD0C1A-216C-782C-69D1-E1600316E66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8C1A69D-DBF8-C04B-9DCB-BA073A981132}"/>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395227028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99216-B8E3-005F-2008-2C08FE5174C7}"/>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3" name="Footer Placeholder 2">
            <a:extLst>
              <a:ext uri="{FF2B5EF4-FFF2-40B4-BE49-F238E27FC236}">
                <a16:creationId xmlns:a16="http://schemas.microsoft.com/office/drawing/2014/main" id="{31EAC303-9597-63F9-DA01-18CF0F12CB6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6682D4F-9D39-E212-2B9D-73C6349B3449}"/>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72107301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0A9F8-25CC-9AC4-9DFF-BC7F2A388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1FA8361-2F6E-535B-0F52-3095BA7BB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E1E87E3-8F33-3DD0-883E-944275F9CB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5D44D-74A3-26B8-B126-395649B0018D}"/>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6" name="Footer Placeholder 5">
            <a:extLst>
              <a:ext uri="{FF2B5EF4-FFF2-40B4-BE49-F238E27FC236}">
                <a16:creationId xmlns:a16="http://schemas.microsoft.com/office/drawing/2014/main" id="{4D3F5D99-6A5A-A05C-DDBA-4F2D3936AE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C1AA5FC-020D-7A6E-285B-DED724FBD639}"/>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327238218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15DC-88DC-96D1-8D4A-7113C3C1D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5FFC824-C2C4-1274-A283-9639FF3A5F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F1A8668-C8CC-832C-AF2C-DA11D42F7F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B799A-DC7B-A1B1-01CE-93A9CB15EC82}"/>
              </a:ext>
            </a:extLst>
          </p:cNvPr>
          <p:cNvSpPr>
            <a:spLocks noGrp="1"/>
          </p:cNvSpPr>
          <p:nvPr>
            <p:ph type="dt" sz="half" idx="10"/>
          </p:nvPr>
        </p:nvSpPr>
        <p:spPr/>
        <p:txBody>
          <a:bodyPr/>
          <a:lstStyle/>
          <a:p>
            <a:fld id="{77E96B50-0093-439C-91FA-0D62A30370EA}" type="datetimeFigureOut">
              <a:rPr lang="vi-VN" smtClean="0"/>
              <a:t>09/08/2024</a:t>
            </a:fld>
            <a:endParaRPr lang="vi-VN"/>
          </a:p>
        </p:txBody>
      </p:sp>
      <p:sp>
        <p:nvSpPr>
          <p:cNvPr id="6" name="Footer Placeholder 5">
            <a:extLst>
              <a:ext uri="{FF2B5EF4-FFF2-40B4-BE49-F238E27FC236}">
                <a16:creationId xmlns:a16="http://schemas.microsoft.com/office/drawing/2014/main" id="{83616D98-0792-1E5C-3845-4F16BE2B826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2E3662-BE23-CA7E-B6CD-1E992C5902E3}"/>
              </a:ext>
            </a:extLst>
          </p:cNvPr>
          <p:cNvSpPr>
            <a:spLocks noGrp="1"/>
          </p:cNvSpPr>
          <p:nvPr>
            <p:ph type="sldNum" sz="quarter" idx="12"/>
          </p:nvPr>
        </p:nvSpPr>
        <p:spPr/>
        <p:txBody>
          <a:bodyPr/>
          <a:lstStyle/>
          <a:p>
            <a:fld id="{AFCE0716-AC3B-479B-A89A-F6309DC51BDB}" type="slidenum">
              <a:rPr lang="vi-VN" smtClean="0"/>
              <a:t>‹#›</a:t>
            </a:fld>
            <a:endParaRPr lang="vi-VN"/>
          </a:p>
        </p:txBody>
      </p:sp>
    </p:spTree>
    <p:extLst>
      <p:ext uri="{BB962C8B-B14F-4D97-AF65-F5344CB8AC3E}">
        <p14:creationId xmlns:p14="http://schemas.microsoft.com/office/powerpoint/2010/main" val="6828267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EF13E3-E5B6-C6BD-6242-1700319CA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82EE36-8E96-9978-7911-AB57B3EE4E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975CD3-120E-B411-E2C1-5FF403D62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E96B50-0093-439C-91FA-0D62A30370EA}" type="datetimeFigureOut">
              <a:rPr lang="vi-VN" smtClean="0"/>
              <a:t>09/08/2024</a:t>
            </a:fld>
            <a:endParaRPr lang="vi-VN"/>
          </a:p>
        </p:txBody>
      </p:sp>
      <p:sp>
        <p:nvSpPr>
          <p:cNvPr id="5" name="Footer Placeholder 4">
            <a:extLst>
              <a:ext uri="{FF2B5EF4-FFF2-40B4-BE49-F238E27FC236}">
                <a16:creationId xmlns:a16="http://schemas.microsoft.com/office/drawing/2014/main" id="{98CBD9AD-A3C2-6B1C-14D9-F2BB5E0D3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4183DA1-541C-FCBF-4D76-DB217803D5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CE0716-AC3B-479B-A89A-F6309DC51BDB}" type="slidenum">
              <a:rPr lang="vi-VN" smtClean="0"/>
              <a:t>‹#›</a:t>
            </a:fld>
            <a:endParaRPr lang="vi-VN"/>
          </a:p>
        </p:txBody>
      </p:sp>
    </p:spTree>
    <p:extLst>
      <p:ext uri="{BB962C8B-B14F-4D97-AF65-F5344CB8AC3E}">
        <p14:creationId xmlns:p14="http://schemas.microsoft.com/office/powerpoint/2010/main" val="3870589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F4AD5-8C57-00DC-F6BE-3AD233DA516E}"/>
              </a:ext>
            </a:extLst>
          </p:cNvPr>
          <p:cNvSpPr>
            <a:spLocks noGrp="1"/>
          </p:cNvSpPr>
          <p:nvPr>
            <p:ph type="title"/>
          </p:nvPr>
        </p:nvSpPr>
        <p:spPr/>
        <p:txBody>
          <a:bodyPr/>
          <a:lstStyle/>
          <a:p>
            <a:endParaRPr lang="vi-VN"/>
          </a:p>
        </p:txBody>
      </p:sp>
      <p:pic>
        <p:nvPicPr>
          <p:cNvPr id="4" name="Y2meta.app-A Ram Sam Sam - Best SONGS For KIDS _ Kids Funny Songs-(720p)">
            <a:hlinkClick r:id="" action="ppaction://media"/>
            <a:extLst>
              <a:ext uri="{FF2B5EF4-FFF2-40B4-BE49-F238E27FC236}">
                <a16:creationId xmlns:a16="http://schemas.microsoft.com/office/drawing/2014/main" id="{47651B3B-2B58-4F3F-32DB-8C1914534A8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346457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Oval 6">
            <a:extLst>
              <a:ext uri="{FF2B5EF4-FFF2-40B4-BE49-F238E27FC236}">
                <a16:creationId xmlns:a16="http://schemas.microsoft.com/office/drawing/2014/main" id="{CF07C150-2E8A-E0E7-EA9A-D68AC7143CB0}"/>
              </a:ext>
            </a:extLst>
          </p:cNvPr>
          <p:cNvSpPr/>
          <p:nvPr/>
        </p:nvSpPr>
        <p:spPr>
          <a:xfrm>
            <a:off x="579120" y="548639"/>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5</a:t>
            </a:r>
            <a:endParaRPr lang="vi-VN" sz="4400" dirty="0">
              <a:latin typeface="#9Slide03 Cabin Bold" panose="00000800000000000000" pitchFamily="2" charset="-93"/>
            </a:endParaRPr>
          </a:p>
        </p:txBody>
      </p:sp>
      <p:sp>
        <p:nvSpPr>
          <p:cNvPr id="4" name="TextBox 3">
            <a:extLst>
              <a:ext uri="{FF2B5EF4-FFF2-40B4-BE49-F238E27FC236}">
                <a16:creationId xmlns:a16="http://schemas.microsoft.com/office/drawing/2014/main" id="{4C807F72-DB0C-4998-0B66-D2ED4EBF6016}"/>
              </a:ext>
            </a:extLst>
          </p:cNvPr>
          <p:cNvSpPr txBox="1"/>
          <p:nvPr/>
        </p:nvSpPr>
        <p:spPr>
          <a:xfrm>
            <a:off x="1450848" y="548639"/>
            <a:ext cx="6672834" cy="707886"/>
          </a:xfrm>
          <a:prstGeom prst="rect">
            <a:avLst/>
          </a:prstGeom>
          <a:noFill/>
        </p:spPr>
        <p:txBody>
          <a:bodyPr wrap="square">
            <a:spAutoFit/>
          </a:bodyPr>
          <a:lstStyle/>
          <a:p>
            <a:r>
              <a:rPr lang="vi-VN" sz="4000" b="1" dirty="0">
                <a:solidFill>
                  <a:srgbClr val="FF0000"/>
                </a:solidFill>
              </a:rPr>
              <a:t>Tính bằng cách thuận tiện</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BDDDCE2B-E909-EB03-075C-0FCD708E2A1B}"/>
                  </a:ext>
                </a:extLst>
              </p:cNvPr>
              <p:cNvSpPr txBox="1"/>
              <p:nvPr/>
            </p:nvSpPr>
            <p:spPr>
              <a:xfrm>
                <a:off x="2598665" y="1664770"/>
                <a:ext cx="6094476" cy="12488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num>
                        <m:den>
                          <m:r>
                            <a:rPr kumimoji="0" lang="en-GB"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11</m:t>
                          </m:r>
                        </m:den>
                      </m:f>
                      <m:r>
                        <a:rPr lang="en-GB" sz="4000">
                          <a:solidFill>
                            <a:prstClr val="black"/>
                          </a:solidFill>
                          <a:latin typeface="Cambria Math" panose="02040503050406030204" pitchFamily="18" charset="0"/>
                          <a:ea typeface="Cambria Math" panose="02040503050406030204" pitchFamily="18" charset="0"/>
                        </a:rPr>
                        <m:t>×</m:t>
                      </m:r>
                      <m:f>
                        <m:fPr>
                          <m:ctrlPr>
                            <a:rPr lang="en-GB" sz="4000" i="1" smtClean="0">
                              <a:solidFill>
                                <a:prstClr val="black"/>
                              </a:solidFill>
                              <a:latin typeface="Cambria Math" panose="02040503050406030204" pitchFamily="18" charset="0"/>
                              <a:ea typeface="Cambria Math" panose="02040503050406030204" pitchFamily="18" charset="0"/>
                            </a:rPr>
                          </m:ctrlPr>
                        </m:fPr>
                        <m:num>
                          <m:r>
                            <a:rPr lang="en-GB" sz="4000" b="0" i="1" smtClean="0">
                              <a:solidFill>
                                <a:prstClr val="black"/>
                              </a:solidFill>
                              <a:latin typeface="Cambria Math" panose="02040503050406030204" pitchFamily="18" charset="0"/>
                              <a:ea typeface="Cambria Math" panose="02040503050406030204" pitchFamily="18" charset="0"/>
                            </a:rPr>
                            <m:t>9</m:t>
                          </m:r>
                        </m:num>
                        <m:den>
                          <m:r>
                            <a:rPr lang="en-GB" sz="4000" b="0" i="1" smtClean="0">
                              <a:solidFill>
                                <a:prstClr val="black"/>
                              </a:solidFill>
                              <a:latin typeface="Cambria Math" panose="02040503050406030204" pitchFamily="18" charset="0"/>
                              <a:ea typeface="Cambria Math" panose="02040503050406030204" pitchFamily="18" charset="0"/>
                            </a:rPr>
                            <m:t>16</m:t>
                          </m:r>
                        </m:den>
                      </m:f>
                      <m:r>
                        <a:rPr lang="en-GB" sz="4000" i="1" smtClean="0">
                          <a:solidFill>
                            <a:prstClr val="black"/>
                          </a:solidFill>
                          <a:latin typeface="Cambria Math" panose="02040503050406030204" pitchFamily="18" charset="0"/>
                          <a:ea typeface="Cambria Math" panose="02040503050406030204" pitchFamily="18" charset="0"/>
                        </a:rPr>
                        <m:t>×</m:t>
                      </m:r>
                      <m:f>
                        <m:fPr>
                          <m:ctrlPr>
                            <a:rPr lang="en-GB" sz="4000" i="1" smtClean="0">
                              <a:solidFill>
                                <a:prstClr val="black"/>
                              </a:solidFill>
                              <a:latin typeface="Cambria Math" panose="02040503050406030204" pitchFamily="18" charset="0"/>
                              <a:ea typeface="Cambria Math" panose="02040503050406030204" pitchFamily="18" charset="0"/>
                            </a:rPr>
                          </m:ctrlPr>
                        </m:fPr>
                        <m:num>
                          <m:r>
                            <a:rPr lang="en-GB" sz="4000" b="0" i="1" smtClean="0">
                              <a:solidFill>
                                <a:prstClr val="black"/>
                              </a:solidFill>
                              <a:latin typeface="Cambria Math" panose="02040503050406030204" pitchFamily="18" charset="0"/>
                              <a:ea typeface="Cambria Math" panose="02040503050406030204" pitchFamily="18" charset="0"/>
                            </a:rPr>
                            <m:t>11</m:t>
                          </m:r>
                        </m:num>
                        <m:den>
                          <m:r>
                            <a:rPr lang="en-GB" sz="4000" b="0" i="1" smtClean="0">
                              <a:solidFill>
                                <a:prstClr val="black"/>
                              </a:solidFill>
                              <a:latin typeface="Cambria Math" panose="02040503050406030204" pitchFamily="18" charset="0"/>
                              <a:ea typeface="Cambria Math" panose="02040503050406030204" pitchFamily="18" charset="0"/>
                            </a:rPr>
                            <m:t>10</m:t>
                          </m:r>
                        </m:den>
                      </m:f>
                      <m:r>
                        <a:rPr lang="en-GB" sz="4000" i="1" smtClean="0">
                          <a:solidFill>
                            <a:prstClr val="black"/>
                          </a:solidFill>
                          <a:latin typeface="Cambria Math" panose="02040503050406030204" pitchFamily="18" charset="0"/>
                          <a:ea typeface="Cambria Math" panose="02040503050406030204" pitchFamily="18" charset="0"/>
                        </a:rPr>
                        <m:t>×</m:t>
                      </m:r>
                      <m:f>
                        <m:fPr>
                          <m:ctrlPr>
                            <a:rPr lang="en-GB" sz="4000" i="1" smtClean="0">
                              <a:solidFill>
                                <a:prstClr val="black"/>
                              </a:solidFill>
                              <a:latin typeface="Cambria Math" panose="02040503050406030204" pitchFamily="18" charset="0"/>
                              <a:ea typeface="Cambria Math" panose="02040503050406030204" pitchFamily="18" charset="0"/>
                            </a:rPr>
                          </m:ctrlPr>
                        </m:fPr>
                        <m:num>
                          <m:r>
                            <a:rPr lang="en-GB" sz="4000" b="0" i="1" smtClean="0">
                              <a:solidFill>
                                <a:prstClr val="black"/>
                              </a:solidFill>
                              <a:latin typeface="Cambria Math" panose="02040503050406030204" pitchFamily="18" charset="0"/>
                              <a:ea typeface="Cambria Math" panose="02040503050406030204" pitchFamily="18" charset="0"/>
                            </a:rPr>
                            <m:t>8</m:t>
                          </m:r>
                        </m:num>
                        <m:den>
                          <m:r>
                            <a:rPr lang="en-GB" sz="4000" b="0" i="1" smtClean="0">
                              <a:solidFill>
                                <a:prstClr val="black"/>
                              </a:solidFill>
                              <a:latin typeface="Cambria Math" panose="02040503050406030204" pitchFamily="18" charset="0"/>
                              <a:ea typeface="Cambria Math" panose="02040503050406030204" pitchFamily="18" charset="0"/>
                            </a:rPr>
                            <m:t>9</m:t>
                          </m:r>
                        </m:den>
                      </m:f>
                    </m:oMath>
                  </m:oMathPara>
                </a14:m>
                <a:endParaRPr lang="vi-VN" sz="4000" dirty="0"/>
              </a:p>
            </p:txBody>
          </p:sp>
        </mc:Choice>
        <mc:Fallback>
          <p:sp>
            <p:nvSpPr>
              <p:cNvPr id="11" name="TextBox 10">
                <a:extLst>
                  <a:ext uri="{FF2B5EF4-FFF2-40B4-BE49-F238E27FC236}">
                    <a16:creationId xmlns:a16="http://schemas.microsoft.com/office/drawing/2014/main" id="{BDDDCE2B-E909-EB03-075C-0FCD708E2A1B}"/>
                  </a:ext>
                </a:extLst>
              </p:cNvPr>
              <p:cNvSpPr txBox="1">
                <a:spLocks noRot="1" noChangeAspect="1" noMove="1" noResize="1" noEditPoints="1" noAdjustHandles="1" noChangeArrowheads="1" noChangeShapeType="1" noTextEdit="1"/>
              </p:cNvSpPr>
              <p:nvPr/>
            </p:nvSpPr>
            <p:spPr>
              <a:xfrm>
                <a:off x="2598665" y="1664770"/>
                <a:ext cx="6094476" cy="1248803"/>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34A494F-CAB9-CE5C-19E9-4D02D3899D3A}"/>
                  </a:ext>
                </a:extLst>
              </p:cNvPr>
              <p:cNvSpPr txBox="1"/>
              <p:nvPr/>
            </p:nvSpPr>
            <p:spPr>
              <a:xfrm>
                <a:off x="1779156" y="3429000"/>
                <a:ext cx="8279244" cy="119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GB"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m:t>
                      </m:r>
                      <m:d>
                        <m:dPr>
                          <m:ctrlPr>
                            <a:rPr kumimoji="0" lang="en-GB"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ctrlPr>
                        </m:dPr>
                        <m:e>
                          <m:f>
                            <m:fPr>
                              <m:ctrlPr>
                                <a:rPr kumimoji="0" lang="vi-VN"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ctrlPr>
                            </m:fPr>
                            <m:num>
                              <m:r>
                                <a:rPr kumimoji="0" lang="en-GB"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10</m:t>
                              </m:r>
                            </m:num>
                            <m:den>
                              <m:r>
                                <a:rPr kumimoji="0" lang="en-GB" sz="3200" b="0" i="1" u="none" strike="noStrike" kern="1200" cap="none" spc="0" normalizeH="0" baseline="0" noProof="0" smtClean="0">
                                  <a:ln>
                                    <a:noFill/>
                                  </a:ln>
                                  <a:solidFill>
                                    <a:srgbClr val="FF0000"/>
                                  </a:solidFill>
                                  <a:effectLst/>
                                  <a:uLnTx/>
                                  <a:uFillTx/>
                                  <a:latin typeface="Cambria Math" panose="02040503050406030204" pitchFamily="18" charset="0"/>
                                  <a:ea typeface="Cambria Math" panose="02040503050406030204" pitchFamily="18" charset="0"/>
                                </a:rPr>
                                <m:t>11</m:t>
                              </m:r>
                            </m:den>
                          </m:f>
                          <m:r>
                            <a:rPr lang="en-GB" sz="3200">
                              <a:solidFill>
                                <a:srgbClr val="FF0000"/>
                              </a:solidFill>
                              <a:latin typeface="Cambria Math" panose="02040503050406030204" pitchFamily="18" charset="0"/>
                              <a:ea typeface="Cambria Math" panose="02040503050406030204" pitchFamily="18" charset="0"/>
                            </a:rPr>
                            <m:t>×</m:t>
                          </m:r>
                          <m:f>
                            <m:fPr>
                              <m:ctrlPr>
                                <a:rPr lang="en-GB" sz="3200" i="1" smtClean="0">
                                  <a:solidFill>
                                    <a:srgbClr val="FF0000"/>
                                  </a:solidFill>
                                  <a:latin typeface="Cambria Math" panose="02040503050406030204" pitchFamily="18" charset="0"/>
                                  <a:ea typeface="Cambria Math" panose="02040503050406030204" pitchFamily="18" charset="0"/>
                                </a:rPr>
                              </m:ctrlPr>
                            </m:fPr>
                            <m:num>
                              <m:r>
                                <a:rPr lang="en-GB" sz="3200" b="0" i="1" smtClean="0">
                                  <a:solidFill>
                                    <a:srgbClr val="FF0000"/>
                                  </a:solidFill>
                                  <a:latin typeface="Cambria Math" panose="02040503050406030204" pitchFamily="18" charset="0"/>
                                  <a:ea typeface="Cambria Math" panose="02040503050406030204" pitchFamily="18" charset="0"/>
                                </a:rPr>
                                <m:t>11</m:t>
                              </m:r>
                            </m:num>
                            <m:den>
                              <m:r>
                                <a:rPr lang="en-GB" sz="3200" b="0" i="1" smtClean="0">
                                  <a:solidFill>
                                    <a:srgbClr val="FF0000"/>
                                  </a:solidFill>
                                  <a:latin typeface="Cambria Math" panose="02040503050406030204" pitchFamily="18" charset="0"/>
                                  <a:ea typeface="Cambria Math" panose="02040503050406030204" pitchFamily="18" charset="0"/>
                                </a:rPr>
                                <m:t>10</m:t>
                              </m:r>
                            </m:den>
                          </m:f>
                        </m:e>
                      </m:d>
                      <m:r>
                        <a:rPr lang="en-GB" sz="3200" i="1" smtClean="0">
                          <a:solidFill>
                            <a:srgbClr val="FF0000"/>
                          </a:solidFill>
                          <a:latin typeface="Cambria Math" panose="02040503050406030204" pitchFamily="18" charset="0"/>
                          <a:ea typeface="Cambria Math" panose="02040503050406030204" pitchFamily="18" charset="0"/>
                        </a:rPr>
                        <m:t>×</m:t>
                      </m:r>
                      <m:d>
                        <m:dPr>
                          <m:ctrlPr>
                            <a:rPr lang="en-GB" sz="3200" b="0" i="1" smtClean="0">
                              <a:solidFill>
                                <a:srgbClr val="FF0000"/>
                              </a:solidFill>
                              <a:latin typeface="Cambria Math" panose="02040503050406030204" pitchFamily="18" charset="0"/>
                              <a:ea typeface="Cambria Math" panose="02040503050406030204" pitchFamily="18" charset="0"/>
                            </a:rPr>
                          </m:ctrlPr>
                        </m:dPr>
                        <m:e>
                          <m:f>
                            <m:fPr>
                              <m:ctrlPr>
                                <a:rPr lang="en-GB" sz="3200" i="1" smtClean="0">
                                  <a:solidFill>
                                    <a:srgbClr val="FF0000"/>
                                  </a:solidFill>
                                  <a:latin typeface="Cambria Math" panose="02040503050406030204" pitchFamily="18" charset="0"/>
                                  <a:ea typeface="Cambria Math" panose="02040503050406030204" pitchFamily="18" charset="0"/>
                                </a:rPr>
                              </m:ctrlPr>
                            </m:fPr>
                            <m:num>
                              <m:r>
                                <a:rPr lang="en-GB" sz="3200" b="0" i="1" smtClean="0">
                                  <a:solidFill>
                                    <a:srgbClr val="FF0000"/>
                                  </a:solidFill>
                                  <a:latin typeface="Cambria Math" panose="02040503050406030204" pitchFamily="18" charset="0"/>
                                  <a:ea typeface="Cambria Math" panose="02040503050406030204" pitchFamily="18" charset="0"/>
                                </a:rPr>
                                <m:t>9</m:t>
                              </m:r>
                            </m:num>
                            <m:den>
                              <m:r>
                                <a:rPr lang="en-GB" sz="3200" b="0" i="1" smtClean="0">
                                  <a:solidFill>
                                    <a:srgbClr val="FF0000"/>
                                  </a:solidFill>
                                  <a:latin typeface="Cambria Math" panose="02040503050406030204" pitchFamily="18" charset="0"/>
                                  <a:ea typeface="Cambria Math" panose="02040503050406030204" pitchFamily="18" charset="0"/>
                                </a:rPr>
                                <m:t>16</m:t>
                              </m:r>
                            </m:den>
                          </m:f>
                          <m:r>
                            <a:rPr lang="en-GB" sz="3200" i="1" smtClean="0">
                              <a:solidFill>
                                <a:srgbClr val="FF0000"/>
                              </a:solidFill>
                              <a:latin typeface="Cambria Math" panose="02040503050406030204" pitchFamily="18" charset="0"/>
                              <a:ea typeface="Cambria Math" panose="02040503050406030204" pitchFamily="18" charset="0"/>
                            </a:rPr>
                            <m:t>×</m:t>
                          </m:r>
                          <m:f>
                            <m:fPr>
                              <m:ctrlPr>
                                <a:rPr lang="en-GB" sz="3200" i="1" smtClean="0">
                                  <a:solidFill>
                                    <a:srgbClr val="FF0000"/>
                                  </a:solidFill>
                                  <a:latin typeface="Cambria Math" panose="02040503050406030204" pitchFamily="18" charset="0"/>
                                  <a:ea typeface="Cambria Math" panose="02040503050406030204" pitchFamily="18" charset="0"/>
                                </a:rPr>
                              </m:ctrlPr>
                            </m:fPr>
                            <m:num>
                              <m:r>
                                <a:rPr lang="en-GB" sz="3200" b="0" i="1" smtClean="0">
                                  <a:solidFill>
                                    <a:srgbClr val="FF0000"/>
                                  </a:solidFill>
                                  <a:latin typeface="Cambria Math" panose="02040503050406030204" pitchFamily="18" charset="0"/>
                                  <a:ea typeface="Cambria Math" panose="02040503050406030204" pitchFamily="18" charset="0"/>
                                </a:rPr>
                                <m:t>8</m:t>
                              </m:r>
                            </m:num>
                            <m:den>
                              <m:r>
                                <a:rPr lang="en-GB" sz="3200" b="0" i="1" smtClean="0">
                                  <a:solidFill>
                                    <a:srgbClr val="FF0000"/>
                                  </a:solidFill>
                                  <a:latin typeface="Cambria Math" panose="02040503050406030204" pitchFamily="18" charset="0"/>
                                  <a:ea typeface="Cambria Math" panose="02040503050406030204" pitchFamily="18" charset="0"/>
                                </a:rPr>
                                <m:t>9</m:t>
                              </m:r>
                            </m:den>
                          </m:f>
                        </m:e>
                      </m:d>
                      <m:r>
                        <a:rPr lang="en-GB" sz="3200" b="0" i="1" smtClean="0">
                          <a:solidFill>
                            <a:srgbClr val="FF0000"/>
                          </a:solidFill>
                          <a:latin typeface="Cambria Math" panose="02040503050406030204" pitchFamily="18" charset="0"/>
                          <a:ea typeface="Cambria Math" panose="02040503050406030204" pitchFamily="18" charset="0"/>
                        </a:rPr>
                        <m:t>=1×</m:t>
                      </m:r>
                      <m:f>
                        <m:fPr>
                          <m:ctrlPr>
                            <a:rPr lang="en-GB" sz="3200" b="0" i="1" smtClean="0">
                              <a:solidFill>
                                <a:srgbClr val="FF0000"/>
                              </a:solidFill>
                              <a:latin typeface="Cambria Math" panose="02040503050406030204" pitchFamily="18" charset="0"/>
                              <a:ea typeface="Cambria Math" panose="02040503050406030204" pitchFamily="18" charset="0"/>
                            </a:rPr>
                          </m:ctrlPr>
                        </m:fPr>
                        <m:num>
                          <m:r>
                            <a:rPr lang="en-GB" sz="3200" b="0" i="1" smtClean="0">
                              <a:solidFill>
                                <a:srgbClr val="FF0000"/>
                              </a:solidFill>
                              <a:latin typeface="Cambria Math" panose="02040503050406030204" pitchFamily="18" charset="0"/>
                              <a:ea typeface="Cambria Math" panose="02040503050406030204" pitchFamily="18" charset="0"/>
                            </a:rPr>
                            <m:t>1</m:t>
                          </m:r>
                        </m:num>
                        <m:den>
                          <m:r>
                            <a:rPr lang="en-GB" sz="3200" b="0" i="1" smtClean="0">
                              <a:solidFill>
                                <a:srgbClr val="FF0000"/>
                              </a:solidFill>
                              <a:latin typeface="Cambria Math" panose="02040503050406030204" pitchFamily="18" charset="0"/>
                              <a:ea typeface="Cambria Math" panose="02040503050406030204" pitchFamily="18" charset="0"/>
                            </a:rPr>
                            <m:t>2</m:t>
                          </m:r>
                        </m:den>
                      </m:f>
                      <m:r>
                        <a:rPr lang="en-GB" sz="3200" b="0" i="1" smtClean="0">
                          <a:solidFill>
                            <a:srgbClr val="FF0000"/>
                          </a:solidFill>
                          <a:latin typeface="Cambria Math" panose="02040503050406030204" pitchFamily="18" charset="0"/>
                          <a:ea typeface="Cambria Math" panose="02040503050406030204" pitchFamily="18" charset="0"/>
                        </a:rPr>
                        <m:t>=</m:t>
                      </m:r>
                      <m:f>
                        <m:fPr>
                          <m:ctrlPr>
                            <a:rPr lang="en-GB" sz="3200" b="0" i="1" smtClean="0">
                              <a:solidFill>
                                <a:srgbClr val="FF0000"/>
                              </a:solidFill>
                              <a:latin typeface="Cambria Math" panose="02040503050406030204" pitchFamily="18" charset="0"/>
                              <a:ea typeface="Cambria Math" panose="02040503050406030204" pitchFamily="18" charset="0"/>
                            </a:rPr>
                          </m:ctrlPr>
                        </m:fPr>
                        <m:num>
                          <m:r>
                            <a:rPr lang="en-GB" sz="3200" b="0" i="1" smtClean="0">
                              <a:solidFill>
                                <a:srgbClr val="FF0000"/>
                              </a:solidFill>
                              <a:latin typeface="Cambria Math" panose="02040503050406030204" pitchFamily="18" charset="0"/>
                              <a:ea typeface="Cambria Math" panose="02040503050406030204" pitchFamily="18" charset="0"/>
                            </a:rPr>
                            <m:t>1</m:t>
                          </m:r>
                        </m:num>
                        <m:den>
                          <m:r>
                            <a:rPr lang="en-GB" sz="3200" b="0" i="1" smtClean="0">
                              <a:solidFill>
                                <a:srgbClr val="FF0000"/>
                              </a:solidFill>
                              <a:latin typeface="Cambria Math" panose="02040503050406030204" pitchFamily="18" charset="0"/>
                              <a:ea typeface="Cambria Math" panose="02040503050406030204" pitchFamily="18" charset="0"/>
                            </a:rPr>
                            <m:t>2</m:t>
                          </m:r>
                        </m:den>
                      </m:f>
                      <m:r>
                        <a:rPr lang="en-GB" sz="3200" b="0" i="1" smtClean="0">
                          <a:solidFill>
                            <a:srgbClr val="FF0000"/>
                          </a:solidFill>
                          <a:latin typeface="Cambria Math" panose="02040503050406030204" pitchFamily="18" charset="0"/>
                          <a:ea typeface="Cambria Math" panose="02040503050406030204" pitchFamily="18" charset="0"/>
                        </a:rPr>
                        <m:t> </m:t>
                      </m:r>
                    </m:oMath>
                  </m:oMathPara>
                </a14:m>
                <a:endParaRPr lang="vi-VN" sz="3200" dirty="0">
                  <a:solidFill>
                    <a:srgbClr val="FF0000"/>
                  </a:solidFill>
                </a:endParaRPr>
              </a:p>
            </p:txBody>
          </p:sp>
        </mc:Choice>
        <mc:Fallback>
          <p:sp>
            <p:nvSpPr>
              <p:cNvPr id="13" name="TextBox 12">
                <a:extLst>
                  <a:ext uri="{FF2B5EF4-FFF2-40B4-BE49-F238E27FC236}">
                    <a16:creationId xmlns:a16="http://schemas.microsoft.com/office/drawing/2014/main" id="{134A494F-CAB9-CE5C-19E9-4D02D3899D3A}"/>
                  </a:ext>
                </a:extLst>
              </p:cNvPr>
              <p:cNvSpPr txBox="1">
                <a:spLocks noRot="1" noChangeAspect="1" noMove="1" noResize="1" noEditPoints="1" noAdjustHandles="1" noChangeArrowheads="1" noChangeShapeType="1" noTextEdit="1"/>
              </p:cNvSpPr>
              <p:nvPr/>
            </p:nvSpPr>
            <p:spPr>
              <a:xfrm>
                <a:off x="1779156" y="3429000"/>
                <a:ext cx="8279244" cy="1198854"/>
              </a:xfrm>
              <a:prstGeom prst="rect">
                <a:avLst/>
              </a:prstGeom>
              <a:blipFill>
                <a:blip r:embed="rId4"/>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1385218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61AC8B63-F95C-7C2A-B99A-BAB40FC3FAF1}"/>
              </a:ext>
            </a:extLst>
          </p:cNvPr>
          <p:cNvGrpSpPr/>
          <p:nvPr/>
        </p:nvGrpSpPr>
        <p:grpSpPr>
          <a:xfrm>
            <a:off x="2025684" y="2431930"/>
            <a:ext cx="7941598" cy="1569660"/>
            <a:chOff x="4678717" y="495300"/>
            <a:chExt cx="7941598" cy="1569660"/>
          </a:xfrm>
        </p:grpSpPr>
        <p:sp>
          <p:nvSpPr>
            <p:cNvPr id="3" name="TextBox 2">
              <a:extLst>
                <a:ext uri="{FF2B5EF4-FFF2-40B4-BE49-F238E27FC236}">
                  <a16:creationId xmlns:a16="http://schemas.microsoft.com/office/drawing/2014/main" id="{76C06FA7-6EBA-0AC6-793D-DA3C2496EE9A}"/>
                </a:ext>
              </a:extLst>
            </p:cNvPr>
            <p:cNvSpPr txBox="1"/>
            <p:nvPr/>
          </p:nvSpPr>
          <p:spPr>
            <a:xfrm>
              <a:off x="4678717" y="495300"/>
              <a:ext cx="7941598" cy="1569660"/>
            </a:xfrm>
            <a:prstGeom prst="rect">
              <a:avLst/>
            </a:prstGeom>
            <a:noFill/>
          </p:spPr>
          <p:txBody>
            <a:bodyPr wrap="none" rtlCol="0">
              <a:spAutoFit/>
            </a:bodyPr>
            <a:lstStyle/>
            <a:p>
              <a:pPr algn="ctr"/>
              <a:r>
                <a:rPr lang="en-US" sz="9600" dirty="0">
                  <a:ln w="514350">
                    <a:solidFill>
                      <a:schemeClr val="bg1"/>
                    </a:solidFill>
                  </a:ln>
                  <a:effectLst>
                    <a:outerShdw blurRad="38100" dist="38100" dir="2700000" algn="tl">
                      <a:srgbClr val="000000">
                        <a:alpha val="43137"/>
                      </a:srgbClr>
                    </a:outerShdw>
                  </a:effectLst>
                  <a:latin typeface="SVN-Gretoon" panose="02040603050506020204" pitchFamily="18" charset="0"/>
                </a:rPr>
                <a:t>TẠM BIỆT!</a:t>
              </a:r>
              <a:endParaRPr lang="vi-VN" sz="9600" dirty="0">
                <a:ln w="514350">
                  <a:solidFill>
                    <a:schemeClr val="bg1"/>
                  </a:solidFill>
                </a:ln>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EEF9D58F-CB3D-E9D6-FAA3-AD901F90FBBE}"/>
                </a:ext>
              </a:extLst>
            </p:cNvPr>
            <p:cNvSpPr txBox="1"/>
            <p:nvPr/>
          </p:nvSpPr>
          <p:spPr>
            <a:xfrm>
              <a:off x="4678717" y="495300"/>
              <a:ext cx="7941598" cy="1569660"/>
            </a:xfrm>
            <a:prstGeom prst="rect">
              <a:avLst/>
            </a:prstGeom>
            <a:noFill/>
          </p:spPr>
          <p:txBody>
            <a:bodyPr wrap="none" rtlCol="0">
              <a:spAutoFit/>
            </a:bodyPr>
            <a:lstStyle/>
            <a:p>
              <a:pPr algn="ctr"/>
              <a:r>
                <a:rPr lang="en-US" sz="9600" dirty="0">
                  <a:ln w="31750">
                    <a:solidFill>
                      <a:schemeClr val="tx1"/>
                    </a:solidFill>
                  </a:ln>
                  <a:solidFill>
                    <a:srgbClr val="FF99C8"/>
                  </a:solidFill>
                  <a:latin typeface="SVN-Gretoon" panose="02040603050506020204" pitchFamily="18" charset="0"/>
                </a:rPr>
                <a:t>T</a:t>
              </a:r>
              <a:r>
                <a:rPr lang="en-US" sz="9600" dirty="0">
                  <a:ln w="31750">
                    <a:solidFill>
                      <a:schemeClr val="tx1"/>
                    </a:solidFill>
                  </a:ln>
                  <a:solidFill>
                    <a:srgbClr val="FCF6BD"/>
                  </a:solidFill>
                  <a:latin typeface="SVN-Gretoon" panose="02040603050506020204" pitchFamily="18" charset="0"/>
                </a:rPr>
                <a:t>Ạ</a:t>
              </a:r>
              <a:r>
                <a:rPr lang="en-US" sz="9600" dirty="0">
                  <a:ln w="31750">
                    <a:solidFill>
                      <a:schemeClr val="tx1"/>
                    </a:solidFill>
                  </a:ln>
                  <a:solidFill>
                    <a:srgbClr val="D0F4DE"/>
                  </a:solidFill>
                  <a:latin typeface="SVN-Gretoon" panose="02040603050506020204" pitchFamily="18" charset="0"/>
                </a:rPr>
                <a:t>M</a:t>
              </a:r>
              <a:r>
                <a:rPr lang="en-US" sz="9600" dirty="0">
                  <a:ln w="31750">
                    <a:solidFill>
                      <a:schemeClr val="tx1"/>
                    </a:solidFill>
                  </a:ln>
                  <a:solidFill>
                    <a:srgbClr val="FF99C8"/>
                  </a:solidFill>
                  <a:latin typeface="SVN-Gretoon" panose="02040603050506020204" pitchFamily="18" charset="0"/>
                </a:rPr>
                <a:t> </a:t>
              </a:r>
              <a:r>
                <a:rPr lang="en-US" sz="9600" dirty="0">
                  <a:ln w="31750">
                    <a:solidFill>
                      <a:schemeClr val="tx1"/>
                    </a:solidFill>
                  </a:ln>
                  <a:solidFill>
                    <a:srgbClr val="A9DEF9"/>
                  </a:solidFill>
                  <a:latin typeface="SVN-Gretoon" panose="02040603050506020204" pitchFamily="18" charset="0"/>
                </a:rPr>
                <a:t>B</a:t>
              </a:r>
              <a:r>
                <a:rPr lang="en-US" sz="9600" dirty="0">
                  <a:ln w="31750">
                    <a:solidFill>
                      <a:schemeClr val="tx1"/>
                    </a:solidFill>
                  </a:ln>
                  <a:solidFill>
                    <a:srgbClr val="E4C1F9"/>
                  </a:solidFill>
                  <a:latin typeface="SVN-Gretoon" panose="02040603050506020204" pitchFamily="18" charset="0"/>
                </a:rPr>
                <a:t>I</a:t>
              </a:r>
              <a:r>
                <a:rPr lang="en-US" sz="9600" dirty="0">
                  <a:ln w="31750">
                    <a:solidFill>
                      <a:schemeClr val="tx1"/>
                    </a:solidFill>
                  </a:ln>
                  <a:solidFill>
                    <a:srgbClr val="FADAE9"/>
                  </a:solidFill>
                  <a:latin typeface="SVN-Gretoon" panose="02040603050506020204" pitchFamily="18" charset="0"/>
                </a:rPr>
                <a:t>Ệ</a:t>
              </a:r>
              <a:r>
                <a:rPr lang="en-US" sz="9600" dirty="0">
                  <a:ln w="31750">
                    <a:solidFill>
                      <a:schemeClr val="tx1"/>
                    </a:solidFill>
                  </a:ln>
                  <a:solidFill>
                    <a:srgbClr val="B5EAD7"/>
                  </a:solidFill>
                  <a:latin typeface="SVN-Gretoon" panose="02040603050506020204" pitchFamily="18" charset="0"/>
                </a:rPr>
                <a:t>T</a:t>
              </a:r>
              <a:r>
                <a:rPr lang="en-US" sz="9600" dirty="0">
                  <a:ln w="31750">
                    <a:solidFill>
                      <a:schemeClr val="tx1"/>
                    </a:solidFill>
                  </a:ln>
                  <a:solidFill>
                    <a:srgbClr val="FF99C8"/>
                  </a:solidFill>
                  <a:latin typeface="SVN-Gretoon" panose="02040603050506020204" pitchFamily="18" charset="0"/>
                </a:rPr>
                <a:t>!</a:t>
              </a:r>
              <a:endParaRPr lang="vi-VN" sz="9600" dirty="0">
                <a:ln w="31750">
                  <a:solidFill>
                    <a:schemeClr val="tx1"/>
                  </a:solidFill>
                </a:ln>
                <a:solidFill>
                  <a:srgbClr val="80FFDB"/>
                </a:solidFill>
              </a:endParaRPr>
            </a:p>
          </p:txBody>
        </p:sp>
      </p:grpSp>
    </p:spTree>
    <p:extLst>
      <p:ext uri="{BB962C8B-B14F-4D97-AF65-F5344CB8AC3E}">
        <p14:creationId xmlns:p14="http://schemas.microsoft.com/office/powerpoint/2010/main" val="213288121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BD73-20B6-EEEA-8240-552C3B016B90}"/>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88EDD487-6857-0CE6-6C48-CFC3F7B05233}"/>
              </a:ext>
            </a:extLst>
          </p:cNvPr>
          <p:cNvSpPr>
            <a:spLocks noGrp="1"/>
          </p:cNvSpPr>
          <p:nvPr>
            <p:ph type="subTitle" idx="1"/>
          </p:nvPr>
        </p:nvSpPr>
        <p:spPr/>
        <p:txBody>
          <a:bodyPr/>
          <a:lstStyle/>
          <a:p>
            <a:endParaRPr lang="vi-VN"/>
          </a:p>
        </p:txBody>
      </p:sp>
      <p:pic>
        <p:nvPicPr>
          <p:cNvPr id="7" name="Picture 6" descr="A beach scene with boats and a hat&#10;&#10;Description automatically generated">
            <a:extLst>
              <a:ext uri="{FF2B5EF4-FFF2-40B4-BE49-F238E27FC236}">
                <a16:creationId xmlns:a16="http://schemas.microsoft.com/office/drawing/2014/main" id="{1CBC0CC8-5C51-E63B-7BF1-0A52E4BCA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F652EAEE-780A-0B40-1E13-28A5BF812ADE}"/>
              </a:ext>
            </a:extLst>
          </p:cNvPr>
          <p:cNvGrpSpPr/>
          <p:nvPr/>
        </p:nvGrpSpPr>
        <p:grpSpPr>
          <a:xfrm>
            <a:off x="5120640" y="182880"/>
            <a:ext cx="3108960" cy="1133436"/>
            <a:chOff x="5120640" y="182880"/>
            <a:chExt cx="3108960" cy="1133436"/>
          </a:xfrm>
        </p:grpSpPr>
        <p:sp>
          <p:nvSpPr>
            <p:cNvPr id="8" name="TextBox 7">
              <a:extLst>
                <a:ext uri="{FF2B5EF4-FFF2-40B4-BE49-F238E27FC236}">
                  <a16:creationId xmlns:a16="http://schemas.microsoft.com/office/drawing/2014/main" id="{130C8302-8585-883F-1296-B72F69103963}"/>
                </a:ext>
              </a:extLst>
            </p:cNvPr>
            <p:cNvSpPr txBox="1"/>
            <p:nvPr/>
          </p:nvSpPr>
          <p:spPr>
            <a:xfrm>
              <a:off x="5120640" y="182880"/>
              <a:ext cx="3108960" cy="1107996"/>
            </a:xfrm>
            <a:prstGeom prst="rect">
              <a:avLst/>
            </a:prstGeom>
            <a:noFill/>
          </p:spPr>
          <p:txBody>
            <a:bodyPr wrap="square" rtlCol="0">
              <a:spAutoFit/>
            </a:bodyPr>
            <a:lstStyle/>
            <a:p>
              <a:r>
                <a:rPr lang="en-GB" sz="6600" dirty="0">
                  <a:ln w="317500">
                    <a:solidFill>
                      <a:schemeClr val="bg1"/>
                    </a:solidFill>
                  </a:ln>
                  <a:effectLst>
                    <a:outerShdw blurRad="50800" dist="38100" dir="5400000" algn="t" rotWithShape="0">
                      <a:prstClr val="black">
                        <a:alpha val="40000"/>
                      </a:prstClr>
                    </a:outerShdw>
                  </a:effectLst>
                  <a:latin typeface="iCiel Soup of Justice" pitchFamily="2" charset="-93"/>
                </a:rPr>
                <a:t>TOÁN</a:t>
              </a:r>
              <a:endParaRPr lang="vi-VN" sz="6600" dirty="0">
                <a:ln w="317500">
                  <a:solidFill>
                    <a:schemeClr val="bg1"/>
                  </a:solidFill>
                </a:ln>
                <a:effectLst>
                  <a:outerShdw blurRad="50800" dist="38100" dir="5400000" algn="t" rotWithShape="0">
                    <a:prstClr val="black">
                      <a:alpha val="40000"/>
                    </a:prstClr>
                  </a:outerShdw>
                </a:effectLst>
                <a:latin typeface="iCiel Soup of Justice" pitchFamily="2" charset="-93"/>
              </a:endParaRPr>
            </a:p>
          </p:txBody>
        </p:sp>
        <p:sp>
          <p:nvSpPr>
            <p:cNvPr id="9" name="TextBox 8">
              <a:extLst>
                <a:ext uri="{FF2B5EF4-FFF2-40B4-BE49-F238E27FC236}">
                  <a16:creationId xmlns:a16="http://schemas.microsoft.com/office/drawing/2014/main" id="{B3A93D88-0BE5-121A-020E-E2D75B846EFB}"/>
                </a:ext>
              </a:extLst>
            </p:cNvPr>
            <p:cNvSpPr txBox="1"/>
            <p:nvPr/>
          </p:nvSpPr>
          <p:spPr>
            <a:xfrm>
              <a:off x="5120640" y="208320"/>
              <a:ext cx="3108960" cy="1107996"/>
            </a:xfrm>
            <a:prstGeom prst="rect">
              <a:avLst/>
            </a:prstGeom>
            <a:noFill/>
          </p:spPr>
          <p:txBody>
            <a:bodyPr wrap="square" rtlCol="0">
              <a:spAutoFit/>
            </a:bodyPr>
            <a:lstStyle/>
            <a:p>
              <a:r>
                <a:rPr lang="en-GB" sz="6600" dirty="0">
                  <a:gradFill>
                    <a:gsLst>
                      <a:gs pos="0">
                        <a:srgbClr val="B581AF"/>
                      </a:gs>
                      <a:gs pos="100000">
                        <a:srgbClr val="FF7593"/>
                      </a:gs>
                      <a:gs pos="50000">
                        <a:schemeClr val="accent6">
                          <a:lumMod val="60000"/>
                          <a:lumOff val="40000"/>
                        </a:schemeClr>
                      </a:gs>
                    </a:gsLst>
                    <a:lin ang="5400000" scaled="1"/>
                  </a:gradFill>
                  <a:latin typeface="iCiel Soup of Justice" pitchFamily="2" charset="-93"/>
                </a:rPr>
                <a:t>TOÁN</a:t>
              </a:r>
              <a:endParaRPr lang="vi-VN" sz="6600" dirty="0">
                <a:gradFill>
                  <a:gsLst>
                    <a:gs pos="0">
                      <a:srgbClr val="B581AF"/>
                    </a:gs>
                    <a:gs pos="100000">
                      <a:srgbClr val="FF7593"/>
                    </a:gs>
                    <a:gs pos="50000">
                      <a:schemeClr val="accent6">
                        <a:lumMod val="60000"/>
                        <a:lumOff val="40000"/>
                      </a:schemeClr>
                    </a:gs>
                  </a:gsLst>
                  <a:lin ang="5400000" scaled="1"/>
                </a:gradFill>
                <a:latin typeface="iCiel Soup of Justice" pitchFamily="2" charset="-93"/>
              </a:endParaRPr>
            </a:p>
          </p:txBody>
        </p:sp>
      </p:grpSp>
      <p:grpSp>
        <p:nvGrpSpPr>
          <p:cNvPr id="13" name="Group 12">
            <a:extLst>
              <a:ext uri="{FF2B5EF4-FFF2-40B4-BE49-F238E27FC236}">
                <a16:creationId xmlns:a16="http://schemas.microsoft.com/office/drawing/2014/main" id="{CDA0A5C6-AE17-E879-D067-DCE85C5DC58E}"/>
              </a:ext>
            </a:extLst>
          </p:cNvPr>
          <p:cNvGrpSpPr/>
          <p:nvPr/>
        </p:nvGrpSpPr>
        <p:grpSpPr>
          <a:xfrm>
            <a:off x="2094306" y="1184701"/>
            <a:ext cx="1513167" cy="838156"/>
            <a:chOff x="2094306" y="1184701"/>
            <a:chExt cx="1513167" cy="838156"/>
          </a:xfrm>
        </p:grpSpPr>
        <p:sp>
          <p:nvSpPr>
            <p:cNvPr id="11" name="TextBox 10">
              <a:extLst>
                <a:ext uri="{FF2B5EF4-FFF2-40B4-BE49-F238E27FC236}">
                  <a16:creationId xmlns:a16="http://schemas.microsoft.com/office/drawing/2014/main" id="{448CE224-BBC9-FC7C-75FB-B2E750B60546}"/>
                </a:ext>
              </a:extLst>
            </p:cNvPr>
            <p:cNvSpPr txBox="1"/>
            <p:nvPr/>
          </p:nvSpPr>
          <p:spPr>
            <a:xfrm>
              <a:off x="2105139" y="1191860"/>
              <a:ext cx="1502334" cy="830997"/>
            </a:xfrm>
            <a:prstGeom prst="rect">
              <a:avLst/>
            </a:prstGeom>
            <a:noFill/>
          </p:spPr>
          <p:txBody>
            <a:bodyPr wrap="none" rtlCol="0">
              <a:spAutoFit/>
            </a:bodyPr>
            <a:lstStyle/>
            <a:p>
              <a:r>
                <a:rPr lang="en-GB" sz="4800" dirty="0" err="1">
                  <a:ln w="190500">
                    <a:solidFill>
                      <a:schemeClr val="bg1"/>
                    </a:solidFill>
                  </a:ln>
                  <a:latin typeface="iCiel Soup of Justice" pitchFamily="2" charset="-93"/>
                </a:rPr>
                <a:t>Bài</a:t>
              </a:r>
              <a:r>
                <a:rPr lang="en-GB" sz="4800" dirty="0">
                  <a:ln w="190500">
                    <a:solidFill>
                      <a:schemeClr val="bg1"/>
                    </a:solidFill>
                  </a:ln>
                  <a:latin typeface="iCiel Soup of Justice" pitchFamily="2" charset="-93"/>
                </a:rPr>
                <a:t> 5</a:t>
              </a:r>
              <a:endParaRPr lang="vi-VN" sz="4800" dirty="0">
                <a:ln w="190500">
                  <a:solidFill>
                    <a:schemeClr val="bg1"/>
                  </a:solidFill>
                </a:ln>
                <a:latin typeface="iCiel Soup of Justice" pitchFamily="2" charset="-93"/>
              </a:endParaRPr>
            </a:p>
          </p:txBody>
        </p:sp>
        <p:sp>
          <p:nvSpPr>
            <p:cNvPr id="12" name="TextBox 11">
              <a:extLst>
                <a:ext uri="{FF2B5EF4-FFF2-40B4-BE49-F238E27FC236}">
                  <a16:creationId xmlns:a16="http://schemas.microsoft.com/office/drawing/2014/main" id="{77DF6EFD-5CA0-CE21-9FDA-A83FC1DDD347}"/>
                </a:ext>
              </a:extLst>
            </p:cNvPr>
            <p:cNvSpPr txBox="1"/>
            <p:nvPr/>
          </p:nvSpPr>
          <p:spPr>
            <a:xfrm>
              <a:off x="2094306" y="1184701"/>
              <a:ext cx="1502334" cy="830997"/>
            </a:xfrm>
            <a:prstGeom prst="rect">
              <a:avLst/>
            </a:prstGeom>
            <a:noFill/>
          </p:spPr>
          <p:txBody>
            <a:bodyPr wrap="none" rtlCol="0">
              <a:spAutoFit/>
            </a:bodyPr>
            <a:lstStyle/>
            <a:p>
              <a:r>
                <a:rPr lang="en-GB" sz="4800" dirty="0" err="1">
                  <a:solidFill>
                    <a:srgbClr val="FF2F4C"/>
                  </a:solidFill>
                  <a:latin typeface="iCiel Soup of Justice" pitchFamily="2" charset="-93"/>
                </a:rPr>
                <a:t>Bài</a:t>
              </a:r>
              <a:r>
                <a:rPr lang="en-GB" sz="4800" dirty="0">
                  <a:solidFill>
                    <a:srgbClr val="FF2F4C"/>
                  </a:solidFill>
                  <a:latin typeface="iCiel Soup of Justice" pitchFamily="2" charset="-93"/>
                </a:rPr>
                <a:t> 5</a:t>
              </a:r>
              <a:endParaRPr lang="vi-VN" sz="4800" dirty="0">
                <a:solidFill>
                  <a:srgbClr val="FF2F4C"/>
                </a:solidFill>
                <a:latin typeface="iCiel Soup of Justice" pitchFamily="2" charset="-93"/>
              </a:endParaRPr>
            </a:p>
          </p:txBody>
        </p:sp>
      </p:grpSp>
      <p:grpSp>
        <p:nvGrpSpPr>
          <p:cNvPr id="16" name="Group 15">
            <a:extLst>
              <a:ext uri="{FF2B5EF4-FFF2-40B4-BE49-F238E27FC236}">
                <a16:creationId xmlns:a16="http://schemas.microsoft.com/office/drawing/2014/main" id="{D2095923-1CD7-8232-11D7-6B5A7B50A367}"/>
              </a:ext>
            </a:extLst>
          </p:cNvPr>
          <p:cNvGrpSpPr/>
          <p:nvPr/>
        </p:nvGrpSpPr>
        <p:grpSpPr>
          <a:xfrm>
            <a:off x="1524000" y="2305108"/>
            <a:ext cx="9595104" cy="2327218"/>
            <a:chOff x="1524000" y="2305108"/>
            <a:chExt cx="9595104" cy="2327218"/>
          </a:xfrm>
        </p:grpSpPr>
        <p:sp>
          <p:nvSpPr>
            <p:cNvPr id="14" name="TextBox 13">
              <a:extLst>
                <a:ext uri="{FF2B5EF4-FFF2-40B4-BE49-F238E27FC236}">
                  <a16:creationId xmlns:a16="http://schemas.microsoft.com/office/drawing/2014/main" id="{4EF1BB5B-9708-F0D4-6436-3B7799FD5DC4}"/>
                </a:ext>
              </a:extLst>
            </p:cNvPr>
            <p:cNvSpPr txBox="1"/>
            <p:nvPr/>
          </p:nvSpPr>
          <p:spPr>
            <a:xfrm>
              <a:off x="1524000" y="2324002"/>
              <a:ext cx="9595104" cy="2308324"/>
            </a:xfrm>
            <a:prstGeom prst="rect">
              <a:avLst/>
            </a:prstGeom>
            <a:noFill/>
          </p:spPr>
          <p:txBody>
            <a:bodyPr wrap="square" rtlCol="0">
              <a:spAutoFit/>
            </a:bodyPr>
            <a:lstStyle/>
            <a:p>
              <a:pPr algn="ctr"/>
              <a:r>
                <a:rPr lang="en-GB" sz="7200" dirty="0">
                  <a:ln w="317500">
                    <a:solidFill>
                      <a:schemeClr val="bg1"/>
                    </a:solidFill>
                  </a:ln>
                  <a:effectLst>
                    <a:outerShdw blurRad="50800" dist="38100" dir="2700000" algn="tl" rotWithShape="0">
                      <a:prstClr val="black">
                        <a:alpha val="40000"/>
                      </a:prstClr>
                    </a:outerShdw>
                  </a:effectLst>
                  <a:latin typeface="iCiel Soup of Justice" pitchFamily="2" charset="-93"/>
                </a:rPr>
                <a:t>ÔN TẬP CÁC PHÉP TÍNH </a:t>
              </a:r>
            </a:p>
            <a:p>
              <a:pPr algn="ctr"/>
              <a:r>
                <a:rPr lang="en-GB" sz="7200" dirty="0">
                  <a:ln w="317500">
                    <a:solidFill>
                      <a:schemeClr val="bg1"/>
                    </a:solidFill>
                  </a:ln>
                  <a:effectLst>
                    <a:outerShdw blurRad="50800" dist="38100" dir="2700000" algn="tl" rotWithShape="0">
                      <a:prstClr val="black">
                        <a:alpha val="40000"/>
                      </a:prstClr>
                    </a:outerShdw>
                  </a:effectLst>
                  <a:latin typeface="iCiel Soup of Justice" pitchFamily="2" charset="-93"/>
                </a:rPr>
                <a:t>VỚI PHÂN SỐ</a:t>
              </a:r>
              <a:endParaRPr lang="vi-VN" sz="7200" dirty="0">
                <a:ln w="317500">
                  <a:solidFill>
                    <a:schemeClr val="bg1"/>
                  </a:solidFill>
                </a:ln>
                <a:effectLst>
                  <a:outerShdw blurRad="50800" dist="38100" dir="2700000" algn="tl" rotWithShape="0">
                    <a:prstClr val="black">
                      <a:alpha val="40000"/>
                    </a:prstClr>
                  </a:outerShdw>
                </a:effectLst>
                <a:latin typeface="iCiel Soup of Justice" pitchFamily="2" charset="-93"/>
              </a:endParaRPr>
            </a:p>
          </p:txBody>
        </p:sp>
        <p:sp>
          <p:nvSpPr>
            <p:cNvPr id="15" name="TextBox 14">
              <a:extLst>
                <a:ext uri="{FF2B5EF4-FFF2-40B4-BE49-F238E27FC236}">
                  <a16:creationId xmlns:a16="http://schemas.microsoft.com/office/drawing/2014/main" id="{D69C7A6E-BA09-BF6A-1BF6-0ED7D6867445}"/>
                </a:ext>
              </a:extLst>
            </p:cNvPr>
            <p:cNvSpPr txBox="1"/>
            <p:nvPr/>
          </p:nvSpPr>
          <p:spPr>
            <a:xfrm>
              <a:off x="1524000" y="2305108"/>
              <a:ext cx="9595104" cy="2308324"/>
            </a:xfrm>
            <a:prstGeom prst="rect">
              <a:avLst/>
            </a:prstGeom>
            <a:noFill/>
          </p:spPr>
          <p:txBody>
            <a:bodyPr wrap="square" rtlCol="0">
              <a:spAutoFit/>
            </a:bodyPr>
            <a:lstStyle/>
            <a:p>
              <a:pPr algn="ctr"/>
              <a:r>
                <a:rPr lang="en-GB" sz="7200" dirty="0">
                  <a:solidFill>
                    <a:srgbClr val="58C225"/>
                  </a:solidFill>
                  <a:latin typeface="iCiel Soup of Justice" pitchFamily="2" charset="-93"/>
                </a:rPr>
                <a:t>ÔN TẬP CÁC PHÉP TÍNH </a:t>
              </a:r>
            </a:p>
            <a:p>
              <a:pPr algn="ctr"/>
              <a:r>
                <a:rPr lang="en-GB" sz="7200" dirty="0">
                  <a:solidFill>
                    <a:srgbClr val="58C225"/>
                  </a:solidFill>
                  <a:latin typeface="iCiel Soup of Justice" pitchFamily="2" charset="-93"/>
                </a:rPr>
                <a:t>VỚI PHÂN SỐ</a:t>
              </a:r>
              <a:endParaRPr lang="vi-VN" sz="7200" dirty="0">
                <a:solidFill>
                  <a:srgbClr val="58C225"/>
                </a:solidFill>
                <a:latin typeface="iCiel Soup of Justice" pitchFamily="2" charset="-93"/>
              </a:endParaRPr>
            </a:p>
          </p:txBody>
        </p:sp>
      </p:grpSp>
      <p:sp>
        <p:nvSpPr>
          <p:cNvPr id="17" name="Rectangle: Rounded Corners 16">
            <a:extLst>
              <a:ext uri="{FF2B5EF4-FFF2-40B4-BE49-F238E27FC236}">
                <a16:creationId xmlns:a16="http://schemas.microsoft.com/office/drawing/2014/main" id="{B350E079-FC62-0631-D1E2-346FEFFEB0CB}"/>
              </a:ext>
            </a:extLst>
          </p:cNvPr>
          <p:cNvSpPr/>
          <p:nvPr/>
        </p:nvSpPr>
        <p:spPr>
          <a:xfrm>
            <a:off x="6963320" y="5072542"/>
            <a:ext cx="2381847" cy="723635"/>
          </a:xfrm>
          <a:prstGeom prst="roundRect">
            <a:avLst>
              <a:gd name="adj" fmla="val 50000"/>
            </a:avLst>
          </a:prstGeom>
          <a:ln w="38100">
            <a:solidFill>
              <a:srgbClr val="FF2F4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400" dirty="0" err="1">
                <a:solidFill>
                  <a:srgbClr val="FF2F4C"/>
                </a:solidFill>
                <a:latin typeface="#9Slide03 AllRoundGothic" panose="020B0703020202020104" pitchFamily="34" charset="-93"/>
              </a:rPr>
              <a:t>Tiết</a:t>
            </a:r>
            <a:r>
              <a:rPr lang="en-GB" sz="4400" dirty="0">
                <a:solidFill>
                  <a:srgbClr val="FF2F4C"/>
                </a:solidFill>
                <a:latin typeface="#9Slide03 AllRoundGothic" panose="020B0703020202020104" pitchFamily="34" charset="-93"/>
              </a:rPr>
              <a:t> 2</a:t>
            </a:r>
            <a:endParaRPr lang="vi-VN" sz="4400" dirty="0">
              <a:solidFill>
                <a:srgbClr val="FF2F4C"/>
              </a:solidFill>
              <a:latin typeface="#9Slide03 AllRoundGothic" panose="020B0703020202020104" pitchFamily="34" charset="-93"/>
            </a:endParaRPr>
          </a:p>
        </p:txBody>
      </p:sp>
    </p:spTree>
    <p:extLst>
      <p:ext uri="{BB962C8B-B14F-4D97-AF65-F5344CB8AC3E}">
        <p14:creationId xmlns:p14="http://schemas.microsoft.com/office/powerpoint/2010/main" val="1502242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CF07C150-2E8A-E0E7-EA9A-D68AC7143CB0}"/>
              </a:ext>
            </a:extLst>
          </p:cNvPr>
          <p:cNvSpPr/>
          <p:nvPr/>
        </p:nvSpPr>
        <p:spPr>
          <a:xfrm>
            <a:off x="621792" y="548640"/>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1</a:t>
            </a:r>
            <a:endParaRPr lang="vi-VN" sz="4400" dirty="0">
              <a:latin typeface="#9Slide03 Cabin Bold" panose="00000800000000000000" pitchFamily="2" charset="-93"/>
            </a:endParaRPr>
          </a:p>
        </p:txBody>
      </p:sp>
      <p:sp>
        <p:nvSpPr>
          <p:cNvPr id="9" name="TextBox 8">
            <a:extLst>
              <a:ext uri="{FF2B5EF4-FFF2-40B4-BE49-F238E27FC236}">
                <a16:creationId xmlns:a16="http://schemas.microsoft.com/office/drawing/2014/main" id="{E47D8850-75F8-4590-C4F3-6A15D3253F0C}"/>
              </a:ext>
            </a:extLst>
          </p:cNvPr>
          <p:cNvSpPr txBox="1"/>
          <p:nvPr/>
        </p:nvSpPr>
        <p:spPr>
          <a:xfrm>
            <a:off x="1392174" y="462325"/>
            <a:ext cx="6094476" cy="830997"/>
          </a:xfrm>
          <a:prstGeom prst="rect">
            <a:avLst/>
          </a:prstGeom>
          <a:noFill/>
        </p:spPr>
        <p:txBody>
          <a:bodyPr wrap="square">
            <a:spAutoFit/>
          </a:bodyPr>
          <a:lstStyle/>
          <a:p>
            <a:r>
              <a:rPr lang="vi-VN" sz="4800" b="1" dirty="0">
                <a:solidFill>
                  <a:srgbClr val="FF2F4C"/>
                </a:solidFill>
              </a:rPr>
              <a:t>Tính</a:t>
            </a:r>
          </a:p>
        </p:txBody>
      </p:sp>
      <mc:AlternateContent xmlns:mc="http://schemas.openxmlformats.org/markup-compatibility/2006">
        <mc:Choice xmlns:a14="http://schemas.microsoft.com/office/drawing/2010/main" Requires="a14">
          <p:sp>
            <p:nvSpPr>
              <p:cNvPr id="12" name="Rectangle: Rounded Corners 11">
                <a:extLst>
                  <a:ext uri="{FF2B5EF4-FFF2-40B4-BE49-F238E27FC236}">
                    <a16:creationId xmlns:a16="http://schemas.microsoft.com/office/drawing/2014/main" id="{73458968-01C7-502D-B70E-D4FBF1BE1155}"/>
                  </a:ext>
                </a:extLst>
              </p:cNvPr>
              <p:cNvSpPr/>
              <p:nvPr/>
            </p:nvSpPr>
            <p:spPr>
              <a:xfrm>
                <a:off x="1527048" y="1764792"/>
                <a:ext cx="2496312" cy="166420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vi-VN" sz="3600" i="1" smtClean="0">
                              <a:solidFill>
                                <a:schemeClr val="tx1"/>
                              </a:solidFill>
                              <a:latin typeface="Cambria Math" panose="02040503050406030204" pitchFamily="18" charset="0"/>
                            </a:rPr>
                          </m:ctrlPr>
                        </m:fPr>
                        <m:num>
                          <m:r>
                            <a:rPr lang="en-GB" sz="3600" b="0" i="1" smtClean="0">
                              <a:solidFill>
                                <a:schemeClr val="tx1"/>
                              </a:solidFill>
                              <a:latin typeface="Cambria Math" panose="02040503050406030204" pitchFamily="18" charset="0"/>
                            </a:rPr>
                            <m:t>5</m:t>
                          </m:r>
                        </m:num>
                        <m:den>
                          <m:r>
                            <a:rPr lang="en-GB" sz="3600" b="0" i="1" smtClean="0">
                              <a:solidFill>
                                <a:schemeClr val="tx1"/>
                              </a:solidFill>
                              <a:latin typeface="Cambria Math" panose="02040503050406030204" pitchFamily="18" charset="0"/>
                            </a:rPr>
                            <m:t>8</m:t>
                          </m:r>
                        </m:den>
                      </m:f>
                      <m:r>
                        <a:rPr lang="vi-VN" sz="3600" i="1" smtClean="0">
                          <a:solidFill>
                            <a:schemeClr val="tx1"/>
                          </a:solidFill>
                          <a:latin typeface="Cambria Math" panose="02040503050406030204" pitchFamily="18" charset="0"/>
                          <a:ea typeface="Cambria Math" panose="02040503050406030204" pitchFamily="18" charset="0"/>
                        </a:rPr>
                        <m:t>×</m:t>
                      </m:r>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8</m:t>
                          </m:r>
                        </m:num>
                        <m:den>
                          <m:r>
                            <a:rPr lang="en-GB" sz="3600" b="0" i="1" smtClean="0">
                              <a:solidFill>
                                <a:schemeClr val="tx1"/>
                              </a:solidFill>
                              <a:latin typeface="Cambria Math" panose="02040503050406030204" pitchFamily="18" charset="0"/>
                              <a:ea typeface="Cambria Math" panose="02040503050406030204" pitchFamily="18" charset="0"/>
                            </a:rPr>
                            <m:t>15</m:t>
                          </m:r>
                        </m:den>
                      </m:f>
                    </m:oMath>
                  </m:oMathPara>
                </a14:m>
                <a:endParaRPr lang="vi-VN" dirty="0"/>
              </a:p>
            </p:txBody>
          </p:sp>
        </mc:Choice>
        <mc:Fallback>
          <p:sp>
            <p:nvSpPr>
              <p:cNvPr id="12" name="Rectangle: Rounded Corners 11">
                <a:extLst>
                  <a:ext uri="{FF2B5EF4-FFF2-40B4-BE49-F238E27FC236}">
                    <a16:creationId xmlns:a16="http://schemas.microsoft.com/office/drawing/2014/main" id="{73458968-01C7-502D-B70E-D4FBF1BE1155}"/>
                  </a:ext>
                </a:extLst>
              </p:cNvPr>
              <p:cNvSpPr>
                <a:spLocks noRot="1" noChangeAspect="1" noMove="1" noResize="1" noEditPoints="1" noAdjustHandles="1" noChangeArrowheads="1" noChangeShapeType="1" noTextEdit="1"/>
              </p:cNvSpPr>
              <p:nvPr/>
            </p:nvSpPr>
            <p:spPr>
              <a:xfrm>
                <a:off x="1527048" y="1764792"/>
                <a:ext cx="2496312" cy="1664208"/>
              </a:xfrm>
              <a:prstGeom prst="roundRect">
                <a:avLst/>
              </a:prstGeom>
              <a:blipFill>
                <a:blip r:embed="rId3"/>
                <a:stretch>
                  <a:fillRect/>
                </a:stretch>
              </a:blipFill>
              <a:ln>
                <a:no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3" name="Rectangle: Rounded Corners 12">
                <a:extLst>
                  <a:ext uri="{FF2B5EF4-FFF2-40B4-BE49-F238E27FC236}">
                    <a16:creationId xmlns:a16="http://schemas.microsoft.com/office/drawing/2014/main" id="{0F0EDFF3-AAEC-CE2E-5FFE-6AFEB15AD75C}"/>
                  </a:ext>
                </a:extLst>
              </p:cNvPr>
              <p:cNvSpPr/>
              <p:nvPr/>
            </p:nvSpPr>
            <p:spPr>
              <a:xfrm>
                <a:off x="5490972" y="1753084"/>
                <a:ext cx="2496312" cy="166420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vi-VN" sz="3600" i="1" smtClean="0">
                              <a:solidFill>
                                <a:schemeClr val="tx1"/>
                              </a:solidFill>
                              <a:latin typeface="Cambria Math" panose="02040503050406030204" pitchFamily="18" charset="0"/>
                            </a:rPr>
                          </m:ctrlPr>
                        </m:fPr>
                        <m:num>
                          <m:r>
                            <a:rPr lang="en-GB" sz="3600" b="0" i="1" smtClean="0">
                              <a:solidFill>
                                <a:schemeClr val="tx1"/>
                              </a:solidFill>
                              <a:latin typeface="Cambria Math" panose="02040503050406030204" pitchFamily="18" charset="0"/>
                            </a:rPr>
                            <m:t>12</m:t>
                          </m:r>
                        </m:num>
                        <m:den>
                          <m:r>
                            <a:rPr lang="en-GB" sz="3600" b="0" i="1" smtClean="0">
                              <a:solidFill>
                                <a:schemeClr val="tx1"/>
                              </a:solidFill>
                              <a:latin typeface="Cambria Math" panose="02040503050406030204" pitchFamily="18" charset="0"/>
                            </a:rPr>
                            <m:t>7</m:t>
                          </m:r>
                        </m:den>
                      </m:f>
                      <m:r>
                        <a:rPr lang="en-GB" sz="3600" b="0" i="1" smtClean="0">
                          <a:solidFill>
                            <a:schemeClr val="tx1"/>
                          </a:solidFill>
                          <a:latin typeface="Cambria Math" panose="02040503050406030204" pitchFamily="18" charset="0"/>
                        </a:rPr>
                        <m:t>:</m:t>
                      </m:r>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8</m:t>
                          </m:r>
                        </m:num>
                        <m:den>
                          <m:r>
                            <a:rPr lang="en-GB" sz="3600" b="0" i="1" smtClean="0">
                              <a:solidFill>
                                <a:schemeClr val="tx1"/>
                              </a:solidFill>
                              <a:latin typeface="Cambria Math" panose="02040503050406030204" pitchFamily="18" charset="0"/>
                              <a:ea typeface="Cambria Math" panose="02040503050406030204" pitchFamily="18" charset="0"/>
                            </a:rPr>
                            <m:t>7</m:t>
                          </m:r>
                        </m:den>
                      </m:f>
                    </m:oMath>
                  </m:oMathPara>
                </a14:m>
                <a:endParaRPr lang="vi-VN" dirty="0"/>
              </a:p>
            </p:txBody>
          </p:sp>
        </mc:Choice>
        <mc:Fallback>
          <p:sp>
            <p:nvSpPr>
              <p:cNvPr id="13" name="Rectangle: Rounded Corners 12">
                <a:extLst>
                  <a:ext uri="{FF2B5EF4-FFF2-40B4-BE49-F238E27FC236}">
                    <a16:creationId xmlns:a16="http://schemas.microsoft.com/office/drawing/2014/main" id="{0F0EDFF3-AAEC-CE2E-5FFE-6AFEB15AD75C}"/>
                  </a:ext>
                </a:extLst>
              </p:cNvPr>
              <p:cNvSpPr>
                <a:spLocks noRot="1" noChangeAspect="1" noMove="1" noResize="1" noEditPoints="1" noAdjustHandles="1" noChangeArrowheads="1" noChangeShapeType="1" noTextEdit="1"/>
              </p:cNvSpPr>
              <p:nvPr/>
            </p:nvSpPr>
            <p:spPr>
              <a:xfrm>
                <a:off x="5490972" y="1753084"/>
                <a:ext cx="2496312" cy="1664208"/>
              </a:xfrm>
              <a:prstGeom prst="roundRect">
                <a:avLst/>
              </a:prstGeom>
              <a:blipFill>
                <a:blip r:embed="rId4"/>
                <a:stretch>
                  <a:fillRect/>
                </a:stretch>
              </a:blipFill>
              <a:ln>
                <a:no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4" name="Rectangle: Rounded Corners 13">
                <a:extLst>
                  <a:ext uri="{FF2B5EF4-FFF2-40B4-BE49-F238E27FC236}">
                    <a16:creationId xmlns:a16="http://schemas.microsoft.com/office/drawing/2014/main" id="{5249D76C-4544-9D8D-75E1-9C8AC98DBDB0}"/>
                  </a:ext>
                </a:extLst>
              </p:cNvPr>
              <p:cNvSpPr/>
              <p:nvPr/>
            </p:nvSpPr>
            <p:spPr>
              <a:xfrm>
                <a:off x="1527048" y="3747758"/>
                <a:ext cx="2496312" cy="166420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3600" i="1" smtClean="0">
                          <a:solidFill>
                            <a:schemeClr val="tx1"/>
                          </a:solidFill>
                          <a:latin typeface="Cambria Math" panose="02040503050406030204" pitchFamily="18" charset="0"/>
                        </a:rPr>
                        <m:t>6</m:t>
                      </m:r>
                      <m:r>
                        <a:rPr lang="vi-VN" sz="3600" i="1" smtClean="0">
                          <a:solidFill>
                            <a:schemeClr val="tx1"/>
                          </a:solidFill>
                          <a:latin typeface="Cambria Math" panose="02040503050406030204" pitchFamily="18" charset="0"/>
                          <a:ea typeface="Cambria Math" panose="02040503050406030204" pitchFamily="18" charset="0"/>
                        </a:rPr>
                        <m:t>×</m:t>
                      </m:r>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7</m:t>
                          </m:r>
                        </m:num>
                        <m:den>
                          <m:r>
                            <a:rPr lang="en-GB" sz="3600" b="0" i="1" smtClean="0">
                              <a:solidFill>
                                <a:schemeClr val="tx1"/>
                              </a:solidFill>
                              <a:latin typeface="Cambria Math" panose="02040503050406030204" pitchFamily="18" charset="0"/>
                              <a:ea typeface="Cambria Math" panose="02040503050406030204" pitchFamily="18" charset="0"/>
                            </a:rPr>
                            <m:t>9</m:t>
                          </m:r>
                        </m:den>
                      </m:f>
                    </m:oMath>
                  </m:oMathPara>
                </a14:m>
                <a:endParaRPr lang="vi-VN" dirty="0"/>
              </a:p>
            </p:txBody>
          </p:sp>
        </mc:Choice>
        <mc:Fallback>
          <p:sp>
            <p:nvSpPr>
              <p:cNvPr id="14" name="Rectangle: Rounded Corners 13">
                <a:extLst>
                  <a:ext uri="{FF2B5EF4-FFF2-40B4-BE49-F238E27FC236}">
                    <a16:creationId xmlns:a16="http://schemas.microsoft.com/office/drawing/2014/main" id="{5249D76C-4544-9D8D-75E1-9C8AC98DBDB0}"/>
                  </a:ext>
                </a:extLst>
              </p:cNvPr>
              <p:cNvSpPr>
                <a:spLocks noRot="1" noChangeAspect="1" noMove="1" noResize="1" noEditPoints="1" noAdjustHandles="1" noChangeArrowheads="1" noChangeShapeType="1" noTextEdit="1"/>
              </p:cNvSpPr>
              <p:nvPr/>
            </p:nvSpPr>
            <p:spPr>
              <a:xfrm>
                <a:off x="1527048" y="3747758"/>
                <a:ext cx="2496312" cy="1664208"/>
              </a:xfrm>
              <a:prstGeom prst="roundRect">
                <a:avLst/>
              </a:prstGeom>
              <a:blipFill>
                <a:blip r:embed="rId5"/>
                <a:stretch>
                  <a:fillRect/>
                </a:stretch>
              </a:blipFill>
              <a:ln>
                <a:no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5" name="Rectangle: Rounded Corners 14">
                <a:extLst>
                  <a:ext uri="{FF2B5EF4-FFF2-40B4-BE49-F238E27FC236}">
                    <a16:creationId xmlns:a16="http://schemas.microsoft.com/office/drawing/2014/main" id="{E479C8CA-115E-BAAD-599B-F7B6252853CD}"/>
                  </a:ext>
                </a:extLst>
              </p:cNvPr>
              <p:cNvSpPr/>
              <p:nvPr/>
            </p:nvSpPr>
            <p:spPr>
              <a:xfrm>
                <a:off x="5425442" y="3747758"/>
                <a:ext cx="2496312" cy="1664208"/>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24</m:t>
                          </m:r>
                        </m:num>
                        <m:den>
                          <m:r>
                            <a:rPr lang="en-GB" sz="3600" b="0" i="1" smtClean="0">
                              <a:solidFill>
                                <a:schemeClr val="tx1"/>
                              </a:solidFill>
                              <a:latin typeface="Cambria Math" panose="02040503050406030204" pitchFamily="18" charset="0"/>
                              <a:ea typeface="Cambria Math" panose="02040503050406030204" pitchFamily="18" charset="0"/>
                            </a:rPr>
                            <m:t>5</m:t>
                          </m:r>
                        </m:den>
                      </m:f>
                      <m:r>
                        <a:rPr lang="en-GB" sz="3600" b="0" i="1" smtClean="0">
                          <a:solidFill>
                            <a:schemeClr val="tx1"/>
                          </a:solidFill>
                          <a:latin typeface="Cambria Math" panose="02040503050406030204" pitchFamily="18" charset="0"/>
                          <a:ea typeface="Cambria Math" panose="02040503050406030204" pitchFamily="18" charset="0"/>
                        </a:rPr>
                        <m:t>:</m:t>
                      </m:r>
                      <m:r>
                        <a:rPr lang="en-GB" sz="3600" b="0" i="1" smtClean="0">
                          <a:solidFill>
                            <a:schemeClr val="tx1"/>
                          </a:solidFill>
                          <a:latin typeface="Cambria Math" panose="02040503050406030204" pitchFamily="18" charset="0"/>
                          <a:ea typeface="Cambria Math" panose="02040503050406030204" pitchFamily="18" charset="0"/>
                        </a:rPr>
                        <m:t>4</m:t>
                      </m:r>
                    </m:oMath>
                  </m:oMathPara>
                </a14:m>
                <a:endParaRPr lang="vi-VN" dirty="0"/>
              </a:p>
            </p:txBody>
          </p:sp>
        </mc:Choice>
        <mc:Fallback>
          <p:sp>
            <p:nvSpPr>
              <p:cNvPr id="15" name="Rectangle: Rounded Corners 14">
                <a:extLst>
                  <a:ext uri="{FF2B5EF4-FFF2-40B4-BE49-F238E27FC236}">
                    <a16:creationId xmlns:a16="http://schemas.microsoft.com/office/drawing/2014/main" id="{E479C8CA-115E-BAAD-599B-F7B6252853CD}"/>
                  </a:ext>
                </a:extLst>
              </p:cNvPr>
              <p:cNvSpPr>
                <a:spLocks noRot="1" noChangeAspect="1" noMove="1" noResize="1" noEditPoints="1" noAdjustHandles="1" noChangeArrowheads="1" noChangeShapeType="1" noTextEdit="1"/>
              </p:cNvSpPr>
              <p:nvPr/>
            </p:nvSpPr>
            <p:spPr>
              <a:xfrm>
                <a:off x="5425442" y="3747758"/>
                <a:ext cx="2496312" cy="1664208"/>
              </a:xfrm>
              <a:prstGeom prst="roundRect">
                <a:avLst/>
              </a:prstGeom>
              <a:blipFill>
                <a:blip r:embed="rId6"/>
                <a:stretch>
                  <a:fillRect/>
                </a:stretch>
              </a:blipFill>
              <a:ln>
                <a:noFill/>
              </a:ln>
            </p:spPr>
            <p:txBody>
              <a:bodyPr/>
              <a:lstStyle/>
              <a:p>
                <a:r>
                  <a:rPr lang="vi-VN">
                    <a:noFill/>
                  </a:rPr>
                  <a:t> </a:t>
                </a:r>
              </a:p>
            </p:txBody>
          </p:sp>
        </mc:Fallback>
      </mc:AlternateContent>
      <p:grpSp>
        <p:nvGrpSpPr>
          <p:cNvPr id="18" name="Group 17">
            <a:extLst>
              <a:ext uri="{FF2B5EF4-FFF2-40B4-BE49-F238E27FC236}">
                <a16:creationId xmlns:a16="http://schemas.microsoft.com/office/drawing/2014/main" id="{E3DFC8AC-0800-B019-FA2E-7F2F4C662D61}"/>
              </a:ext>
            </a:extLst>
          </p:cNvPr>
          <p:cNvGrpSpPr/>
          <p:nvPr/>
        </p:nvGrpSpPr>
        <p:grpSpPr>
          <a:xfrm>
            <a:off x="8285990" y="1401743"/>
            <a:ext cx="3457204" cy="3543017"/>
            <a:chOff x="8285990" y="1401743"/>
            <a:chExt cx="3457204" cy="3543017"/>
          </a:xfrm>
        </p:grpSpPr>
        <p:sp>
          <p:nvSpPr>
            <p:cNvPr id="16" name="Freeform 16">
              <a:extLst>
                <a:ext uri="{FF2B5EF4-FFF2-40B4-BE49-F238E27FC236}">
                  <a16:creationId xmlns:a16="http://schemas.microsoft.com/office/drawing/2014/main" id="{E53069F6-4C82-38BD-C79B-E72A034B6E33}"/>
                </a:ext>
              </a:extLst>
            </p:cNvPr>
            <p:cNvSpPr/>
            <p:nvPr/>
          </p:nvSpPr>
          <p:spPr>
            <a:xfrm>
              <a:off x="8285990" y="1401743"/>
              <a:ext cx="3457204" cy="3543017"/>
            </a:xfrm>
            <a:custGeom>
              <a:avLst/>
              <a:gdLst/>
              <a:ahLst/>
              <a:cxnLst/>
              <a:rect l="l" t="t" r="r" b="b"/>
              <a:pathLst>
                <a:path w="1743932" h="1818965">
                  <a:moveTo>
                    <a:pt x="0" y="0"/>
                  </a:moveTo>
                  <a:lnTo>
                    <a:pt x="1743933" y="0"/>
                  </a:lnTo>
                  <a:lnTo>
                    <a:pt x="1743933" y="1818964"/>
                  </a:lnTo>
                  <a:lnTo>
                    <a:pt x="0" y="18189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7" name="TextBox 16">
              <a:extLst>
                <a:ext uri="{FF2B5EF4-FFF2-40B4-BE49-F238E27FC236}">
                  <a16:creationId xmlns:a16="http://schemas.microsoft.com/office/drawing/2014/main" id="{5387DC64-CF58-C396-5E1A-ADE83E21D877}"/>
                </a:ext>
              </a:extLst>
            </p:cNvPr>
            <p:cNvSpPr txBox="1"/>
            <p:nvPr/>
          </p:nvSpPr>
          <p:spPr>
            <a:xfrm>
              <a:off x="8466970" y="3553130"/>
              <a:ext cx="3095244" cy="1200329"/>
            </a:xfrm>
            <a:prstGeom prst="rect">
              <a:avLst/>
            </a:prstGeom>
            <a:noFill/>
          </p:spPr>
          <p:txBody>
            <a:bodyPr wrap="square" rtlCol="0">
              <a:spAutoFit/>
            </a:bodyPr>
            <a:lstStyle/>
            <a:p>
              <a:pPr algn="ctr"/>
              <a:r>
                <a:rPr lang="en-GB" sz="3600" dirty="0" err="1">
                  <a:latin typeface="#9Slide03 Cabin Bold" panose="00000800000000000000" pitchFamily="2" charset="-93"/>
                </a:rPr>
                <a:t>Thực</a:t>
              </a:r>
              <a:r>
                <a:rPr lang="en-GB" sz="3600" dirty="0">
                  <a:latin typeface="#9Slide03 Cabin Bold" panose="00000800000000000000" pitchFamily="2" charset="-93"/>
                </a:rPr>
                <a:t> </a:t>
              </a:r>
              <a:r>
                <a:rPr lang="en-GB" sz="3600" dirty="0" err="1">
                  <a:latin typeface="#9Slide03 Cabin Bold" panose="00000800000000000000" pitchFamily="2" charset="-93"/>
                </a:rPr>
                <a:t>hiện</a:t>
              </a:r>
              <a:r>
                <a:rPr lang="en-GB" sz="3600" dirty="0">
                  <a:latin typeface="#9Slide03 Cabin Bold" panose="00000800000000000000" pitchFamily="2" charset="-93"/>
                </a:rPr>
                <a:t> </a:t>
              </a:r>
              <a:r>
                <a:rPr lang="en-GB" sz="3600" dirty="0" err="1">
                  <a:latin typeface="#9Slide03 Cabin Bold" panose="00000800000000000000" pitchFamily="2" charset="-93"/>
                </a:rPr>
                <a:t>trên</a:t>
              </a:r>
              <a:r>
                <a:rPr lang="en-GB" sz="3600" dirty="0">
                  <a:latin typeface="#9Slide03 Cabin Bold" panose="00000800000000000000" pitchFamily="2" charset="-93"/>
                </a:rPr>
                <a:t> </a:t>
              </a:r>
              <a:r>
                <a:rPr lang="en-GB" sz="3600" dirty="0" err="1">
                  <a:latin typeface="#9Slide03 Cabin Bold" panose="00000800000000000000" pitchFamily="2" charset="-93"/>
                </a:rPr>
                <a:t>bảng</a:t>
              </a:r>
              <a:r>
                <a:rPr lang="en-GB" sz="3600" dirty="0">
                  <a:latin typeface="#9Slide03 Cabin Bold" panose="00000800000000000000" pitchFamily="2" charset="-93"/>
                </a:rPr>
                <a:t> </a:t>
              </a:r>
              <a:r>
                <a:rPr lang="en-GB" sz="3600" dirty="0" err="1">
                  <a:latin typeface="#9Slide03 Cabin Bold" panose="00000800000000000000" pitchFamily="2" charset="-93"/>
                </a:rPr>
                <a:t>nhóm</a:t>
              </a:r>
              <a:endParaRPr lang="vi-VN" sz="3600" dirty="0">
                <a:latin typeface="#9Slide03 Cabin Bold" panose="00000800000000000000" pitchFamily="2" charset="-93"/>
              </a:endParaRPr>
            </a:p>
          </p:txBody>
        </p:sp>
      </p:grpSp>
    </p:spTree>
    <p:extLst>
      <p:ext uri="{BB962C8B-B14F-4D97-AF65-F5344CB8AC3E}">
        <p14:creationId xmlns:p14="http://schemas.microsoft.com/office/powerpoint/2010/main" val="820872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CF07C150-2E8A-E0E7-EA9A-D68AC7143CB0}"/>
              </a:ext>
            </a:extLst>
          </p:cNvPr>
          <p:cNvSpPr/>
          <p:nvPr/>
        </p:nvSpPr>
        <p:spPr>
          <a:xfrm>
            <a:off x="621792" y="548640"/>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1</a:t>
            </a:r>
            <a:endParaRPr lang="vi-VN" sz="4400" dirty="0">
              <a:latin typeface="#9Slide03 Cabin Bold" panose="00000800000000000000" pitchFamily="2" charset="-93"/>
            </a:endParaRPr>
          </a:p>
        </p:txBody>
      </p:sp>
      <p:sp>
        <p:nvSpPr>
          <p:cNvPr id="9" name="TextBox 8">
            <a:extLst>
              <a:ext uri="{FF2B5EF4-FFF2-40B4-BE49-F238E27FC236}">
                <a16:creationId xmlns:a16="http://schemas.microsoft.com/office/drawing/2014/main" id="{E47D8850-75F8-4590-C4F3-6A15D3253F0C}"/>
              </a:ext>
            </a:extLst>
          </p:cNvPr>
          <p:cNvSpPr txBox="1"/>
          <p:nvPr/>
        </p:nvSpPr>
        <p:spPr>
          <a:xfrm>
            <a:off x="1392174" y="462325"/>
            <a:ext cx="6094476" cy="830997"/>
          </a:xfrm>
          <a:prstGeom prst="rect">
            <a:avLst/>
          </a:prstGeom>
          <a:noFill/>
        </p:spPr>
        <p:txBody>
          <a:bodyPr wrap="square">
            <a:spAutoFit/>
          </a:bodyPr>
          <a:lstStyle/>
          <a:p>
            <a:r>
              <a:rPr lang="vi-VN" sz="4800" b="1" dirty="0">
                <a:solidFill>
                  <a:srgbClr val="FF2F4C"/>
                </a:solidFill>
              </a:rPr>
              <a:t>Tính</a:t>
            </a:r>
          </a:p>
        </p:txBody>
      </p:sp>
      <mc:AlternateContent xmlns:mc="http://schemas.openxmlformats.org/markup-compatibility/2006">
        <mc:Choice xmlns:a14="http://schemas.microsoft.com/office/drawing/2010/main" Requires="a14">
          <p:sp>
            <p:nvSpPr>
              <p:cNvPr id="12" name="Rectangle: Rounded Corners 11">
                <a:extLst>
                  <a:ext uri="{FF2B5EF4-FFF2-40B4-BE49-F238E27FC236}">
                    <a16:creationId xmlns:a16="http://schemas.microsoft.com/office/drawing/2014/main" id="{73458968-01C7-502D-B70E-D4FBF1BE1155}"/>
                  </a:ext>
                </a:extLst>
              </p:cNvPr>
              <p:cNvSpPr/>
              <p:nvPr/>
            </p:nvSpPr>
            <p:spPr>
              <a:xfrm>
                <a:off x="399288" y="1728942"/>
                <a:ext cx="5696712" cy="134545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left"/>
                    </m:oMathParaPr>
                    <m:oMath xmlns:m="http://schemas.openxmlformats.org/officeDocument/2006/math">
                      <m:f>
                        <m:fPr>
                          <m:ctrlPr>
                            <a:rPr lang="vi-VN" sz="3600" i="1" smtClean="0">
                              <a:solidFill>
                                <a:schemeClr val="tx1"/>
                              </a:solidFill>
                              <a:latin typeface="Cambria Math" panose="02040503050406030204" pitchFamily="18" charset="0"/>
                            </a:rPr>
                          </m:ctrlPr>
                        </m:fPr>
                        <m:num>
                          <m:r>
                            <a:rPr lang="en-GB" sz="3600" b="0" i="1" smtClean="0">
                              <a:solidFill>
                                <a:schemeClr val="tx1"/>
                              </a:solidFill>
                              <a:latin typeface="Cambria Math" panose="02040503050406030204" pitchFamily="18" charset="0"/>
                            </a:rPr>
                            <m:t>5</m:t>
                          </m:r>
                        </m:num>
                        <m:den>
                          <m:r>
                            <a:rPr lang="en-GB" sz="3600" b="0" i="1" smtClean="0">
                              <a:solidFill>
                                <a:schemeClr val="tx1"/>
                              </a:solidFill>
                              <a:latin typeface="Cambria Math" panose="02040503050406030204" pitchFamily="18" charset="0"/>
                            </a:rPr>
                            <m:t>8</m:t>
                          </m:r>
                        </m:den>
                      </m:f>
                      <m:r>
                        <a:rPr lang="vi-VN" sz="3600" i="1" smtClean="0">
                          <a:solidFill>
                            <a:schemeClr val="tx1"/>
                          </a:solidFill>
                          <a:latin typeface="Cambria Math" panose="02040503050406030204" pitchFamily="18" charset="0"/>
                          <a:ea typeface="Cambria Math" panose="02040503050406030204" pitchFamily="18" charset="0"/>
                        </a:rPr>
                        <m:t>×</m:t>
                      </m:r>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8</m:t>
                          </m:r>
                        </m:num>
                        <m:den>
                          <m:r>
                            <a:rPr lang="en-GB" sz="3600" b="0" i="1" smtClean="0">
                              <a:solidFill>
                                <a:schemeClr val="tx1"/>
                              </a:solidFill>
                              <a:latin typeface="Cambria Math" panose="02040503050406030204" pitchFamily="18" charset="0"/>
                              <a:ea typeface="Cambria Math" panose="02040503050406030204" pitchFamily="18" charset="0"/>
                            </a:rPr>
                            <m:t>15</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5 ×8</m:t>
                          </m:r>
                        </m:num>
                        <m:den>
                          <m:r>
                            <a:rPr lang="en-GB" sz="3600" b="0" i="1" smtClean="0">
                              <a:solidFill>
                                <a:schemeClr val="tx1"/>
                              </a:solidFill>
                              <a:latin typeface="Cambria Math" panose="02040503050406030204" pitchFamily="18" charset="0"/>
                              <a:ea typeface="Cambria Math" panose="02040503050406030204" pitchFamily="18" charset="0"/>
                            </a:rPr>
                            <m:t>8 ×15</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40</m:t>
                          </m:r>
                        </m:num>
                        <m:den>
                          <m:r>
                            <a:rPr lang="en-GB" sz="3600" b="0" i="1" smtClean="0">
                              <a:solidFill>
                                <a:schemeClr val="tx1"/>
                              </a:solidFill>
                              <a:latin typeface="Cambria Math" panose="02040503050406030204" pitchFamily="18" charset="0"/>
                              <a:ea typeface="Cambria Math" panose="02040503050406030204" pitchFamily="18" charset="0"/>
                            </a:rPr>
                            <m:t>90</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4</m:t>
                          </m:r>
                        </m:num>
                        <m:den>
                          <m:r>
                            <a:rPr lang="en-GB" sz="3600" b="0" i="1" smtClean="0">
                              <a:solidFill>
                                <a:schemeClr val="tx1"/>
                              </a:solidFill>
                              <a:latin typeface="Cambria Math" panose="02040503050406030204" pitchFamily="18" charset="0"/>
                              <a:ea typeface="Cambria Math" panose="02040503050406030204" pitchFamily="18" charset="0"/>
                            </a:rPr>
                            <m:t>9</m:t>
                          </m:r>
                        </m:den>
                      </m:f>
                    </m:oMath>
                  </m:oMathPara>
                </a14:m>
                <a:endParaRPr lang="vi-VN" dirty="0"/>
              </a:p>
            </p:txBody>
          </p:sp>
        </mc:Choice>
        <mc:Fallback>
          <p:sp>
            <p:nvSpPr>
              <p:cNvPr id="12" name="Rectangle: Rounded Corners 11">
                <a:extLst>
                  <a:ext uri="{FF2B5EF4-FFF2-40B4-BE49-F238E27FC236}">
                    <a16:creationId xmlns:a16="http://schemas.microsoft.com/office/drawing/2014/main" id="{73458968-01C7-502D-B70E-D4FBF1BE1155}"/>
                  </a:ext>
                </a:extLst>
              </p:cNvPr>
              <p:cNvSpPr>
                <a:spLocks noRot="1" noChangeAspect="1" noMove="1" noResize="1" noEditPoints="1" noAdjustHandles="1" noChangeArrowheads="1" noChangeShapeType="1" noTextEdit="1"/>
              </p:cNvSpPr>
              <p:nvPr/>
            </p:nvSpPr>
            <p:spPr>
              <a:xfrm>
                <a:off x="399288" y="1728942"/>
                <a:ext cx="5696712" cy="1345450"/>
              </a:xfrm>
              <a:prstGeom prst="roundRect">
                <a:avLst/>
              </a:prstGeom>
              <a:blipFill>
                <a:blip r:embed="rId3"/>
                <a:stretch>
                  <a:fillRect/>
                </a:stretch>
              </a:blipFill>
              <a:ln>
                <a:no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4" name="Rectangle: Rounded Corners 13">
                <a:extLst>
                  <a:ext uri="{FF2B5EF4-FFF2-40B4-BE49-F238E27FC236}">
                    <a16:creationId xmlns:a16="http://schemas.microsoft.com/office/drawing/2014/main" id="{5249D76C-4544-9D8D-75E1-9C8AC98DBDB0}"/>
                  </a:ext>
                </a:extLst>
              </p:cNvPr>
              <p:cNvSpPr/>
              <p:nvPr/>
            </p:nvSpPr>
            <p:spPr>
              <a:xfrm>
                <a:off x="352806" y="3541462"/>
                <a:ext cx="5779008" cy="134545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GB" sz="3600" i="1" smtClean="0">
                          <a:solidFill>
                            <a:schemeClr val="tx1"/>
                          </a:solidFill>
                          <a:latin typeface="Cambria Math" panose="02040503050406030204" pitchFamily="18" charset="0"/>
                        </a:rPr>
                        <m:t>6</m:t>
                      </m:r>
                      <m:r>
                        <a:rPr lang="vi-VN" sz="3600" i="1" smtClean="0">
                          <a:solidFill>
                            <a:schemeClr val="tx1"/>
                          </a:solidFill>
                          <a:latin typeface="Cambria Math" panose="02040503050406030204" pitchFamily="18" charset="0"/>
                          <a:ea typeface="Cambria Math" panose="02040503050406030204" pitchFamily="18" charset="0"/>
                        </a:rPr>
                        <m:t>×</m:t>
                      </m:r>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7</m:t>
                          </m:r>
                        </m:num>
                        <m:den>
                          <m:r>
                            <a:rPr lang="en-GB" sz="3600" b="0" i="1" smtClean="0">
                              <a:solidFill>
                                <a:schemeClr val="tx1"/>
                              </a:solidFill>
                              <a:latin typeface="Cambria Math" panose="02040503050406030204" pitchFamily="18" charset="0"/>
                              <a:ea typeface="Cambria Math" panose="02040503050406030204" pitchFamily="18" charset="0"/>
                            </a:rPr>
                            <m:t>9</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6 ×7</m:t>
                          </m:r>
                        </m:num>
                        <m:den>
                          <m:r>
                            <a:rPr lang="en-GB" sz="3600" b="0" i="1" smtClean="0">
                              <a:solidFill>
                                <a:schemeClr val="tx1"/>
                              </a:solidFill>
                              <a:latin typeface="Cambria Math" panose="02040503050406030204" pitchFamily="18" charset="0"/>
                              <a:ea typeface="Cambria Math" panose="02040503050406030204" pitchFamily="18" charset="0"/>
                            </a:rPr>
                            <m:t>1×9</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42</m:t>
                          </m:r>
                        </m:num>
                        <m:den>
                          <m:r>
                            <a:rPr lang="en-GB" sz="3600" b="0" i="1" smtClean="0">
                              <a:solidFill>
                                <a:schemeClr val="tx1"/>
                              </a:solidFill>
                              <a:latin typeface="Cambria Math" panose="02040503050406030204" pitchFamily="18" charset="0"/>
                              <a:ea typeface="Cambria Math" panose="02040503050406030204" pitchFamily="18" charset="0"/>
                            </a:rPr>
                            <m:t>9</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14</m:t>
                          </m:r>
                        </m:num>
                        <m:den>
                          <m:r>
                            <a:rPr lang="en-GB" sz="3600" b="0" i="1" smtClean="0">
                              <a:solidFill>
                                <a:schemeClr val="tx1"/>
                              </a:solidFill>
                              <a:latin typeface="Cambria Math" panose="02040503050406030204" pitchFamily="18" charset="0"/>
                              <a:ea typeface="Cambria Math" panose="02040503050406030204" pitchFamily="18" charset="0"/>
                            </a:rPr>
                            <m:t>3</m:t>
                          </m:r>
                        </m:den>
                      </m:f>
                    </m:oMath>
                  </m:oMathPara>
                </a14:m>
                <a:endParaRPr lang="vi-VN" dirty="0"/>
              </a:p>
            </p:txBody>
          </p:sp>
        </mc:Choice>
        <mc:Fallback>
          <p:sp>
            <p:nvSpPr>
              <p:cNvPr id="14" name="Rectangle: Rounded Corners 13">
                <a:extLst>
                  <a:ext uri="{FF2B5EF4-FFF2-40B4-BE49-F238E27FC236}">
                    <a16:creationId xmlns:a16="http://schemas.microsoft.com/office/drawing/2014/main" id="{5249D76C-4544-9D8D-75E1-9C8AC98DBDB0}"/>
                  </a:ext>
                </a:extLst>
              </p:cNvPr>
              <p:cNvSpPr>
                <a:spLocks noRot="1" noChangeAspect="1" noMove="1" noResize="1" noEditPoints="1" noAdjustHandles="1" noChangeArrowheads="1" noChangeShapeType="1" noTextEdit="1"/>
              </p:cNvSpPr>
              <p:nvPr/>
            </p:nvSpPr>
            <p:spPr>
              <a:xfrm>
                <a:off x="352806" y="3541462"/>
                <a:ext cx="5779008" cy="1345450"/>
              </a:xfrm>
              <a:prstGeom prst="roundRect">
                <a:avLst/>
              </a:prstGeom>
              <a:blipFill>
                <a:blip r:embed="rId4"/>
                <a:stretch>
                  <a:fillRect/>
                </a:stretch>
              </a:blipFill>
              <a:ln>
                <a:no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 name="Rectangle: Rounded Corners 1">
                <a:extLst>
                  <a:ext uri="{FF2B5EF4-FFF2-40B4-BE49-F238E27FC236}">
                    <a16:creationId xmlns:a16="http://schemas.microsoft.com/office/drawing/2014/main" id="{0F16C015-C738-F1B4-8C59-FEC3A849C2E4}"/>
                  </a:ext>
                </a:extLst>
              </p:cNvPr>
              <p:cNvSpPr/>
              <p:nvPr/>
            </p:nvSpPr>
            <p:spPr>
              <a:xfrm>
                <a:off x="6257163" y="1612080"/>
                <a:ext cx="5641086" cy="223955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12</m:t>
                          </m:r>
                        </m:num>
                        <m:den>
                          <m:r>
                            <a:rPr lang="en-GB" sz="3600" b="0" i="1" smtClean="0">
                              <a:solidFill>
                                <a:schemeClr val="tx1"/>
                              </a:solidFill>
                              <a:latin typeface="Cambria Math" panose="02040503050406030204" pitchFamily="18" charset="0"/>
                              <a:ea typeface="Cambria Math" panose="02040503050406030204" pitchFamily="18" charset="0"/>
                            </a:rPr>
                            <m:t>7</m:t>
                          </m:r>
                        </m:den>
                      </m:f>
                      <m:r>
                        <a:rPr lang="en-GB" sz="3600" b="0" i="1" smtClean="0">
                          <a:solidFill>
                            <a:schemeClr val="tx1"/>
                          </a:solidFill>
                          <a:latin typeface="Cambria Math" panose="02040503050406030204" pitchFamily="18" charset="0"/>
                          <a:ea typeface="Cambria Math" panose="02040503050406030204" pitchFamily="18" charset="0"/>
                        </a:rPr>
                        <m:t>: </m:t>
                      </m:r>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8</m:t>
                          </m:r>
                        </m:num>
                        <m:den>
                          <m:r>
                            <a:rPr lang="en-GB" sz="3600" b="0" i="1" smtClean="0">
                              <a:solidFill>
                                <a:schemeClr val="tx1"/>
                              </a:solidFill>
                              <a:latin typeface="Cambria Math" panose="02040503050406030204" pitchFamily="18" charset="0"/>
                              <a:ea typeface="Cambria Math" panose="02040503050406030204" pitchFamily="18" charset="0"/>
                            </a:rPr>
                            <m:t>7</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12</m:t>
                          </m:r>
                        </m:num>
                        <m:den>
                          <m:r>
                            <a:rPr lang="en-GB" sz="3600" b="0" i="1" smtClean="0">
                              <a:solidFill>
                                <a:schemeClr val="tx1"/>
                              </a:solidFill>
                              <a:latin typeface="Cambria Math" panose="02040503050406030204" pitchFamily="18" charset="0"/>
                              <a:ea typeface="Cambria Math" panose="02040503050406030204" pitchFamily="18" charset="0"/>
                            </a:rPr>
                            <m:t>7</m:t>
                          </m:r>
                        </m:den>
                      </m:f>
                      <m:r>
                        <a:rPr lang="en-GB" sz="3600" b="0" i="1" smtClean="0">
                          <a:solidFill>
                            <a:schemeClr val="tx1"/>
                          </a:solidFill>
                          <a:latin typeface="Cambria Math" panose="02040503050406030204" pitchFamily="18" charset="0"/>
                          <a:ea typeface="Cambria Math" panose="02040503050406030204" pitchFamily="18" charset="0"/>
                        </a:rPr>
                        <m:t>× </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7</m:t>
                          </m:r>
                        </m:num>
                        <m:den>
                          <m:r>
                            <a:rPr lang="en-GB" sz="3600" b="0" i="1" smtClean="0">
                              <a:solidFill>
                                <a:schemeClr val="tx1"/>
                              </a:solidFill>
                              <a:latin typeface="Cambria Math" panose="02040503050406030204" pitchFamily="18" charset="0"/>
                              <a:ea typeface="Cambria Math" panose="02040503050406030204" pitchFamily="18" charset="0"/>
                            </a:rPr>
                            <m:t>8</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12 ×7</m:t>
                          </m:r>
                        </m:num>
                        <m:den>
                          <m:r>
                            <a:rPr lang="en-GB" sz="3600" b="0" i="1" smtClean="0">
                              <a:solidFill>
                                <a:schemeClr val="tx1"/>
                              </a:solidFill>
                              <a:latin typeface="Cambria Math" panose="02040503050406030204" pitchFamily="18" charset="0"/>
                              <a:ea typeface="Cambria Math" panose="02040503050406030204" pitchFamily="18" charset="0"/>
                            </a:rPr>
                            <m:t>7 ×8</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84</m:t>
                          </m:r>
                        </m:num>
                        <m:den>
                          <m:r>
                            <a:rPr lang="en-GB" sz="3600" b="0" i="1" smtClean="0">
                              <a:solidFill>
                                <a:schemeClr val="tx1"/>
                              </a:solidFill>
                              <a:latin typeface="Cambria Math" panose="02040503050406030204" pitchFamily="18" charset="0"/>
                              <a:ea typeface="Cambria Math" panose="02040503050406030204" pitchFamily="18" charset="0"/>
                            </a:rPr>
                            <m:t>56</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3</m:t>
                          </m:r>
                        </m:num>
                        <m:den>
                          <m:r>
                            <a:rPr lang="en-GB" sz="3600" b="0" i="1" smtClean="0">
                              <a:solidFill>
                                <a:schemeClr val="tx1"/>
                              </a:solidFill>
                              <a:latin typeface="Cambria Math" panose="02040503050406030204" pitchFamily="18" charset="0"/>
                              <a:ea typeface="Cambria Math" panose="02040503050406030204" pitchFamily="18" charset="0"/>
                            </a:rPr>
                            <m:t>2</m:t>
                          </m:r>
                        </m:den>
                      </m:f>
                    </m:oMath>
                  </m:oMathPara>
                </a14:m>
                <a:endParaRPr lang="vi-VN" dirty="0"/>
              </a:p>
            </p:txBody>
          </p:sp>
        </mc:Choice>
        <mc:Fallback>
          <p:sp>
            <p:nvSpPr>
              <p:cNvPr id="2" name="Rectangle: Rounded Corners 1">
                <a:extLst>
                  <a:ext uri="{FF2B5EF4-FFF2-40B4-BE49-F238E27FC236}">
                    <a16:creationId xmlns:a16="http://schemas.microsoft.com/office/drawing/2014/main" id="{0F16C015-C738-F1B4-8C59-FEC3A849C2E4}"/>
                  </a:ext>
                </a:extLst>
              </p:cNvPr>
              <p:cNvSpPr>
                <a:spLocks noRot="1" noChangeAspect="1" noMove="1" noResize="1" noEditPoints="1" noAdjustHandles="1" noChangeArrowheads="1" noChangeShapeType="1" noTextEdit="1"/>
              </p:cNvSpPr>
              <p:nvPr/>
            </p:nvSpPr>
            <p:spPr>
              <a:xfrm>
                <a:off x="6257163" y="1612080"/>
                <a:ext cx="5641086" cy="2239554"/>
              </a:xfrm>
              <a:prstGeom prst="roundRect">
                <a:avLst/>
              </a:prstGeom>
              <a:blipFill>
                <a:blip r:embed="rId5"/>
                <a:stretch>
                  <a:fillRect/>
                </a:stretch>
              </a:blipFill>
              <a:ln>
                <a:no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3" name="Rectangle: Rounded Corners 2">
                <a:extLst>
                  <a:ext uri="{FF2B5EF4-FFF2-40B4-BE49-F238E27FC236}">
                    <a16:creationId xmlns:a16="http://schemas.microsoft.com/office/drawing/2014/main" id="{B6A80303-6EE1-27DF-05AD-549DFF12F501}"/>
                  </a:ext>
                </a:extLst>
              </p:cNvPr>
              <p:cNvSpPr/>
              <p:nvPr/>
            </p:nvSpPr>
            <p:spPr>
              <a:xfrm>
                <a:off x="6304788" y="4598791"/>
                <a:ext cx="5588508" cy="134545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f>
                        <m:fPr>
                          <m:ctrlPr>
                            <a:rPr lang="vi-VN" sz="360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24</m:t>
                          </m:r>
                        </m:num>
                        <m:den>
                          <m:r>
                            <a:rPr lang="en-GB" sz="3600" b="0" i="1" smtClean="0">
                              <a:solidFill>
                                <a:schemeClr val="tx1"/>
                              </a:solidFill>
                              <a:latin typeface="Cambria Math" panose="02040503050406030204" pitchFamily="18" charset="0"/>
                              <a:ea typeface="Cambria Math" panose="02040503050406030204" pitchFamily="18" charset="0"/>
                            </a:rPr>
                            <m:t>5</m:t>
                          </m:r>
                        </m:den>
                      </m:f>
                      <m:r>
                        <a:rPr lang="en-GB" sz="3600" b="0" i="1" smtClean="0">
                          <a:solidFill>
                            <a:schemeClr val="tx1"/>
                          </a:solidFill>
                          <a:latin typeface="Cambria Math" panose="02040503050406030204" pitchFamily="18" charset="0"/>
                          <a:ea typeface="Cambria Math" panose="02040503050406030204" pitchFamily="18" charset="0"/>
                        </a:rPr>
                        <m:t>:4=</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24</m:t>
                          </m:r>
                        </m:num>
                        <m:den>
                          <m:r>
                            <a:rPr lang="en-GB" sz="3600" b="0" i="1" smtClean="0">
                              <a:solidFill>
                                <a:schemeClr val="tx1"/>
                              </a:solidFill>
                              <a:latin typeface="Cambria Math" panose="02040503050406030204" pitchFamily="18" charset="0"/>
                              <a:ea typeface="Cambria Math" panose="02040503050406030204" pitchFamily="18" charset="0"/>
                            </a:rPr>
                            <m:t>5</m:t>
                          </m:r>
                        </m:den>
                      </m:f>
                      <m:r>
                        <a:rPr lang="en-GB" sz="3600" b="0" i="1" smtClean="0">
                          <a:solidFill>
                            <a:schemeClr val="tx1"/>
                          </a:solidFill>
                          <a:latin typeface="Cambria Math" panose="02040503050406030204" pitchFamily="18" charset="0"/>
                          <a:ea typeface="Cambria Math" panose="02040503050406030204" pitchFamily="18" charset="0"/>
                        </a:rPr>
                        <m:t>× </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1</m:t>
                          </m:r>
                        </m:num>
                        <m:den>
                          <m:r>
                            <a:rPr lang="en-GB" sz="3600" b="0" i="1" smtClean="0">
                              <a:solidFill>
                                <a:schemeClr val="tx1"/>
                              </a:solidFill>
                              <a:latin typeface="Cambria Math" panose="02040503050406030204" pitchFamily="18" charset="0"/>
                              <a:ea typeface="Cambria Math" panose="02040503050406030204" pitchFamily="18" charset="0"/>
                            </a:rPr>
                            <m:t>4</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24</m:t>
                          </m:r>
                        </m:num>
                        <m:den>
                          <m:r>
                            <a:rPr lang="en-GB" sz="3600" b="0" i="1" smtClean="0">
                              <a:solidFill>
                                <a:schemeClr val="tx1"/>
                              </a:solidFill>
                              <a:latin typeface="Cambria Math" panose="02040503050406030204" pitchFamily="18" charset="0"/>
                              <a:ea typeface="Cambria Math" panose="02040503050406030204" pitchFamily="18" charset="0"/>
                            </a:rPr>
                            <m:t>20</m:t>
                          </m:r>
                        </m:den>
                      </m:f>
                      <m:r>
                        <a:rPr lang="en-GB" sz="3600" b="0" i="1" smtClean="0">
                          <a:solidFill>
                            <a:schemeClr val="tx1"/>
                          </a:solidFill>
                          <a:latin typeface="Cambria Math" panose="02040503050406030204" pitchFamily="18" charset="0"/>
                          <a:ea typeface="Cambria Math" panose="02040503050406030204" pitchFamily="18" charset="0"/>
                        </a:rPr>
                        <m:t>=</m:t>
                      </m:r>
                      <m:f>
                        <m:fPr>
                          <m:ctrlPr>
                            <a:rPr lang="en-GB" sz="3600" b="0" i="1" smtClean="0">
                              <a:solidFill>
                                <a:schemeClr val="tx1"/>
                              </a:solidFill>
                              <a:latin typeface="Cambria Math" panose="02040503050406030204" pitchFamily="18" charset="0"/>
                              <a:ea typeface="Cambria Math" panose="02040503050406030204" pitchFamily="18" charset="0"/>
                            </a:rPr>
                          </m:ctrlPr>
                        </m:fPr>
                        <m:num>
                          <m:r>
                            <a:rPr lang="en-GB" sz="3600" b="0" i="1" smtClean="0">
                              <a:solidFill>
                                <a:schemeClr val="tx1"/>
                              </a:solidFill>
                              <a:latin typeface="Cambria Math" panose="02040503050406030204" pitchFamily="18" charset="0"/>
                              <a:ea typeface="Cambria Math" panose="02040503050406030204" pitchFamily="18" charset="0"/>
                            </a:rPr>
                            <m:t>6</m:t>
                          </m:r>
                        </m:num>
                        <m:den>
                          <m:r>
                            <a:rPr lang="en-GB" sz="3600" b="0" i="1" smtClean="0">
                              <a:solidFill>
                                <a:schemeClr val="tx1"/>
                              </a:solidFill>
                              <a:latin typeface="Cambria Math" panose="02040503050406030204" pitchFamily="18" charset="0"/>
                              <a:ea typeface="Cambria Math" panose="02040503050406030204" pitchFamily="18" charset="0"/>
                            </a:rPr>
                            <m:t>5</m:t>
                          </m:r>
                        </m:den>
                      </m:f>
                    </m:oMath>
                  </m:oMathPara>
                </a14:m>
                <a:endParaRPr lang="vi-VN" dirty="0"/>
              </a:p>
            </p:txBody>
          </p:sp>
        </mc:Choice>
        <mc:Fallback>
          <p:sp>
            <p:nvSpPr>
              <p:cNvPr id="3" name="Rectangle: Rounded Corners 2">
                <a:extLst>
                  <a:ext uri="{FF2B5EF4-FFF2-40B4-BE49-F238E27FC236}">
                    <a16:creationId xmlns:a16="http://schemas.microsoft.com/office/drawing/2014/main" id="{B6A80303-6EE1-27DF-05AD-549DFF12F501}"/>
                  </a:ext>
                </a:extLst>
              </p:cNvPr>
              <p:cNvSpPr>
                <a:spLocks noRot="1" noChangeAspect="1" noMove="1" noResize="1" noEditPoints="1" noAdjustHandles="1" noChangeArrowheads="1" noChangeShapeType="1" noTextEdit="1"/>
              </p:cNvSpPr>
              <p:nvPr/>
            </p:nvSpPr>
            <p:spPr>
              <a:xfrm>
                <a:off x="6304788" y="4598791"/>
                <a:ext cx="5588508" cy="1345450"/>
              </a:xfrm>
              <a:prstGeom prst="roundRect">
                <a:avLst/>
              </a:prstGeom>
              <a:blipFill>
                <a:blip r:embed="rId6"/>
                <a:stretch>
                  <a:fillRect/>
                </a:stretch>
              </a:blipFill>
              <a:ln>
                <a:noFill/>
              </a:ln>
            </p:spPr>
            <p:txBody>
              <a:bodyPr/>
              <a:lstStyle/>
              <a:p>
                <a:r>
                  <a:rPr lang="vi-VN">
                    <a:noFill/>
                  </a:rPr>
                  <a:t> </a:t>
                </a:r>
              </a:p>
            </p:txBody>
          </p:sp>
        </mc:Fallback>
      </mc:AlternateContent>
    </p:spTree>
    <p:extLst>
      <p:ext uri="{BB962C8B-B14F-4D97-AF65-F5344CB8AC3E}">
        <p14:creationId xmlns:p14="http://schemas.microsoft.com/office/powerpoint/2010/main" val="372660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CF07C150-2E8A-E0E7-EA9A-D68AC7143CB0}"/>
              </a:ext>
            </a:extLst>
          </p:cNvPr>
          <p:cNvSpPr/>
          <p:nvPr/>
        </p:nvSpPr>
        <p:spPr>
          <a:xfrm>
            <a:off x="579120" y="548639"/>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2</a:t>
            </a:r>
            <a:endParaRPr lang="vi-VN" sz="4400" dirty="0">
              <a:latin typeface="#9Slide03 Cabin Bold" panose="00000800000000000000" pitchFamily="2" charset="-93"/>
            </a:endParaRPr>
          </a:p>
        </p:txBody>
      </p:sp>
      <p:sp>
        <p:nvSpPr>
          <p:cNvPr id="9" name="TextBox 8">
            <a:extLst>
              <a:ext uri="{FF2B5EF4-FFF2-40B4-BE49-F238E27FC236}">
                <a16:creationId xmlns:a16="http://schemas.microsoft.com/office/drawing/2014/main" id="{E47D8850-75F8-4590-C4F3-6A15D3253F0C}"/>
              </a:ext>
            </a:extLst>
          </p:cNvPr>
          <p:cNvSpPr txBox="1"/>
          <p:nvPr/>
        </p:nvSpPr>
        <p:spPr>
          <a:xfrm>
            <a:off x="1392174" y="548639"/>
            <a:ext cx="10452354" cy="2554545"/>
          </a:xfrm>
          <a:prstGeom prst="rect">
            <a:avLst/>
          </a:prstGeom>
          <a:noFill/>
        </p:spPr>
        <p:txBody>
          <a:bodyPr wrap="square">
            <a:spAutoFit/>
          </a:bodyPr>
          <a:lstStyle/>
          <a:p>
            <a:r>
              <a:rPr lang="vi-VN" sz="3200" b="1" dirty="0">
                <a:solidFill>
                  <a:srgbClr val="FF2F4C"/>
                </a:solidFill>
              </a:rPr>
              <a:t>Tìm phân số thích hợp.</a:t>
            </a:r>
          </a:p>
          <a:p>
            <a:r>
              <a:rPr lang="vi-VN" sz="3200" b="1" dirty="0"/>
              <a:t>Để trang trí tấm biển quảng cáo có dạng hình vuông, người ta gắn sợi dây đèn một vòng xung quanh tấm biển đó. Biết độ dài sợi dây đèn là 18 m thì vừa đủ để gắn.</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A63E578-005B-904F-F3FC-FD3F164D2850}"/>
                  </a:ext>
                </a:extLst>
              </p:cNvPr>
              <p:cNvSpPr txBox="1"/>
              <p:nvPr/>
            </p:nvSpPr>
            <p:spPr>
              <a:xfrm>
                <a:off x="1392174" y="3205079"/>
                <a:ext cx="10333482" cy="1801775"/>
              </a:xfrm>
              <a:prstGeom prst="rect">
                <a:avLst/>
              </a:prstGeom>
              <a:noFill/>
            </p:spPr>
            <p:txBody>
              <a:bodyPr wrap="square">
                <a:spAutoFit/>
              </a:bodyPr>
              <a:lstStyle/>
              <a:p>
                <a:r>
                  <a:rPr lang="vi-VN" sz="3600" dirty="0">
                    <a:latin typeface="Calibri" panose="020F0502020204030204" pitchFamily="34" charset="0"/>
                    <a:ea typeface="Calibri" panose="020F0502020204030204" pitchFamily="34" charset="0"/>
                    <a:cs typeface="Calibri" panose="020F0502020204030204" pitchFamily="34" charset="0"/>
                  </a:rPr>
                  <a:t>a) Độ dài cạnh của tấm biển quảng cáo đó là ? m.</a:t>
                </a:r>
              </a:p>
              <a:p>
                <a:endParaRPr lang="vi-VN" sz="3600" dirty="0">
                  <a:latin typeface="Calibri" panose="020F0502020204030204" pitchFamily="34" charset="0"/>
                  <a:ea typeface="Calibri" panose="020F0502020204030204" pitchFamily="34" charset="0"/>
                  <a:cs typeface="Calibri" panose="020F0502020204030204" pitchFamily="34" charset="0"/>
                </a:endParaRPr>
              </a:p>
              <a:p>
                <a:r>
                  <a:rPr lang="vi-VN" sz="3600" dirty="0">
                    <a:latin typeface="Calibri" panose="020F0502020204030204" pitchFamily="34" charset="0"/>
                    <a:ea typeface="Calibri" panose="020F0502020204030204" pitchFamily="34" charset="0"/>
                    <a:cs typeface="Calibri" panose="020F0502020204030204" pitchFamily="34" charset="0"/>
                  </a:rPr>
                  <a:t>b) Diện tích của tấm biển quảng cáo đó là ? </a:t>
                </a:r>
                <a14:m>
                  <m:oMath xmlns:m="http://schemas.openxmlformats.org/officeDocument/2006/math">
                    <m:sSup>
                      <m:sSupPr>
                        <m:ctrlPr>
                          <a:rPr lang="vi-VN" sz="3600" i="1" smtClean="0">
                            <a:latin typeface="Cambria Math" panose="02040503050406030204" pitchFamily="18" charset="0"/>
                          </a:rPr>
                        </m:ctrlPr>
                      </m:sSupPr>
                      <m:e>
                        <m:r>
                          <a:rPr lang="en-GB" sz="3600" b="0" i="1" smtClean="0">
                            <a:latin typeface="Cambria Math" panose="02040503050406030204" pitchFamily="18" charset="0"/>
                          </a:rPr>
                          <m:t>𝑚</m:t>
                        </m:r>
                      </m:e>
                      <m:sup>
                        <m:r>
                          <a:rPr lang="en-GB" sz="3600" b="0" i="1" smtClean="0">
                            <a:latin typeface="Cambria Math" panose="02040503050406030204" pitchFamily="18" charset="0"/>
                          </a:rPr>
                          <m:t>2</m:t>
                        </m:r>
                      </m:sup>
                    </m:sSup>
                  </m:oMath>
                </a14:m>
                <a:endParaRPr lang="vi-VN" sz="3600" dirty="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8" name="TextBox 7">
                <a:extLst>
                  <a:ext uri="{FF2B5EF4-FFF2-40B4-BE49-F238E27FC236}">
                    <a16:creationId xmlns:a16="http://schemas.microsoft.com/office/drawing/2014/main" id="{AA63E578-005B-904F-F3FC-FD3F164D2850}"/>
                  </a:ext>
                </a:extLst>
              </p:cNvPr>
              <p:cNvSpPr txBox="1">
                <a:spLocks noRot="1" noChangeAspect="1" noMove="1" noResize="1" noEditPoints="1" noAdjustHandles="1" noChangeArrowheads="1" noChangeShapeType="1" noTextEdit="1"/>
              </p:cNvSpPr>
              <p:nvPr/>
            </p:nvSpPr>
            <p:spPr>
              <a:xfrm>
                <a:off x="1392174" y="3205079"/>
                <a:ext cx="10333482" cy="1801775"/>
              </a:xfrm>
              <a:prstGeom prst="rect">
                <a:avLst/>
              </a:prstGeom>
              <a:blipFill>
                <a:blip r:embed="rId3"/>
                <a:stretch>
                  <a:fillRect l="-1769" t="-5424" b="-9831"/>
                </a:stretch>
              </a:blipFill>
            </p:spPr>
            <p:txBody>
              <a:bodyPr/>
              <a:lstStyle/>
              <a:p>
                <a:r>
                  <a:rPr lang="vi-VN">
                    <a:noFill/>
                  </a:rPr>
                  <a:t> </a:t>
                </a:r>
              </a:p>
            </p:txBody>
          </p:sp>
        </mc:Fallback>
      </mc:AlternateContent>
    </p:spTree>
    <p:extLst>
      <p:ext uri="{BB962C8B-B14F-4D97-AF65-F5344CB8AC3E}">
        <p14:creationId xmlns:p14="http://schemas.microsoft.com/office/powerpoint/2010/main" val="136892876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CF07C150-2E8A-E0E7-EA9A-D68AC7143CB0}"/>
              </a:ext>
            </a:extLst>
          </p:cNvPr>
          <p:cNvSpPr/>
          <p:nvPr/>
        </p:nvSpPr>
        <p:spPr>
          <a:xfrm>
            <a:off x="579120" y="548639"/>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2</a:t>
            </a:r>
            <a:endParaRPr lang="vi-VN" sz="4400" dirty="0">
              <a:latin typeface="#9Slide03 Cabin Bold" panose="00000800000000000000" pitchFamily="2" charset="-93"/>
            </a:endParaRPr>
          </a:p>
        </p:txBody>
      </p:sp>
      <p:sp>
        <p:nvSpPr>
          <p:cNvPr id="3" name="TextBox 2">
            <a:extLst>
              <a:ext uri="{FF2B5EF4-FFF2-40B4-BE49-F238E27FC236}">
                <a16:creationId xmlns:a16="http://schemas.microsoft.com/office/drawing/2014/main" id="{54C066C7-C40B-9FA3-50EF-E18154AFAA2A}"/>
              </a:ext>
            </a:extLst>
          </p:cNvPr>
          <p:cNvSpPr txBox="1"/>
          <p:nvPr/>
        </p:nvSpPr>
        <p:spPr>
          <a:xfrm>
            <a:off x="1772432" y="1042415"/>
            <a:ext cx="6094476" cy="830997"/>
          </a:xfrm>
          <a:prstGeom prst="rect">
            <a:avLst/>
          </a:prstGeom>
          <a:noFill/>
        </p:spPr>
        <p:txBody>
          <a:bodyPr wrap="square">
            <a:spAutoFit/>
          </a:bodyPr>
          <a:lstStyle/>
          <a:p>
            <a:r>
              <a:rPr lang="vi-VN" sz="2400" dirty="0"/>
              <a:t>a)</a:t>
            </a:r>
          </a:p>
          <a:p>
            <a:r>
              <a:rPr lang="vi-VN" sz="2400" dirty="0"/>
              <a:t>Độ dài cạnh của tấm biển quảng cáo đó là:</a:t>
            </a:r>
          </a:p>
        </p:txBody>
      </p:sp>
      <p:sp>
        <p:nvSpPr>
          <p:cNvPr id="4" name="TextBox 3">
            <a:extLst>
              <a:ext uri="{FF2B5EF4-FFF2-40B4-BE49-F238E27FC236}">
                <a16:creationId xmlns:a16="http://schemas.microsoft.com/office/drawing/2014/main" id="{82A2B538-7A87-E00E-E451-9D4A251CACFA}"/>
              </a:ext>
            </a:extLst>
          </p:cNvPr>
          <p:cNvSpPr txBox="1"/>
          <p:nvPr/>
        </p:nvSpPr>
        <p:spPr>
          <a:xfrm>
            <a:off x="1772432" y="320040"/>
            <a:ext cx="1523174" cy="584775"/>
          </a:xfrm>
          <a:prstGeom prst="rect">
            <a:avLst/>
          </a:prstGeom>
          <a:noFill/>
        </p:spPr>
        <p:txBody>
          <a:bodyPr wrap="none" rtlCol="0">
            <a:spAutoFit/>
          </a:bodyPr>
          <a:lstStyle/>
          <a:p>
            <a:r>
              <a:rPr lang="en-GB" sz="3200" b="1" dirty="0" err="1">
                <a:latin typeface="Calibri" panose="020F0502020204030204" pitchFamily="34" charset="0"/>
                <a:ea typeface="Calibri" panose="020F0502020204030204" pitchFamily="34" charset="0"/>
                <a:cs typeface="Calibri" panose="020F0502020204030204" pitchFamily="34" charset="0"/>
              </a:rPr>
              <a:t>Bài</a:t>
            </a:r>
            <a:r>
              <a:rPr lang="en-GB" sz="3200" b="1" dirty="0">
                <a:latin typeface="Calibri" panose="020F0502020204030204" pitchFamily="34" charset="0"/>
                <a:ea typeface="Calibri" panose="020F0502020204030204" pitchFamily="34" charset="0"/>
                <a:cs typeface="Calibri" panose="020F0502020204030204" pitchFamily="34" charset="0"/>
              </a:rPr>
              <a:t> </a:t>
            </a:r>
            <a:r>
              <a:rPr lang="en-GB" sz="3200" b="1" dirty="0" err="1">
                <a:latin typeface="Calibri" panose="020F0502020204030204" pitchFamily="34" charset="0"/>
                <a:ea typeface="Calibri" panose="020F0502020204030204" pitchFamily="34" charset="0"/>
                <a:cs typeface="Calibri" panose="020F0502020204030204" pitchFamily="34" charset="0"/>
              </a:rPr>
              <a:t>giải</a:t>
            </a:r>
            <a:r>
              <a:rPr lang="en-GB" sz="3200" b="1" dirty="0">
                <a:latin typeface="Calibri" panose="020F0502020204030204" pitchFamily="34" charset="0"/>
                <a:ea typeface="Calibri" panose="020F0502020204030204" pitchFamily="34" charset="0"/>
                <a:cs typeface="Calibri" panose="020F0502020204030204" pitchFamily="34" charset="0"/>
              </a:rPr>
              <a:t>:</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C122D09-96A0-B4BA-6D14-F10FD091D4AA}"/>
                  </a:ext>
                </a:extLst>
              </p:cNvPr>
              <p:cNvSpPr txBox="1"/>
              <p:nvPr/>
            </p:nvSpPr>
            <p:spPr>
              <a:xfrm>
                <a:off x="3814582" y="1873412"/>
                <a:ext cx="6094476" cy="978538"/>
              </a:xfrm>
              <a:prstGeom prst="rect">
                <a:avLst/>
              </a:prstGeom>
              <a:noFill/>
            </p:spPr>
            <p:txBody>
              <a:bodyPr wrap="square">
                <a:spAutoFit/>
              </a:bodyPr>
              <a:lstStyle/>
              <a:p>
                <a:r>
                  <a:rPr lang="vi-VN" sz="3200" dirty="0"/>
                  <a:t>18 : 4 =</a:t>
                </a:r>
                <a14:m>
                  <m:oMath xmlns:m="http://schemas.openxmlformats.org/officeDocument/2006/math">
                    <m:r>
                      <a:rPr lang="en-GB" sz="4000" b="0" i="0" smtClean="0">
                        <a:latin typeface="Cambria Math" panose="02040503050406030204" pitchFamily="18" charset="0"/>
                      </a:rPr>
                      <m:t> </m:t>
                    </m:r>
                    <m:f>
                      <m:fPr>
                        <m:ctrlPr>
                          <a:rPr lang="vi-VN" sz="4000" b="1" i="1" smtClean="0">
                            <a:latin typeface="Cambria Math" panose="02040503050406030204" pitchFamily="18" charset="0"/>
                          </a:rPr>
                        </m:ctrlPr>
                      </m:fPr>
                      <m:num>
                        <m:r>
                          <a:rPr lang="en-GB" sz="4000" b="1" i="1" smtClean="0">
                            <a:latin typeface="Cambria Math" panose="02040503050406030204" pitchFamily="18" charset="0"/>
                          </a:rPr>
                          <m:t>𝟗</m:t>
                        </m:r>
                      </m:num>
                      <m:den>
                        <m:r>
                          <a:rPr lang="en-GB" sz="4000" b="1" i="1" smtClean="0">
                            <a:latin typeface="Cambria Math" panose="02040503050406030204" pitchFamily="18" charset="0"/>
                          </a:rPr>
                          <m:t>𝟐</m:t>
                        </m:r>
                      </m:den>
                    </m:f>
                  </m:oMath>
                </a14:m>
                <a:r>
                  <a:rPr lang="en-GB" sz="3200" b="1" dirty="0"/>
                  <a:t> </a:t>
                </a:r>
                <a:r>
                  <a:rPr lang="en-GB" sz="3200" dirty="0"/>
                  <a:t>(m)</a:t>
                </a:r>
                <a:endParaRPr lang="vi-VN" sz="3200" dirty="0"/>
              </a:p>
            </p:txBody>
          </p:sp>
        </mc:Choice>
        <mc:Fallback>
          <p:sp>
            <p:nvSpPr>
              <p:cNvPr id="12" name="TextBox 11">
                <a:extLst>
                  <a:ext uri="{FF2B5EF4-FFF2-40B4-BE49-F238E27FC236}">
                    <a16:creationId xmlns:a16="http://schemas.microsoft.com/office/drawing/2014/main" id="{DC122D09-96A0-B4BA-6D14-F10FD091D4AA}"/>
                  </a:ext>
                </a:extLst>
              </p:cNvPr>
              <p:cNvSpPr txBox="1">
                <a:spLocks noRot="1" noChangeAspect="1" noMove="1" noResize="1" noEditPoints="1" noAdjustHandles="1" noChangeArrowheads="1" noChangeShapeType="1" noTextEdit="1"/>
              </p:cNvSpPr>
              <p:nvPr/>
            </p:nvSpPr>
            <p:spPr>
              <a:xfrm>
                <a:off x="3814582" y="1873412"/>
                <a:ext cx="6094476" cy="978538"/>
              </a:xfrm>
              <a:prstGeom prst="rect">
                <a:avLst/>
              </a:prstGeom>
              <a:blipFill>
                <a:blip r:embed="rId3"/>
                <a:stretch>
                  <a:fillRect l="-2600" b="-4969"/>
                </a:stretch>
              </a:blipFill>
            </p:spPr>
            <p:txBody>
              <a:bodyPr/>
              <a:lstStyle/>
              <a:p>
                <a:r>
                  <a:rPr lang="vi-VN">
                    <a:noFill/>
                  </a:rPr>
                  <a:t> </a:t>
                </a:r>
              </a:p>
            </p:txBody>
          </p:sp>
        </mc:Fallback>
      </mc:AlternateContent>
      <p:sp>
        <p:nvSpPr>
          <p:cNvPr id="13" name="TextBox 12">
            <a:extLst>
              <a:ext uri="{FF2B5EF4-FFF2-40B4-BE49-F238E27FC236}">
                <a16:creationId xmlns:a16="http://schemas.microsoft.com/office/drawing/2014/main" id="{7BFD9A86-49E0-AC4A-C6A3-24DEAD103715}"/>
              </a:ext>
            </a:extLst>
          </p:cNvPr>
          <p:cNvSpPr txBox="1"/>
          <p:nvPr/>
        </p:nvSpPr>
        <p:spPr>
          <a:xfrm>
            <a:off x="1801408" y="2838770"/>
            <a:ext cx="6094476" cy="830997"/>
          </a:xfrm>
          <a:prstGeom prst="rect">
            <a:avLst/>
          </a:prstGeom>
          <a:noFill/>
        </p:spPr>
        <p:txBody>
          <a:bodyPr wrap="square">
            <a:spAutoFit/>
          </a:bodyPr>
          <a:lstStyle/>
          <a:p>
            <a:r>
              <a:rPr lang="vi-VN" sz="2400" dirty="0"/>
              <a:t>b)</a:t>
            </a:r>
          </a:p>
          <a:p>
            <a:r>
              <a:rPr lang="vi-VN" sz="2400" dirty="0"/>
              <a:t>Diện tích tấm biển quảng cáo đó là:</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B24A130C-B27C-2D62-6862-131A9FBEE65B}"/>
                  </a:ext>
                </a:extLst>
              </p:cNvPr>
              <p:cNvSpPr txBox="1"/>
              <p:nvPr/>
            </p:nvSpPr>
            <p:spPr>
              <a:xfrm>
                <a:off x="3742182" y="3790785"/>
                <a:ext cx="6094476" cy="1017330"/>
              </a:xfrm>
              <a:prstGeom prst="rect">
                <a:avLst/>
              </a:prstGeom>
              <a:noFill/>
            </p:spPr>
            <p:txBody>
              <a:bodyPr wrap="square">
                <a:spAutoFit/>
              </a:bodyPr>
              <a:lstStyle/>
              <a:p>
                <a14:m>
                  <m:oMath xmlns:m="http://schemas.openxmlformats.org/officeDocument/2006/math">
                    <m:f>
                      <m:fPr>
                        <m:ctrlPr>
                          <a:rPr kumimoji="0" lang="vi-VN"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𝟗</m:t>
                        </m:r>
                      </m:num>
                      <m:den>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𝟐</m:t>
                        </m:r>
                      </m:den>
                    </m:f>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𝟖𝟏</m:t>
                        </m:r>
                      </m:num>
                      <m:den>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𝟒</m:t>
                        </m:r>
                      </m:den>
                    </m:f>
                    <m:sSup>
                      <m:sSupPr>
                        <m:ctrlP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𝒎</m:t>
                        </m:r>
                      </m:e>
                      <m:sup>
                        <m:r>
                          <a:rPr kumimoji="0" lang="en-GB" sz="4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𝟐</m:t>
                        </m:r>
                      </m:sup>
                    </m:sSup>
                  </m:oMath>
                </a14:m>
                <a:r>
                  <a:rPr kumimoji="0" lang="en-GB" sz="32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vi-VN" dirty="0"/>
              </a:p>
            </p:txBody>
          </p:sp>
        </mc:Choice>
        <mc:Fallback>
          <p:sp>
            <p:nvSpPr>
              <p:cNvPr id="15" name="TextBox 14">
                <a:extLst>
                  <a:ext uri="{FF2B5EF4-FFF2-40B4-BE49-F238E27FC236}">
                    <a16:creationId xmlns:a16="http://schemas.microsoft.com/office/drawing/2014/main" id="{B24A130C-B27C-2D62-6862-131A9FBEE65B}"/>
                  </a:ext>
                </a:extLst>
              </p:cNvPr>
              <p:cNvSpPr txBox="1">
                <a:spLocks noRot="1" noChangeAspect="1" noMove="1" noResize="1" noEditPoints="1" noAdjustHandles="1" noChangeArrowheads="1" noChangeShapeType="1" noTextEdit="1"/>
              </p:cNvSpPr>
              <p:nvPr/>
            </p:nvSpPr>
            <p:spPr>
              <a:xfrm>
                <a:off x="3742182" y="3790785"/>
                <a:ext cx="6094476" cy="1017330"/>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F98FCBB-FF44-F615-D4A8-8B17343C5FBC}"/>
                  </a:ext>
                </a:extLst>
              </p:cNvPr>
              <p:cNvSpPr txBox="1"/>
              <p:nvPr/>
            </p:nvSpPr>
            <p:spPr>
              <a:xfrm>
                <a:off x="5661267" y="4735639"/>
                <a:ext cx="6094476" cy="1687513"/>
              </a:xfrm>
              <a:prstGeom prst="rect">
                <a:avLst/>
              </a:prstGeom>
              <a:noFill/>
            </p:spPr>
            <p:txBody>
              <a:bodyPr wrap="square">
                <a:spAutoFit/>
              </a:bodyPr>
              <a:lstStyle/>
              <a:p>
                <a:r>
                  <a:rPr lang="en-GB" sz="2400" dirty="0" err="1"/>
                  <a:t>Đáp</a:t>
                </a:r>
                <a:r>
                  <a:rPr lang="en-GB" sz="2400" dirty="0"/>
                  <a:t> </a:t>
                </a:r>
                <a:r>
                  <a:rPr lang="en-GB" sz="2400" dirty="0" err="1"/>
                  <a:t>số</a:t>
                </a:r>
                <a:r>
                  <a:rPr lang="en-GB" sz="2400" dirty="0"/>
                  <a:t>: a) </a:t>
                </a:r>
                <a14:m>
                  <m:oMath xmlns:m="http://schemas.openxmlformats.org/officeDocument/2006/math">
                    <m:f>
                      <m:fPr>
                        <m:ctrlPr>
                          <a:rPr kumimoji="0" lang="vi-VN"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𝟗</m:t>
                        </m:r>
                      </m:num>
                      <m:den>
                        <m: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den>
                    </m:f>
                  </m:oMath>
                </a14:m>
                <a:r>
                  <a:rPr kumimoji="0" lang="en-GB" sz="28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2800" b="0" i="0" u="none" strike="noStrike" kern="1200" cap="none" spc="0" normalizeH="0" baseline="0" noProof="0" dirty="0">
                    <a:ln>
                      <a:noFill/>
                    </a:ln>
                    <a:solidFill>
                      <a:prstClr val="black"/>
                    </a:solidFill>
                    <a:effectLst/>
                    <a:uLnTx/>
                    <a:uFillTx/>
                    <a:latin typeface="Aptos" panose="02110004020202020204"/>
                    <a:ea typeface="+mn-ea"/>
                    <a:cs typeface="+mn-cs"/>
                  </a:rPr>
                  <a:t>(m)</a:t>
                </a:r>
              </a:p>
              <a:p>
                <a:r>
                  <a:rPr lang="en-GB" sz="2800" dirty="0">
                    <a:solidFill>
                      <a:prstClr val="black"/>
                    </a:solidFill>
                    <a:latin typeface="Aptos" panose="02110004020202020204"/>
                  </a:rPr>
                  <a:t>b)</a:t>
                </a:r>
                <a:r>
                  <a:rPr kumimoji="0" lang="en-GB" sz="3600" b="1" i="0" u="none" strike="noStrike" kern="1200" cap="none" spc="0" normalizeH="0" baseline="0" noProof="0" dirty="0">
                    <a:ln>
                      <a:noFill/>
                    </a:ln>
                    <a:solidFill>
                      <a:prstClr val="black"/>
                    </a:solidFill>
                    <a:effectLst/>
                    <a:uLnTx/>
                    <a:uFillTx/>
                    <a:latin typeface="Aptos" panose="02110004020202020204"/>
                    <a:ea typeface="Cambria Math" panose="02040503050406030204" pitchFamily="18" charset="0"/>
                    <a:cs typeface="+mn-cs"/>
                  </a:rPr>
                  <a:t> </a:t>
                </a:r>
                <a14:m>
                  <m:oMath xmlns:m="http://schemas.openxmlformats.org/officeDocument/2006/math">
                    <m:f>
                      <m:fPr>
                        <m:ctrlP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𝟖𝟏</m:t>
                        </m:r>
                      </m:num>
                      <m:den>
                        <m: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𝟒</m:t>
                        </m:r>
                      </m:den>
                    </m:f>
                    <m:sSup>
                      <m:sSupPr>
                        <m:ctrlP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𝒎</m:t>
                        </m:r>
                      </m:e>
                      <m:sup>
                        <m:r>
                          <a:rPr kumimoji="0" lang="en-GB" sz="36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𝟐</m:t>
                        </m:r>
                      </m:sup>
                    </m:sSup>
                  </m:oMath>
                </a14:m>
                <a:r>
                  <a:rPr lang="en-GB" sz="3200" dirty="0">
                    <a:solidFill>
                      <a:prstClr val="black"/>
                    </a:solidFill>
                    <a:latin typeface="Aptos" panose="02110004020202020204"/>
                  </a:rPr>
                  <a:t> </a:t>
                </a:r>
                <a:endParaRPr lang="vi-VN" sz="2400" dirty="0"/>
              </a:p>
            </p:txBody>
          </p:sp>
        </mc:Choice>
        <mc:Fallback>
          <p:sp>
            <p:nvSpPr>
              <p:cNvPr id="16" name="TextBox 15">
                <a:extLst>
                  <a:ext uri="{FF2B5EF4-FFF2-40B4-BE49-F238E27FC236}">
                    <a16:creationId xmlns:a16="http://schemas.microsoft.com/office/drawing/2014/main" id="{5F98FCBB-FF44-F615-D4A8-8B17343C5FBC}"/>
                  </a:ext>
                </a:extLst>
              </p:cNvPr>
              <p:cNvSpPr txBox="1">
                <a:spLocks noRot="1" noChangeAspect="1" noMove="1" noResize="1" noEditPoints="1" noAdjustHandles="1" noChangeArrowheads="1" noChangeShapeType="1" noTextEdit="1"/>
              </p:cNvSpPr>
              <p:nvPr/>
            </p:nvSpPr>
            <p:spPr>
              <a:xfrm>
                <a:off x="5661267" y="4735639"/>
                <a:ext cx="6094476" cy="1687513"/>
              </a:xfrm>
              <a:prstGeom prst="rect">
                <a:avLst/>
              </a:prstGeom>
              <a:blipFill>
                <a:blip r:embed="rId5"/>
                <a:stretch>
                  <a:fillRect l="-2102" b="-6498"/>
                </a:stretch>
              </a:blipFill>
            </p:spPr>
            <p:txBody>
              <a:bodyPr/>
              <a:lstStyle/>
              <a:p>
                <a:r>
                  <a:rPr lang="vi-VN">
                    <a:noFill/>
                  </a:rPr>
                  <a:t> </a:t>
                </a:r>
              </a:p>
            </p:txBody>
          </p:sp>
        </mc:Fallback>
      </mc:AlternateContent>
    </p:spTree>
    <p:extLst>
      <p:ext uri="{BB962C8B-B14F-4D97-AF65-F5344CB8AC3E}">
        <p14:creationId xmlns:p14="http://schemas.microsoft.com/office/powerpoint/2010/main" val="2338009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CF07C150-2E8A-E0E7-EA9A-D68AC7143CB0}"/>
              </a:ext>
            </a:extLst>
          </p:cNvPr>
          <p:cNvSpPr/>
          <p:nvPr/>
        </p:nvSpPr>
        <p:spPr>
          <a:xfrm>
            <a:off x="579120" y="548639"/>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3</a:t>
            </a:r>
            <a:endParaRPr lang="vi-VN" sz="4400" dirty="0">
              <a:latin typeface="#9Slide03 Cabin Bold" panose="00000800000000000000" pitchFamily="2" charset="-93"/>
            </a:endParaRPr>
          </a:p>
        </p:txBody>
      </p:sp>
      <p:sp>
        <p:nvSpPr>
          <p:cNvPr id="4" name="TextBox 3">
            <a:extLst>
              <a:ext uri="{FF2B5EF4-FFF2-40B4-BE49-F238E27FC236}">
                <a16:creationId xmlns:a16="http://schemas.microsoft.com/office/drawing/2014/main" id="{82A2B538-7A87-E00E-E451-9D4A251CACFA}"/>
              </a:ext>
            </a:extLst>
          </p:cNvPr>
          <p:cNvSpPr txBox="1"/>
          <p:nvPr/>
        </p:nvSpPr>
        <p:spPr>
          <a:xfrm>
            <a:off x="1565148" y="511951"/>
            <a:ext cx="6011582" cy="769441"/>
          </a:xfrm>
          <a:prstGeom prst="rect">
            <a:avLst/>
          </a:prstGeom>
          <a:noFill/>
        </p:spPr>
        <p:txBody>
          <a:bodyPr wrap="none" rtlCol="0">
            <a:spAutoFit/>
          </a:bodyPr>
          <a:lstStyle/>
          <a:p>
            <a:r>
              <a:rPr lang="en-GB"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Tính</a:t>
            </a:r>
            <a:r>
              <a:rPr lang="en-GB"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giá</a:t>
            </a:r>
            <a:r>
              <a:rPr lang="en-GB"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trị</a:t>
            </a:r>
            <a:r>
              <a:rPr lang="en-GB"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GB"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biểu</a:t>
            </a:r>
            <a:r>
              <a:rPr lang="en-GB"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thức</a:t>
            </a:r>
            <a:endPar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540C7097-F79A-EEDC-9BB7-362E1B29A537}"/>
              </a:ext>
            </a:extLst>
          </p:cNvPr>
          <p:cNvGrpSpPr/>
          <p:nvPr/>
        </p:nvGrpSpPr>
        <p:grpSpPr>
          <a:xfrm>
            <a:off x="661416" y="1473303"/>
            <a:ext cx="4093464" cy="1536194"/>
            <a:chOff x="661416" y="1473303"/>
            <a:chExt cx="4093464" cy="1536194"/>
          </a:xfrm>
        </p:grpSpPr>
        <p:sp>
          <p:nvSpPr>
            <p:cNvPr id="2" name="Rectangle: Rounded Corners 1">
              <a:extLst>
                <a:ext uri="{FF2B5EF4-FFF2-40B4-BE49-F238E27FC236}">
                  <a16:creationId xmlns:a16="http://schemas.microsoft.com/office/drawing/2014/main" id="{B1C31A81-DDA5-26EA-BF37-C667E3B00DF9}"/>
                </a:ext>
              </a:extLst>
            </p:cNvPr>
            <p:cNvSpPr/>
            <p:nvPr/>
          </p:nvSpPr>
          <p:spPr>
            <a:xfrm>
              <a:off x="661416" y="1473303"/>
              <a:ext cx="4093464" cy="153619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C122D09-96A0-B4BA-6D14-F10FD091D4AA}"/>
                    </a:ext>
                  </a:extLst>
                </p:cNvPr>
                <p:cNvSpPr txBox="1"/>
                <p:nvPr/>
              </p:nvSpPr>
              <p:spPr>
                <a:xfrm>
                  <a:off x="1030156" y="1669234"/>
                  <a:ext cx="3355984" cy="1029940"/>
                </a:xfrm>
                <a:prstGeom prst="rect">
                  <a:avLst/>
                </a:prstGeom>
                <a:noFill/>
              </p:spPr>
              <p:txBody>
                <a:bodyPr wrap="square">
                  <a:spAutoFit/>
                </a:bodyPr>
                <a:lstStyle/>
                <a:p>
                  <a:r>
                    <a:rPr lang="en-GB" sz="4400" dirty="0"/>
                    <a:t>a) </a:t>
                  </a:r>
                  <a14:m>
                    <m:oMath xmlns:m="http://schemas.openxmlformats.org/officeDocument/2006/math">
                      <m:f>
                        <m:fPr>
                          <m:ctrlPr>
                            <a:rPr lang="vi-VN" sz="4800" b="1" i="1" smtClean="0">
                              <a:latin typeface="Cambria Math" panose="02040503050406030204" pitchFamily="18" charset="0"/>
                            </a:rPr>
                          </m:ctrlPr>
                        </m:fPr>
                        <m:num>
                          <m:r>
                            <a:rPr lang="en-GB" sz="4800" b="1" i="1" smtClean="0">
                              <a:latin typeface="Cambria Math" panose="02040503050406030204" pitchFamily="18" charset="0"/>
                            </a:rPr>
                            <m:t>𝟗</m:t>
                          </m:r>
                        </m:num>
                        <m:den>
                          <m:r>
                            <a:rPr lang="en-GB" sz="4800" b="1" i="1" smtClean="0">
                              <a:latin typeface="Cambria Math" panose="02040503050406030204" pitchFamily="18" charset="0"/>
                            </a:rPr>
                            <m:t>𝟏𝟎</m:t>
                          </m:r>
                        </m:den>
                      </m:f>
                      <m:r>
                        <a:rPr lang="en-GB" sz="4800" b="1" i="1" smtClean="0">
                          <a:latin typeface="Cambria Math" panose="02040503050406030204" pitchFamily="18" charset="0"/>
                          <a:ea typeface="Cambria Math" panose="02040503050406030204" pitchFamily="18" charset="0"/>
                        </a:rPr>
                        <m:t>×</m:t>
                      </m:r>
                      <m:f>
                        <m:fPr>
                          <m:ctrlPr>
                            <a:rPr lang="en-GB" sz="4800" b="1" i="1" smtClean="0">
                              <a:latin typeface="Cambria Math" panose="02040503050406030204" pitchFamily="18" charset="0"/>
                              <a:ea typeface="Cambria Math" panose="02040503050406030204" pitchFamily="18" charset="0"/>
                            </a:rPr>
                          </m:ctrlPr>
                        </m:fPr>
                        <m:num>
                          <m:r>
                            <a:rPr lang="en-GB" sz="4800" b="1" i="1" smtClean="0">
                              <a:latin typeface="Cambria Math" panose="02040503050406030204" pitchFamily="18" charset="0"/>
                              <a:ea typeface="Cambria Math" panose="02040503050406030204" pitchFamily="18" charset="0"/>
                            </a:rPr>
                            <m:t>𝟓</m:t>
                          </m:r>
                        </m:num>
                        <m:den>
                          <m:r>
                            <a:rPr lang="en-GB" sz="4800" b="1" i="1" smtClean="0">
                              <a:latin typeface="Cambria Math" panose="02040503050406030204" pitchFamily="18" charset="0"/>
                              <a:ea typeface="Cambria Math" panose="02040503050406030204" pitchFamily="18" charset="0"/>
                            </a:rPr>
                            <m:t>𝟔</m:t>
                          </m:r>
                        </m:den>
                      </m:f>
                      <m:r>
                        <a:rPr lang="en-GB" sz="4800" b="1" i="1" smtClean="0">
                          <a:latin typeface="Cambria Math" panose="02040503050406030204" pitchFamily="18" charset="0"/>
                          <a:ea typeface="Cambria Math" panose="02040503050406030204" pitchFamily="18" charset="0"/>
                        </a:rPr>
                        <m:t>:</m:t>
                      </m:r>
                      <m:r>
                        <a:rPr lang="en-GB" sz="4800" b="1" i="1" smtClean="0">
                          <a:latin typeface="Cambria Math" panose="02040503050406030204" pitchFamily="18" charset="0"/>
                          <a:ea typeface="Cambria Math" panose="02040503050406030204" pitchFamily="18" charset="0"/>
                        </a:rPr>
                        <m:t>𝟑</m:t>
                      </m:r>
                    </m:oMath>
                  </a14:m>
                  <a:r>
                    <a:rPr lang="en-GB" sz="4000" b="1" dirty="0"/>
                    <a:t> </a:t>
                  </a:r>
                  <a:endParaRPr lang="vi-VN" sz="4000" dirty="0"/>
                </a:p>
              </p:txBody>
            </p:sp>
          </mc:Choice>
          <mc:Fallback>
            <p:sp>
              <p:nvSpPr>
                <p:cNvPr id="12" name="TextBox 11">
                  <a:extLst>
                    <a:ext uri="{FF2B5EF4-FFF2-40B4-BE49-F238E27FC236}">
                      <a16:creationId xmlns:a16="http://schemas.microsoft.com/office/drawing/2014/main" id="{DC122D09-96A0-B4BA-6D14-F10FD091D4AA}"/>
                    </a:ext>
                  </a:extLst>
                </p:cNvPr>
                <p:cNvSpPr txBox="1">
                  <a:spLocks noRot="1" noChangeAspect="1" noMove="1" noResize="1" noEditPoints="1" noAdjustHandles="1" noChangeArrowheads="1" noChangeShapeType="1" noTextEdit="1"/>
                </p:cNvSpPr>
                <p:nvPr/>
              </p:nvSpPr>
              <p:spPr>
                <a:xfrm>
                  <a:off x="1030156" y="1669234"/>
                  <a:ext cx="3355984" cy="1029940"/>
                </a:xfrm>
                <a:prstGeom prst="rect">
                  <a:avLst/>
                </a:prstGeom>
                <a:blipFill>
                  <a:blip r:embed="rId3"/>
                  <a:stretch>
                    <a:fillRect l="-7441" b="-26036"/>
                  </a:stretch>
                </a:blipFill>
              </p:spPr>
              <p:txBody>
                <a:bodyPr/>
                <a:lstStyle/>
                <a:p>
                  <a:r>
                    <a:rPr lang="vi-VN">
                      <a:noFill/>
                    </a:rPr>
                    <a:t> </a:t>
                  </a:r>
                </a:p>
              </p:txBody>
            </p:sp>
          </mc:Fallback>
        </mc:AlternateContent>
      </p:grpSp>
      <p:grpSp>
        <p:nvGrpSpPr>
          <p:cNvPr id="9" name="Group 8">
            <a:extLst>
              <a:ext uri="{FF2B5EF4-FFF2-40B4-BE49-F238E27FC236}">
                <a16:creationId xmlns:a16="http://schemas.microsoft.com/office/drawing/2014/main" id="{799859EA-983D-2530-6D44-620C454EC05B}"/>
              </a:ext>
            </a:extLst>
          </p:cNvPr>
          <p:cNvGrpSpPr/>
          <p:nvPr/>
        </p:nvGrpSpPr>
        <p:grpSpPr>
          <a:xfrm>
            <a:off x="6897624" y="1473304"/>
            <a:ext cx="4331208" cy="1536194"/>
            <a:chOff x="899160" y="1783078"/>
            <a:chExt cx="4178808" cy="1745385"/>
          </a:xfrm>
        </p:grpSpPr>
        <p:sp>
          <p:nvSpPr>
            <p:cNvPr id="11" name="Rectangle: Rounded Corners 10">
              <a:extLst>
                <a:ext uri="{FF2B5EF4-FFF2-40B4-BE49-F238E27FC236}">
                  <a16:creationId xmlns:a16="http://schemas.microsoft.com/office/drawing/2014/main" id="{78FBC641-C74F-9C8A-C9AF-F2D1DD9AD891}"/>
                </a:ext>
              </a:extLst>
            </p:cNvPr>
            <p:cNvSpPr/>
            <p:nvPr/>
          </p:nvSpPr>
          <p:spPr>
            <a:xfrm>
              <a:off x="899160" y="1783078"/>
              <a:ext cx="4178808" cy="1745385"/>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D718AA3-96B4-F771-4EFA-55531176BA43}"/>
                    </a:ext>
                  </a:extLst>
                </p:cNvPr>
                <p:cNvSpPr txBox="1"/>
                <p:nvPr/>
              </p:nvSpPr>
              <p:spPr>
                <a:xfrm>
                  <a:off x="1043178" y="2039525"/>
                  <a:ext cx="3890772" cy="1155766"/>
                </a:xfrm>
                <a:prstGeom prst="rect">
                  <a:avLst/>
                </a:prstGeom>
                <a:noFill/>
              </p:spPr>
              <p:txBody>
                <a:bodyPr wrap="square">
                  <a:spAutoFit/>
                </a:bodyPr>
                <a:lstStyle/>
                <a:p>
                  <a:r>
                    <a:rPr lang="en-GB" sz="4400" dirty="0"/>
                    <a:t>b) </a:t>
                  </a:r>
                  <a14:m>
                    <m:oMath xmlns:m="http://schemas.openxmlformats.org/officeDocument/2006/math">
                      <m:f>
                        <m:fPr>
                          <m:ctrlPr>
                            <a:rPr lang="vi-VN" sz="4800" b="1" i="1" smtClean="0">
                              <a:latin typeface="Cambria Math" panose="02040503050406030204" pitchFamily="18" charset="0"/>
                            </a:rPr>
                          </m:ctrlPr>
                        </m:fPr>
                        <m:num>
                          <m:r>
                            <a:rPr lang="en-GB" sz="4800" b="1" i="1" smtClean="0">
                              <a:latin typeface="Cambria Math" panose="02040503050406030204" pitchFamily="18" charset="0"/>
                            </a:rPr>
                            <m:t>𝟏𝟏</m:t>
                          </m:r>
                        </m:num>
                        <m:den>
                          <m:r>
                            <a:rPr lang="en-GB" sz="4800" b="1" i="1" smtClean="0">
                              <a:latin typeface="Cambria Math" panose="02040503050406030204" pitchFamily="18" charset="0"/>
                            </a:rPr>
                            <m:t>𝟒</m:t>
                          </m:r>
                        </m:den>
                      </m:f>
                      <m:r>
                        <a:rPr lang="en-GB" sz="4800" b="1" i="1" smtClean="0">
                          <a:latin typeface="Cambria Math" panose="02040503050406030204" pitchFamily="18" charset="0"/>
                        </a:rPr>
                        <m:t>:(</m:t>
                      </m:r>
                      <m:f>
                        <m:fPr>
                          <m:ctrlPr>
                            <a:rPr lang="en-GB" sz="4800" b="1" i="1" smtClean="0">
                              <a:latin typeface="Cambria Math" panose="02040503050406030204" pitchFamily="18" charset="0"/>
                              <a:ea typeface="Cambria Math" panose="02040503050406030204" pitchFamily="18" charset="0"/>
                            </a:rPr>
                          </m:ctrlPr>
                        </m:fPr>
                        <m:num>
                          <m:r>
                            <a:rPr lang="en-GB" sz="4800" b="1" i="1" smtClean="0">
                              <a:latin typeface="Cambria Math" panose="02040503050406030204" pitchFamily="18" charset="0"/>
                              <a:ea typeface="Cambria Math" panose="02040503050406030204" pitchFamily="18" charset="0"/>
                            </a:rPr>
                            <m:t>𝟏𝟏</m:t>
                          </m:r>
                        </m:num>
                        <m:den>
                          <m:r>
                            <a:rPr lang="en-GB" sz="4800" b="1" i="1" smtClean="0">
                              <a:latin typeface="Cambria Math" panose="02040503050406030204" pitchFamily="18" charset="0"/>
                              <a:ea typeface="Cambria Math" panose="02040503050406030204" pitchFamily="18" charset="0"/>
                            </a:rPr>
                            <m:t>𝟏𝟒</m:t>
                          </m:r>
                        </m:den>
                      </m:f>
                      <m:r>
                        <a:rPr lang="en-GB" sz="4800" b="1" i="1">
                          <a:latin typeface="Cambria Math" panose="02040503050406030204" pitchFamily="18" charset="0"/>
                          <a:ea typeface="Cambria Math" panose="02040503050406030204" pitchFamily="18" charset="0"/>
                        </a:rPr>
                        <m:t>×</m:t>
                      </m:r>
                      <m:r>
                        <a:rPr lang="en-GB" sz="4800" b="1" i="1" smtClean="0">
                          <a:latin typeface="Cambria Math" panose="02040503050406030204" pitchFamily="18" charset="0"/>
                          <a:ea typeface="Cambria Math" panose="02040503050406030204" pitchFamily="18" charset="0"/>
                        </a:rPr>
                        <m:t>𝟕</m:t>
                      </m:r>
                      <m:r>
                        <a:rPr lang="en-GB" sz="4800" b="1" i="1" smtClean="0">
                          <a:latin typeface="Cambria Math" panose="02040503050406030204" pitchFamily="18" charset="0"/>
                          <a:ea typeface="Cambria Math" panose="02040503050406030204" pitchFamily="18" charset="0"/>
                        </a:rPr>
                        <m:t>)</m:t>
                      </m:r>
                    </m:oMath>
                  </a14:m>
                  <a:r>
                    <a:rPr lang="en-GB" sz="4000" b="1" dirty="0"/>
                    <a:t> </a:t>
                  </a:r>
                  <a:endParaRPr lang="vi-VN" sz="4000" dirty="0"/>
                </a:p>
              </p:txBody>
            </p:sp>
          </mc:Choice>
          <mc:Fallback>
            <p:sp>
              <p:nvSpPr>
                <p:cNvPr id="14" name="TextBox 13">
                  <a:extLst>
                    <a:ext uri="{FF2B5EF4-FFF2-40B4-BE49-F238E27FC236}">
                      <a16:creationId xmlns:a16="http://schemas.microsoft.com/office/drawing/2014/main" id="{FD718AA3-96B4-F771-4EFA-55531176BA43}"/>
                    </a:ext>
                  </a:extLst>
                </p:cNvPr>
                <p:cNvSpPr txBox="1">
                  <a:spLocks noRot="1" noChangeAspect="1" noMove="1" noResize="1" noEditPoints="1" noAdjustHandles="1" noChangeArrowheads="1" noChangeShapeType="1" noTextEdit="1"/>
                </p:cNvSpPr>
                <p:nvPr/>
              </p:nvSpPr>
              <p:spPr>
                <a:xfrm>
                  <a:off x="1043178" y="2039525"/>
                  <a:ext cx="3890772" cy="1155766"/>
                </a:xfrm>
                <a:prstGeom prst="rect">
                  <a:avLst/>
                </a:prstGeom>
                <a:blipFill>
                  <a:blip r:embed="rId4"/>
                  <a:stretch>
                    <a:fillRect l="-6193" b="-26347"/>
                  </a:stretch>
                </a:blipFill>
              </p:spPr>
              <p:txBody>
                <a:bodyPr/>
                <a:lstStyle/>
                <a:p>
                  <a:r>
                    <a:rPr lang="vi-VN">
                      <a:noFill/>
                    </a:rPr>
                    <a:t> </a:t>
                  </a:r>
                </a:p>
              </p:txBody>
            </p:sp>
          </mc:Fallback>
        </mc:AlternateContent>
      </p:grpSp>
      <p:grpSp>
        <p:nvGrpSpPr>
          <p:cNvPr id="51" name="Group 50">
            <a:extLst>
              <a:ext uri="{FF2B5EF4-FFF2-40B4-BE49-F238E27FC236}">
                <a16:creationId xmlns:a16="http://schemas.microsoft.com/office/drawing/2014/main" id="{4FD519DA-121D-9B2C-F71C-B7C9A23DA2A9}"/>
              </a:ext>
            </a:extLst>
          </p:cNvPr>
          <p:cNvGrpSpPr/>
          <p:nvPr/>
        </p:nvGrpSpPr>
        <p:grpSpPr>
          <a:xfrm>
            <a:off x="661416" y="3132820"/>
            <a:ext cx="4678680" cy="2455684"/>
            <a:chOff x="661416" y="3132820"/>
            <a:chExt cx="4678680" cy="2455684"/>
          </a:xfrm>
        </p:grpSpPr>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908E7F91-8A2C-CAA1-8BF5-CD8CCCDF22BE}"/>
                    </a:ext>
                  </a:extLst>
                </p:cNvPr>
                <p:cNvSpPr txBox="1"/>
                <p:nvPr/>
              </p:nvSpPr>
              <p:spPr>
                <a:xfrm>
                  <a:off x="661416" y="3132820"/>
                  <a:ext cx="4678680" cy="2068515"/>
                </a:xfrm>
                <a:prstGeom prst="rect">
                  <a:avLst/>
                </a:prstGeom>
                <a:noFill/>
              </p:spPr>
              <p:txBody>
                <a:bodyPr wrap="square">
                  <a:spAutoFit/>
                </a:bodyPr>
                <a:lstStyle/>
                <a:p>
                  <a:r>
                    <a:rPr lang="en-GB" sz="4400" dirty="0"/>
                    <a:t>=</a:t>
                  </a:r>
                  <a14:m>
                    <m:oMath xmlns:m="http://schemas.openxmlformats.org/officeDocument/2006/math">
                      <m:f>
                        <m:fPr>
                          <m:ctrlPr>
                            <a:rPr lang="vi-VN" sz="4800" b="1" i="1" smtClean="0">
                              <a:latin typeface="Cambria Math" panose="02040503050406030204" pitchFamily="18" charset="0"/>
                            </a:rPr>
                          </m:ctrlPr>
                        </m:fPr>
                        <m:num>
                          <m:r>
                            <a:rPr lang="en-GB" sz="4800" b="1" i="1" smtClean="0">
                              <a:latin typeface="Cambria Math" panose="02040503050406030204" pitchFamily="18" charset="0"/>
                            </a:rPr>
                            <m:t>𝟗</m:t>
                          </m:r>
                        </m:num>
                        <m:den>
                          <m:r>
                            <a:rPr lang="en-GB" sz="4800" b="1" i="1" smtClean="0">
                              <a:latin typeface="Cambria Math" panose="02040503050406030204" pitchFamily="18" charset="0"/>
                            </a:rPr>
                            <m:t>𝟏𝟎</m:t>
                          </m:r>
                        </m:den>
                      </m:f>
                      <m:r>
                        <a:rPr lang="en-GB" sz="4800" b="1" i="1" smtClean="0">
                          <a:latin typeface="Cambria Math" panose="02040503050406030204" pitchFamily="18" charset="0"/>
                          <a:ea typeface="Cambria Math" panose="02040503050406030204" pitchFamily="18" charset="0"/>
                        </a:rPr>
                        <m:t>×</m:t>
                      </m:r>
                      <m:f>
                        <m:fPr>
                          <m:ctrlPr>
                            <a:rPr lang="en-GB" sz="4800" b="1" i="1" smtClean="0">
                              <a:latin typeface="Cambria Math" panose="02040503050406030204" pitchFamily="18" charset="0"/>
                              <a:ea typeface="Cambria Math" panose="02040503050406030204" pitchFamily="18" charset="0"/>
                            </a:rPr>
                          </m:ctrlPr>
                        </m:fPr>
                        <m:num>
                          <m:r>
                            <a:rPr lang="en-GB" sz="4800" b="1" i="1" smtClean="0">
                              <a:latin typeface="Cambria Math" panose="02040503050406030204" pitchFamily="18" charset="0"/>
                              <a:ea typeface="Cambria Math" panose="02040503050406030204" pitchFamily="18" charset="0"/>
                            </a:rPr>
                            <m:t>𝟓</m:t>
                          </m:r>
                        </m:num>
                        <m:den>
                          <m:r>
                            <a:rPr lang="en-GB" sz="4800" b="1" i="1" smtClean="0">
                              <a:latin typeface="Cambria Math" panose="02040503050406030204" pitchFamily="18" charset="0"/>
                              <a:ea typeface="Cambria Math" panose="02040503050406030204" pitchFamily="18" charset="0"/>
                            </a:rPr>
                            <m:t>𝟔</m:t>
                          </m:r>
                        </m:den>
                      </m:f>
                      <m:r>
                        <a:rPr lang="en-GB" sz="4800" b="1" i="1">
                          <a:latin typeface="Cambria Math" panose="02040503050406030204" pitchFamily="18" charset="0"/>
                          <a:ea typeface="Cambria Math" panose="02040503050406030204" pitchFamily="18" charset="0"/>
                        </a:rPr>
                        <m:t>×</m:t>
                      </m:r>
                      <m:f>
                        <m:fPr>
                          <m:ctrlPr>
                            <a:rPr lang="en-GB" sz="4800" b="1" i="1" smtClean="0">
                              <a:latin typeface="Cambria Math" panose="02040503050406030204" pitchFamily="18" charset="0"/>
                              <a:ea typeface="Cambria Math" panose="02040503050406030204" pitchFamily="18" charset="0"/>
                            </a:rPr>
                          </m:ctrlPr>
                        </m:fPr>
                        <m:num>
                          <m:r>
                            <a:rPr lang="en-GB" sz="4800" b="1" i="1" smtClean="0">
                              <a:latin typeface="Cambria Math" panose="02040503050406030204" pitchFamily="18" charset="0"/>
                              <a:ea typeface="Cambria Math" panose="02040503050406030204" pitchFamily="18" charset="0"/>
                            </a:rPr>
                            <m:t>𝟏</m:t>
                          </m:r>
                        </m:num>
                        <m:den>
                          <m:r>
                            <a:rPr lang="en-GB" sz="4800" b="1" i="1" smtClean="0">
                              <a:latin typeface="Cambria Math" panose="02040503050406030204" pitchFamily="18" charset="0"/>
                              <a:ea typeface="Cambria Math" panose="02040503050406030204" pitchFamily="18" charset="0"/>
                            </a:rPr>
                            <m:t>𝟑</m:t>
                          </m:r>
                        </m:den>
                      </m:f>
                    </m:oMath>
                  </a14:m>
                  <a:endParaRPr lang="en-GB" sz="4800" b="1" dirty="0">
                    <a:ea typeface="Cambria Math" panose="02040503050406030204" pitchFamily="18" charset="0"/>
                  </a:endParaRPr>
                </a:p>
                <a:p>
                  <a:r>
                    <a:rPr lang="en-GB" sz="4000" b="1" dirty="0"/>
                    <a:t>= </a:t>
                  </a:r>
                  <a14:m>
                    <m:oMath xmlns:m="http://schemas.openxmlformats.org/officeDocument/2006/math">
                      <m:f>
                        <m:fPr>
                          <m:ctrlPr>
                            <a:rPr lang="en-GB" sz="4000" b="1" i="1" smtClean="0">
                              <a:latin typeface="Cambria Math" panose="02040503050406030204" pitchFamily="18" charset="0"/>
                            </a:rPr>
                          </m:ctrlPr>
                        </m:fPr>
                        <m:num>
                          <m:r>
                            <a:rPr lang="en-GB" sz="4000" b="1" i="1" smtClean="0">
                              <a:latin typeface="Cambria Math" panose="02040503050406030204" pitchFamily="18" charset="0"/>
                            </a:rPr>
                            <m:t>𝟗</m:t>
                          </m:r>
                          <m:r>
                            <a:rPr lang="en-GB" sz="4000" b="1" i="1" smtClean="0">
                              <a:latin typeface="Cambria Math" panose="02040503050406030204" pitchFamily="18" charset="0"/>
                            </a:rPr>
                            <m:t> ×</m:t>
                          </m:r>
                          <m:r>
                            <a:rPr lang="en-GB" sz="4000" b="1" i="1" smtClean="0">
                              <a:latin typeface="Cambria Math" panose="02040503050406030204" pitchFamily="18" charset="0"/>
                              <a:ea typeface="Cambria Math" panose="02040503050406030204" pitchFamily="18" charset="0"/>
                            </a:rPr>
                            <m:t>𝟓</m:t>
                          </m:r>
                          <m:r>
                            <a:rPr lang="en-GB" sz="4000" b="1" i="1" smtClean="0">
                              <a:latin typeface="Cambria Math" panose="02040503050406030204" pitchFamily="18" charset="0"/>
                              <a:ea typeface="Cambria Math" panose="02040503050406030204" pitchFamily="18" charset="0"/>
                            </a:rPr>
                            <m:t>×</m:t>
                          </m:r>
                          <m:r>
                            <a:rPr lang="en-GB" sz="4000" b="1" i="1" smtClean="0">
                              <a:latin typeface="Cambria Math" panose="02040503050406030204" pitchFamily="18" charset="0"/>
                              <a:ea typeface="Cambria Math" panose="02040503050406030204" pitchFamily="18" charset="0"/>
                            </a:rPr>
                            <m:t>𝟏</m:t>
                          </m:r>
                        </m:num>
                        <m:den>
                          <m:r>
                            <a:rPr lang="en-GB" sz="4000" b="1" i="1" smtClean="0">
                              <a:latin typeface="Cambria Math" panose="02040503050406030204" pitchFamily="18" charset="0"/>
                            </a:rPr>
                            <m:t>𝟏𝟎</m:t>
                          </m:r>
                          <m:r>
                            <a:rPr lang="en-GB" sz="4000" b="1" i="1" smtClean="0">
                              <a:latin typeface="Cambria Math" panose="02040503050406030204" pitchFamily="18" charset="0"/>
                              <a:ea typeface="Cambria Math" panose="02040503050406030204" pitchFamily="18" charset="0"/>
                            </a:rPr>
                            <m:t>×</m:t>
                          </m:r>
                          <m:r>
                            <a:rPr lang="en-GB" sz="4000" b="1" i="1" smtClean="0">
                              <a:latin typeface="Cambria Math" panose="02040503050406030204" pitchFamily="18" charset="0"/>
                              <a:ea typeface="Cambria Math" panose="02040503050406030204" pitchFamily="18" charset="0"/>
                            </a:rPr>
                            <m:t>𝟔</m:t>
                          </m:r>
                          <m:r>
                            <a:rPr lang="en-GB" sz="4000" b="1" i="1" smtClean="0">
                              <a:latin typeface="Cambria Math" panose="02040503050406030204" pitchFamily="18" charset="0"/>
                              <a:ea typeface="Cambria Math" panose="02040503050406030204" pitchFamily="18" charset="0"/>
                            </a:rPr>
                            <m:t>×</m:t>
                          </m:r>
                          <m:r>
                            <a:rPr lang="en-GB" sz="4000" b="1" i="1" smtClean="0">
                              <a:latin typeface="Cambria Math" panose="02040503050406030204" pitchFamily="18" charset="0"/>
                              <a:ea typeface="Cambria Math" panose="02040503050406030204" pitchFamily="18" charset="0"/>
                            </a:rPr>
                            <m:t>𝟑</m:t>
                          </m:r>
                        </m:den>
                      </m:f>
                    </m:oMath>
                  </a14:m>
                  <a:r>
                    <a:rPr lang="en-GB" sz="4000" b="1" dirty="0"/>
                    <a:t>=</a:t>
                  </a:r>
                  <a14:m>
                    <m:oMath xmlns:m="http://schemas.openxmlformats.org/officeDocument/2006/math">
                      <m:r>
                        <a:rPr lang="en-GB" sz="4000" b="1" i="0" dirty="0" smtClean="0">
                          <a:latin typeface="Cambria Math" panose="02040503050406030204" pitchFamily="18" charset="0"/>
                        </a:rPr>
                        <m:t> </m:t>
                      </m:r>
                      <m:f>
                        <m:fPr>
                          <m:ctrlPr>
                            <a:rPr lang="en-GB" sz="4000" b="1" i="1" dirty="0" smtClean="0">
                              <a:latin typeface="Cambria Math" panose="02040503050406030204" pitchFamily="18" charset="0"/>
                            </a:rPr>
                          </m:ctrlPr>
                        </m:fPr>
                        <m:num>
                          <m:r>
                            <a:rPr lang="en-GB" sz="4000" b="1" i="1" dirty="0" smtClean="0">
                              <a:latin typeface="Cambria Math" panose="02040503050406030204" pitchFamily="18" charset="0"/>
                            </a:rPr>
                            <m:t>𝟑</m:t>
                          </m:r>
                          <m:r>
                            <a:rPr lang="en-GB" sz="4000" b="1" i="1" dirty="0" smtClean="0">
                              <a:latin typeface="Cambria Math" panose="02040503050406030204" pitchFamily="18" charset="0"/>
                              <a:ea typeface="Cambria Math" panose="02040503050406030204" pitchFamily="18" charset="0"/>
                            </a:rPr>
                            <m:t>×</m:t>
                          </m:r>
                          <m:r>
                            <a:rPr lang="en-GB" sz="4000" b="1" i="1" dirty="0" smtClean="0">
                              <a:latin typeface="Cambria Math" panose="02040503050406030204" pitchFamily="18" charset="0"/>
                              <a:ea typeface="Cambria Math" panose="02040503050406030204" pitchFamily="18" charset="0"/>
                            </a:rPr>
                            <m:t>𝟏</m:t>
                          </m:r>
                          <m:r>
                            <a:rPr lang="en-GB" sz="4000" b="1" i="1" dirty="0" smtClean="0">
                              <a:latin typeface="Cambria Math" panose="02040503050406030204" pitchFamily="18" charset="0"/>
                              <a:ea typeface="Cambria Math" panose="02040503050406030204" pitchFamily="18" charset="0"/>
                            </a:rPr>
                            <m:t>×</m:t>
                          </m:r>
                          <m:r>
                            <a:rPr lang="en-GB" sz="4000" b="1" i="1" dirty="0" smtClean="0">
                              <a:latin typeface="Cambria Math" panose="02040503050406030204" pitchFamily="18" charset="0"/>
                              <a:ea typeface="Cambria Math" panose="02040503050406030204" pitchFamily="18" charset="0"/>
                            </a:rPr>
                            <m:t>𝟏</m:t>
                          </m:r>
                        </m:num>
                        <m:den>
                          <m:r>
                            <a:rPr lang="en-GB" sz="4000" b="1" i="1" dirty="0" smtClean="0">
                              <a:latin typeface="Cambria Math" panose="02040503050406030204" pitchFamily="18" charset="0"/>
                            </a:rPr>
                            <m:t>𝟐</m:t>
                          </m:r>
                          <m:r>
                            <a:rPr lang="en-GB" sz="4000" b="1" i="1" dirty="0" smtClean="0">
                              <a:latin typeface="Cambria Math" panose="02040503050406030204" pitchFamily="18" charset="0"/>
                              <a:ea typeface="Cambria Math" panose="02040503050406030204" pitchFamily="18" charset="0"/>
                            </a:rPr>
                            <m:t>×</m:t>
                          </m:r>
                          <m:r>
                            <a:rPr lang="en-GB" sz="4000" b="1" i="1" dirty="0" smtClean="0">
                              <a:latin typeface="Cambria Math" panose="02040503050406030204" pitchFamily="18" charset="0"/>
                              <a:ea typeface="Cambria Math" panose="02040503050406030204" pitchFamily="18" charset="0"/>
                            </a:rPr>
                            <m:t>𝟔</m:t>
                          </m:r>
                          <m:r>
                            <a:rPr lang="en-GB" sz="4000" b="1" i="1" dirty="0" smtClean="0">
                              <a:latin typeface="Cambria Math" panose="02040503050406030204" pitchFamily="18" charset="0"/>
                              <a:ea typeface="Cambria Math" panose="02040503050406030204" pitchFamily="18" charset="0"/>
                            </a:rPr>
                            <m:t>×</m:t>
                          </m:r>
                          <m:r>
                            <a:rPr lang="en-GB" sz="4000" b="1" i="1" dirty="0" smtClean="0">
                              <a:latin typeface="Cambria Math" panose="02040503050406030204" pitchFamily="18" charset="0"/>
                              <a:ea typeface="Cambria Math" panose="02040503050406030204" pitchFamily="18" charset="0"/>
                            </a:rPr>
                            <m:t>𝟏</m:t>
                          </m:r>
                        </m:den>
                      </m:f>
                      <m:r>
                        <a:rPr lang="en-GB" sz="4000" b="1" i="1" dirty="0" smtClean="0">
                          <a:latin typeface="Cambria Math" panose="02040503050406030204" pitchFamily="18" charset="0"/>
                          <a:ea typeface="Cambria Math" panose="02040503050406030204" pitchFamily="18" charset="0"/>
                        </a:rPr>
                        <m:t>=</m:t>
                      </m:r>
                      <m:f>
                        <m:fPr>
                          <m:ctrlPr>
                            <a:rPr lang="en-GB" sz="4000" b="1" i="1" dirty="0" smtClean="0">
                              <a:latin typeface="Cambria Math" panose="02040503050406030204" pitchFamily="18" charset="0"/>
                              <a:ea typeface="Cambria Math" panose="02040503050406030204" pitchFamily="18" charset="0"/>
                            </a:rPr>
                          </m:ctrlPr>
                        </m:fPr>
                        <m:num>
                          <m:r>
                            <a:rPr lang="en-GB" sz="4000" b="1" i="1" dirty="0" smtClean="0">
                              <a:latin typeface="Cambria Math" panose="02040503050406030204" pitchFamily="18" charset="0"/>
                              <a:ea typeface="Cambria Math" panose="02040503050406030204" pitchFamily="18" charset="0"/>
                            </a:rPr>
                            <m:t>𝟏</m:t>
                          </m:r>
                        </m:num>
                        <m:den>
                          <m:r>
                            <a:rPr lang="en-GB" sz="4000" b="1" i="1" dirty="0" smtClean="0">
                              <a:latin typeface="Cambria Math" panose="02040503050406030204" pitchFamily="18" charset="0"/>
                              <a:ea typeface="Cambria Math" panose="02040503050406030204" pitchFamily="18" charset="0"/>
                            </a:rPr>
                            <m:t>𝟒</m:t>
                          </m:r>
                        </m:den>
                      </m:f>
                    </m:oMath>
                  </a14:m>
                  <a:r>
                    <a:rPr lang="en-GB" sz="4000" b="1" dirty="0"/>
                    <a:t> </a:t>
                  </a:r>
                  <a:endParaRPr lang="vi-VN" sz="4000" dirty="0"/>
                </a:p>
              </p:txBody>
            </p:sp>
          </mc:Choice>
          <mc:Fallback>
            <p:sp>
              <p:nvSpPr>
                <p:cNvPr id="17" name="TextBox 16">
                  <a:extLst>
                    <a:ext uri="{FF2B5EF4-FFF2-40B4-BE49-F238E27FC236}">
                      <a16:creationId xmlns:a16="http://schemas.microsoft.com/office/drawing/2014/main" id="{908E7F91-8A2C-CAA1-8BF5-CD8CCCDF22BE}"/>
                    </a:ext>
                  </a:extLst>
                </p:cNvPr>
                <p:cNvSpPr txBox="1">
                  <a:spLocks noRot="1" noChangeAspect="1" noMove="1" noResize="1" noEditPoints="1" noAdjustHandles="1" noChangeArrowheads="1" noChangeShapeType="1" noTextEdit="1"/>
                </p:cNvSpPr>
                <p:nvPr/>
              </p:nvSpPr>
              <p:spPr>
                <a:xfrm>
                  <a:off x="661416" y="3132820"/>
                  <a:ext cx="4678680" cy="2068515"/>
                </a:xfrm>
                <a:prstGeom prst="rect">
                  <a:avLst/>
                </a:prstGeom>
                <a:blipFill>
                  <a:blip r:embed="rId5"/>
                  <a:stretch>
                    <a:fillRect l="-5346" b="-6195"/>
                  </a:stretch>
                </a:blipFill>
              </p:spPr>
              <p:txBody>
                <a:bodyPr/>
                <a:lstStyle/>
                <a:p>
                  <a:r>
                    <a:rPr lang="vi-VN">
                      <a:noFill/>
                    </a:rPr>
                    <a:t> </a:t>
                  </a:r>
                </a:p>
              </p:txBody>
            </p:sp>
          </mc:Fallback>
        </mc:AlternateContent>
        <p:cxnSp>
          <p:nvCxnSpPr>
            <p:cNvPr id="21" name="Straight Connector 20">
              <a:extLst>
                <a:ext uri="{FF2B5EF4-FFF2-40B4-BE49-F238E27FC236}">
                  <a16:creationId xmlns:a16="http://schemas.microsoft.com/office/drawing/2014/main" id="{7DA0810F-33B1-D577-C173-EDADEE3B0023}"/>
                </a:ext>
              </a:extLst>
            </p:cNvPr>
            <p:cNvCxnSpPr>
              <a:cxnSpLocks/>
            </p:cNvCxnSpPr>
            <p:nvPr/>
          </p:nvCxnSpPr>
          <p:spPr>
            <a:xfrm flipH="1">
              <a:off x="1773936" y="4354939"/>
              <a:ext cx="172212" cy="217983"/>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91EE593-886F-66F7-F5F3-DB0E6FF3EA17}"/>
                </a:ext>
              </a:extLst>
            </p:cNvPr>
            <p:cNvCxnSpPr>
              <a:cxnSpLocks/>
            </p:cNvCxnSpPr>
            <p:nvPr/>
          </p:nvCxnSpPr>
          <p:spPr>
            <a:xfrm flipH="1">
              <a:off x="1201674" y="4901184"/>
              <a:ext cx="345948" cy="215685"/>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C4977A4-8EB4-BC84-44C5-D002BB161C27}"/>
                </a:ext>
              </a:extLst>
            </p:cNvPr>
            <p:cNvCxnSpPr>
              <a:cxnSpLocks/>
            </p:cNvCxnSpPr>
            <p:nvPr/>
          </p:nvCxnSpPr>
          <p:spPr>
            <a:xfrm flipH="1">
              <a:off x="2359152" y="4901183"/>
              <a:ext cx="240792" cy="215686"/>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05DF895-2D42-3E0E-3949-5970F97A28CA}"/>
                </a:ext>
              </a:extLst>
            </p:cNvPr>
            <p:cNvCxnSpPr>
              <a:cxnSpLocks/>
            </p:cNvCxnSpPr>
            <p:nvPr/>
          </p:nvCxnSpPr>
          <p:spPr>
            <a:xfrm flipH="1">
              <a:off x="1201674" y="4354939"/>
              <a:ext cx="172974" cy="217983"/>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2BA80A3-1DAC-702C-068C-F0F635C0A143}"/>
                </a:ext>
              </a:extLst>
            </p:cNvPr>
            <p:cNvSpPr txBox="1"/>
            <p:nvPr/>
          </p:nvSpPr>
          <p:spPr>
            <a:xfrm>
              <a:off x="962406" y="4147025"/>
              <a:ext cx="349776"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3</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5EE7ABC7-2BB2-0A0C-C17E-7A7205619647}"/>
                </a:ext>
              </a:extLst>
            </p:cNvPr>
            <p:cNvSpPr txBox="1"/>
            <p:nvPr/>
          </p:nvSpPr>
          <p:spPr>
            <a:xfrm>
              <a:off x="1137294" y="5125618"/>
              <a:ext cx="349776"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2</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F7052358-FD8C-0690-70F8-792E2BCD7FB9}"/>
                </a:ext>
              </a:extLst>
            </p:cNvPr>
            <p:cNvSpPr txBox="1"/>
            <p:nvPr/>
          </p:nvSpPr>
          <p:spPr>
            <a:xfrm>
              <a:off x="2250168" y="5126839"/>
              <a:ext cx="349776"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1</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63B64F66-E07B-D63F-167F-8BF8555B02AD}"/>
                </a:ext>
              </a:extLst>
            </p:cNvPr>
            <p:cNvSpPr txBox="1"/>
            <p:nvPr/>
          </p:nvSpPr>
          <p:spPr>
            <a:xfrm>
              <a:off x="1724406" y="3891040"/>
              <a:ext cx="349776"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1</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8" name="Straight Connector 37">
              <a:extLst>
                <a:ext uri="{FF2B5EF4-FFF2-40B4-BE49-F238E27FC236}">
                  <a16:creationId xmlns:a16="http://schemas.microsoft.com/office/drawing/2014/main" id="{765BCF76-4A72-2831-11A1-F625D071E83E}"/>
                </a:ext>
              </a:extLst>
            </p:cNvPr>
            <p:cNvCxnSpPr>
              <a:cxnSpLocks/>
            </p:cNvCxnSpPr>
            <p:nvPr/>
          </p:nvCxnSpPr>
          <p:spPr>
            <a:xfrm flipH="1">
              <a:off x="2933718" y="4358894"/>
              <a:ext cx="240792" cy="215686"/>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2DF388A-4420-4810-DF99-C24E5662638F}"/>
                </a:ext>
              </a:extLst>
            </p:cNvPr>
            <p:cNvCxnSpPr>
              <a:cxnSpLocks/>
            </p:cNvCxnSpPr>
            <p:nvPr/>
          </p:nvCxnSpPr>
          <p:spPr>
            <a:xfrm flipH="1">
              <a:off x="3411474" y="4909932"/>
              <a:ext cx="240792" cy="215686"/>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0A12BFFD-3D57-4FCA-E1A5-5F90C206471C}"/>
                </a:ext>
              </a:extLst>
            </p:cNvPr>
            <p:cNvSpPr txBox="1"/>
            <p:nvPr/>
          </p:nvSpPr>
          <p:spPr>
            <a:xfrm>
              <a:off x="3354678" y="5125617"/>
              <a:ext cx="349776"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2</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52" name="Group 51">
            <a:extLst>
              <a:ext uri="{FF2B5EF4-FFF2-40B4-BE49-F238E27FC236}">
                <a16:creationId xmlns:a16="http://schemas.microsoft.com/office/drawing/2014/main" id="{8BAEB6EA-CC4D-32CF-298C-ECF1567A0CFC}"/>
              </a:ext>
            </a:extLst>
          </p:cNvPr>
          <p:cNvGrpSpPr/>
          <p:nvPr/>
        </p:nvGrpSpPr>
        <p:grpSpPr>
          <a:xfrm>
            <a:off x="6723888" y="3089150"/>
            <a:ext cx="5466588" cy="3302658"/>
            <a:chOff x="6723888" y="3089150"/>
            <a:chExt cx="5466588" cy="3302658"/>
          </a:xfrm>
        </p:grpSpPr>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E3CAB6EF-BE28-B83C-245B-47FB2BD37A59}"/>
                    </a:ext>
                  </a:extLst>
                </p:cNvPr>
                <p:cNvSpPr txBox="1"/>
                <p:nvPr/>
              </p:nvSpPr>
              <p:spPr>
                <a:xfrm>
                  <a:off x="6723888" y="3089150"/>
                  <a:ext cx="5466588" cy="2929328"/>
                </a:xfrm>
                <a:prstGeom prst="rect">
                  <a:avLst/>
                </a:prstGeom>
                <a:noFill/>
              </p:spPr>
              <p:txBody>
                <a:bodyPr wrap="square">
                  <a:spAutoFit/>
                </a:bodyPr>
                <a:lstStyle/>
                <a:p>
                  <a:r>
                    <a:rPr lang="en-GB" sz="4400" dirty="0"/>
                    <a:t>=</a:t>
                  </a:r>
                  <a14:m>
                    <m:oMath xmlns:m="http://schemas.openxmlformats.org/officeDocument/2006/math">
                      <m:f>
                        <m:fPr>
                          <m:ctrlPr>
                            <a:rPr lang="vi-VN" sz="4800" b="1" i="1" smtClean="0">
                              <a:latin typeface="Cambria Math" panose="02040503050406030204" pitchFamily="18" charset="0"/>
                            </a:rPr>
                          </m:ctrlPr>
                        </m:fPr>
                        <m:num>
                          <m:r>
                            <a:rPr lang="en-GB" sz="4800" b="1" i="1" smtClean="0">
                              <a:latin typeface="Cambria Math" panose="02040503050406030204" pitchFamily="18" charset="0"/>
                            </a:rPr>
                            <m:t>𝟏𝟏</m:t>
                          </m:r>
                        </m:num>
                        <m:den>
                          <m:r>
                            <a:rPr lang="en-GB" sz="4800" b="1" i="1" smtClean="0">
                              <a:latin typeface="Cambria Math" panose="02040503050406030204" pitchFamily="18" charset="0"/>
                            </a:rPr>
                            <m:t>𝟒</m:t>
                          </m:r>
                        </m:den>
                      </m:f>
                      <m:r>
                        <a:rPr lang="en-GB" sz="4800" b="1" i="1" smtClean="0">
                          <a:latin typeface="Cambria Math" panose="02040503050406030204" pitchFamily="18" charset="0"/>
                        </a:rPr>
                        <m:t>:(</m:t>
                      </m:r>
                      <m:f>
                        <m:fPr>
                          <m:ctrlPr>
                            <a:rPr lang="en-GB" sz="4800" b="1" i="1" smtClean="0">
                              <a:latin typeface="Cambria Math" panose="02040503050406030204" pitchFamily="18" charset="0"/>
                              <a:ea typeface="Cambria Math" panose="02040503050406030204" pitchFamily="18" charset="0"/>
                            </a:rPr>
                          </m:ctrlPr>
                        </m:fPr>
                        <m:num>
                          <m:r>
                            <a:rPr lang="en-GB" sz="4800" b="1" i="1" smtClean="0">
                              <a:latin typeface="Cambria Math" panose="02040503050406030204" pitchFamily="18" charset="0"/>
                              <a:ea typeface="Cambria Math" panose="02040503050406030204" pitchFamily="18" charset="0"/>
                            </a:rPr>
                            <m:t>𝟏𝟏</m:t>
                          </m:r>
                          <m:r>
                            <a:rPr lang="en-GB" sz="4800" b="1" i="1" smtClean="0">
                              <a:latin typeface="Cambria Math" panose="02040503050406030204" pitchFamily="18" charset="0"/>
                              <a:ea typeface="Cambria Math" panose="02040503050406030204" pitchFamily="18" charset="0"/>
                            </a:rPr>
                            <m:t>×</m:t>
                          </m:r>
                          <m:r>
                            <a:rPr lang="en-GB" sz="4800" b="1" i="1" smtClean="0">
                              <a:latin typeface="Cambria Math" panose="02040503050406030204" pitchFamily="18" charset="0"/>
                              <a:ea typeface="Cambria Math" panose="02040503050406030204" pitchFamily="18" charset="0"/>
                            </a:rPr>
                            <m:t>𝟕</m:t>
                          </m:r>
                        </m:num>
                        <m:den>
                          <m:r>
                            <a:rPr lang="en-GB" sz="4800" b="1" i="1" smtClean="0">
                              <a:latin typeface="Cambria Math" panose="02040503050406030204" pitchFamily="18" charset="0"/>
                              <a:ea typeface="Cambria Math" panose="02040503050406030204" pitchFamily="18" charset="0"/>
                            </a:rPr>
                            <m:t>𝟏𝟒</m:t>
                          </m:r>
                          <m:r>
                            <a:rPr lang="en-GB" sz="4800" b="1" i="1" smtClean="0">
                              <a:latin typeface="Cambria Math" panose="02040503050406030204" pitchFamily="18" charset="0"/>
                              <a:ea typeface="Cambria Math" panose="02040503050406030204" pitchFamily="18" charset="0"/>
                            </a:rPr>
                            <m:t>×</m:t>
                          </m:r>
                          <m:r>
                            <a:rPr lang="en-GB" sz="4800" b="1" i="1" smtClean="0">
                              <a:latin typeface="Cambria Math" panose="02040503050406030204" pitchFamily="18" charset="0"/>
                              <a:ea typeface="Cambria Math" panose="02040503050406030204" pitchFamily="18" charset="0"/>
                            </a:rPr>
                            <m:t>𝟏</m:t>
                          </m:r>
                        </m:den>
                      </m:f>
                      <m:r>
                        <a:rPr lang="en-GB" sz="4800" b="1" i="1" smtClean="0">
                          <a:latin typeface="Cambria Math" panose="02040503050406030204" pitchFamily="18" charset="0"/>
                          <a:ea typeface="Cambria Math" panose="02040503050406030204" pitchFamily="18" charset="0"/>
                        </a:rPr>
                        <m:t>)</m:t>
                      </m:r>
                    </m:oMath>
                  </a14:m>
                  <a:endParaRPr lang="en-GB" sz="4800" b="1" dirty="0">
                    <a:ea typeface="Cambria Math" panose="02040503050406030204" pitchFamily="18" charset="0"/>
                  </a:endParaRPr>
                </a:p>
                <a:p>
                  <a:r>
                    <a:rPr lang="en-GB" sz="4000" b="1" dirty="0"/>
                    <a:t>= </a:t>
                  </a:r>
                  <a14:m>
                    <m:oMath xmlns:m="http://schemas.openxmlformats.org/officeDocument/2006/math">
                      <m:f>
                        <m:fPr>
                          <m:ctrlPr>
                            <a:rPr lang="en-GB" sz="4000" b="1" i="1" dirty="0" smtClean="0">
                              <a:latin typeface="Cambria Math" panose="02040503050406030204" pitchFamily="18" charset="0"/>
                            </a:rPr>
                          </m:ctrlPr>
                        </m:fPr>
                        <m:num>
                          <m:r>
                            <a:rPr lang="en-GB" sz="4000" b="1" i="1" dirty="0" smtClean="0">
                              <a:latin typeface="Cambria Math" panose="02040503050406030204" pitchFamily="18" charset="0"/>
                            </a:rPr>
                            <m:t>𝟏𝟏</m:t>
                          </m:r>
                        </m:num>
                        <m:den>
                          <m:r>
                            <a:rPr lang="en-GB" sz="4000" b="1" i="1" dirty="0" smtClean="0">
                              <a:latin typeface="Cambria Math" panose="02040503050406030204" pitchFamily="18" charset="0"/>
                            </a:rPr>
                            <m:t>𝟒</m:t>
                          </m:r>
                        </m:den>
                      </m:f>
                      <m:r>
                        <a:rPr lang="en-GB" sz="4000" b="1" i="1" dirty="0" smtClean="0">
                          <a:latin typeface="Cambria Math" panose="02040503050406030204" pitchFamily="18" charset="0"/>
                        </a:rPr>
                        <m:t>: </m:t>
                      </m:r>
                      <m:f>
                        <m:fPr>
                          <m:ctrlPr>
                            <a:rPr lang="en-GB" sz="4000" b="1" i="1" dirty="0" smtClean="0">
                              <a:latin typeface="Cambria Math" panose="02040503050406030204" pitchFamily="18" charset="0"/>
                            </a:rPr>
                          </m:ctrlPr>
                        </m:fPr>
                        <m:num>
                          <m:r>
                            <a:rPr lang="en-GB" sz="4000" b="1" i="1" dirty="0" smtClean="0">
                              <a:latin typeface="Cambria Math" panose="02040503050406030204" pitchFamily="18" charset="0"/>
                            </a:rPr>
                            <m:t>𝟕𝟕</m:t>
                          </m:r>
                        </m:num>
                        <m:den>
                          <m:r>
                            <a:rPr lang="en-GB" sz="4000" b="1" i="1" dirty="0" smtClean="0">
                              <a:latin typeface="Cambria Math" panose="02040503050406030204" pitchFamily="18" charset="0"/>
                            </a:rPr>
                            <m:t>𝟏𝟒</m:t>
                          </m:r>
                        </m:den>
                      </m:f>
                      <m:r>
                        <a:rPr lang="en-GB" sz="4000" b="1" i="1" dirty="0" smtClean="0">
                          <a:latin typeface="Cambria Math" panose="02040503050406030204" pitchFamily="18" charset="0"/>
                          <a:ea typeface="Cambria Math" panose="02040503050406030204" pitchFamily="18" charset="0"/>
                        </a:rPr>
                        <m:t>=</m:t>
                      </m:r>
                      <m:f>
                        <m:fPr>
                          <m:ctrlPr>
                            <a:rPr lang="en-GB" sz="4000" b="1" i="1" dirty="0" smtClean="0">
                              <a:latin typeface="Cambria Math" panose="02040503050406030204" pitchFamily="18" charset="0"/>
                              <a:ea typeface="Cambria Math" panose="02040503050406030204" pitchFamily="18" charset="0"/>
                            </a:rPr>
                          </m:ctrlPr>
                        </m:fPr>
                        <m:num>
                          <m:r>
                            <a:rPr lang="en-GB" sz="4000" b="1" i="1" dirty="0" smtClean="0">
                              <a:latin typeface="Cambria Math" panose="02040503050406030204" pitchFamily="18" charset="0"/>
                              <a:ea typeface="Cambria Math" panose="02040503050406030204" pitchFamily="18" charset="0"/>
                            </a:rPr>
                            <m:t>𝟏𝟏</m:t>
                          </m:r>
                        </m:num>
                        <m:den>
                          <m:r>
                            <a:rPr lang="en-GB" sz="4000" b="1" i="1" dirty="0" smtClean="0">
                              <a:latin typeface="Cambria Math" panose="02040503050406030204" pitchFamily="18" charset="0"/>
                              <a:ea typeface="Cambria Math" panose="02040503050406030204" pitchFamily="18" charset="0"/>
                            </a:rPr>
                            <m:t>𝟒</m:t>
                          </m:r>
                        </m:den>
                      </m:f>
                      <m:r>
                        <a:rPr lang="en-GB" sz="4000" b="1" i="1" dirty="0" smtClean="0">
                          <a:latin typeface="Cambria Math" panose="02040503050406030204" pitchFamily="18" charset="0"/>
                          <a:ea typeface="Cambria Math" panose="02040503050406030204" pitchFamily="18" charset="0"/>
                        </a:rPr>
                        <m:t>×</m:t>
                      </m:r>
                      <m:f>
                        <m:fPr>
                          <m:ctrlPr>
                            <a:rPr lang="en-GB" sz="4000" b="1" i="1" dirty="0" smtClean="0">
                              <a:latin typeface="Cambria Math" panose="02040503050406030204" pitchFamily="18" charset="0"/>
                              <a:ea typeface="Cambria Math" panose="02040503050406030204" pitchFamily="18" charset="0"/>
                            </a:rPr>
                          </m:ctrlPr>
                        </m:fPr>
                        <m:num>
                          <m:r>
                            <a:rPr lang="en-GB" sz="4000" b="1" i="1" dirty="0" smtClean="0">
                              <a:latin typeface="Cambria Math" panose="02040503050406030204" pitchFamily="18" charset="0"/>
                              <a:ea typeface="Cambria Math" panose="02040503050406030204" pitchFamily="18" charset="0"/>
                            </a:rPr>
                            <m:t>𝟏𝟒</m:t>
                          </m:r>
                        </m:num>
                        <m:den>
                          <m:r>
                            <a:rPr lang="en-GB" sz="4000" b="1" i="1" dirty="0" smtClean="0">
                              <a:latin typeface="Cambria Math" panose="02040503050406030204" pitchFamily="18" charset="0"/>
                              <a:ea typeface="Cambria Math" panose="02040503050406030204" pitchFamily="18" charset="0"/>
                            </a:rPr>
                            <m:t>𝟕𝟕</m:t>
                          </m:r>
                        </m:den>
                      </m:f>
                    </m:oMath>
                  </a14:m>
                  <a:endParaRPr lang="en-GB" sz="4000" b="1" dirty="0">
                    <a:ea typeface="Cambria Math" panose="02040503050406030204" pitchFamily="18" charset="0"/>
                  </a:endParaRPr>
                </a:p>
                <a:p>
                  <a:r>
                    <a:rPr lang="en-GB" sz="4000" b="1" dirty="0"/>
                    <a:t>= </a:t>
                  </a:r>
                  <a14:m>
                    <m:oMath xmlns:m="http://schemas.openxmlformats.org/officeDocument/2006/math">
                      <m:f>
                        <m:fPr>
                          <m:ctrlPr>
                            <a:rPr lang="en-GB" sz="4000" b="1" i="1" smtClean="0">
                              <a:latin typeface="Cambria Math" panose="02040503050406030204" pitchFamily="18" charset="0"/>
                            </a:rPr>
                          </m:ctrlPr>
                        </m:fPr>
                        <m:num>
                          <m:r>
                            <a:rPr lang="en-GB" sz="4000" b="1" i="1" smtClean="0">
                              <a:latin typeface="Cambria Math" panose="02040503050406030204" pitchFamily="18" charset="0"/>
                            </a:rPr>
                            <m:t>𝟏𝟏</m:t>
                          </m:r>
                          <m:r>
                            <a:rPr lang="en-GB" sz="4000" b="1" i="1" smtClean="0">
                              <a:latin typeface="Cambria Math" panose="02040503050406030204" pitchFamily="18" charset="0"/>
                            </a:rPr>
                            <m:t> ×</m:t>
                          </m:r>
                          <m:r>
                            <a:rPr lang="en-GB" sz="4000" b="1" i="1" smtClean="0">
                              <a:latin typeface="Cambria Math" panose="02040503050406030204" pitchFamily="18" charset="0"/>
                              <a:ea typeface="Cambria Math" panose="02040503050406030204" pitchFamily="18" charset="0"/>
                            </a:rPr>
                            <m:t>𝟏𝟒</m:t>
                          </m:r>
                        </m:num>
                        <m:den>
                          <m:r>
                            <a:rPr lang="en-GB" sz="4000" b="1" i="1" smtClean="0">
                              <a:latin typeface="Cambria Math" panose="02040503050406030204" pitchFamily="18" charset="0"/>
                            </a:rPr>
                            <m:t>𝟒</m:t>
                          </m:r>
                          <m:r>
                            <a:rPr lang="en-GB" sz="4000" b="1" i="1" smtClean="0">
                              <a:latin typeface="Cambria Math" panose="02040503050406030204" pitchFamily="18" charset="0"/>
                            </a:rPr>
                            <m:t> ×</m:t>
                          </m:r>
                          <m:r>
                            <a:rPr lang="en-GB" sz="4000" b="1" i="1" smtClean="0">
                              <a:latin typeface="Cambria Math" panose="02040503050406030204" pitchFamily="18" charset="0"/>
                              <a:ea typeface="Cambria Math" panose="02040503050406030204" pitchFamily="18" charset="0"/>
                            </a:rPr>
                            <m:t>𝟕𝟕</m:t>
                          </m:r>
                        </m:den>
                      </m:f>
                      <m:r>
                        <a:rPr lang="en-GB" sz="4000" b="1" i="1" smtClean="0">
                          <a:latin typeface="Cambria Math" panose="02040503050406030204" pitchFamily="18" charset="0"/>
                        </a:rPr>
                        <m:t>=</m:t>
                      </m:r>
                      <m:f>
                        <m:fPr>
                          <m:ctrlPr>
                            <a:rPr lang="en-GB" sz="4000" b="1" i="1" smtClean="0">
                              <a:latin typeface="Cambria Math" panose="02040503050406030204" pitchFamily="18" charset="0"/>
                            </a:rPr>
                          </m:ctrlPr>
                        </m:fPr>
                        <m:num>
                          <m:r>
                            <a:rPr lang="en-GB" sz="4000" b="1" i="1" smtClean="0">
                              <a:latin typeface="Cambria Math" panose="02040503050406030204" pitchFamily="18" charset="0"/>
                            </a:rPr>
                            <m:t>𝟏</m:t>
                          </m:r>
                          <m:r>
                            <a:rPr lang="en-GB" sz="4000" b="1" i="1" smtClean="0">
                              <a:latin typeface="Cambria Math" panose="02040503050406030204" pitchFamily="18" charset="0"/>
                              <a:ea typeface="Cambria Math" panose="02040503050406030204" pitchFamily="18" charset="0"/>
                            </a:rPr>
                            <m:t>×</m:t>
                          </m:r>
                          <m:r>
                            <a:rPr lang="en-GB" sz="4000" b="1" i="1" smtClean="0">
                              <a:latin typeface="Cambria Math" panose="02040503050406030204" pitchFamily="18" charset="0"/>
                              <a:ea typeface="Cambria Math" panose="02040503050406030204" pitchFamily="18" charset="0"/>
                            </a:rPr>
                            <m:t>𝟕</m:t>
                          </m:r>
                        </m:num>
                        <m:den>
                          <m:r>
                            <a:rPr lang="en-GB" sz="4000" b="1" i="1" smtClean="0">
                              <a:latin typeface="Cambria Math" panose="02040503050406030204" pitchFamily="18" charset="0"/>
                            </a:rPr>
                            <m:t>𝟐</m:t>
                          </m:r>
                          <m:r>
                            <a:rPr lang="en-GB" sz="4000" b="1" i="1" smtClean="0">
                              <a:latin typeface="Cambria Math" panose="02040503050406030204" pitchFamily="18" charset="0"/>
                              <a:ea typeface="Cambria Math" panose="02040503050406030204" pitchFamily="18" charset="0"/>
                            </a:rPr>
                            <m:t>×</m:t>
                          </m:r>
                          <m:r>
                            <a:rPr lang="en-GB" sz="4000" b="1" i="1" smtClean="0">
                              <a:latin typeface="Cambria Math" panose="02040503050406030204" pitchFamily="18" charset="0"/>
                              <a:ea typeface="Cambria Math" panose="02040503050406030204" pitchFamily="18" charset="0"/>
                            </a:rPr>
                            <m:t>𝟕</m:t>
                          </m:r>
                        </m:den>
                      </m:f>
                      <m:r>
                        <a:rPr lang="en-GB" sz="4000" b="1" i="1" smtClean="0">
                          <a:latin typeface="Cambria Math" panose="02040503050406030204" pitchFamily="18" charset="0"/>
                        </a:rPr>
                        <m:t>=</m:t>
                      </m:r>
                      <m:f>
                        <m:fPr>
                          <m:ctrlPr>
                            <a:rPr lang="en-GB" sz="4000" b="1" i="1" smtClean="0">
                              <a:latin typeface="Cambria Math" panose="02040503050406030204" pitchFamily="18" charset="0"/>
                            </a:rPr>
                          </m:ctrlPr>
                        </m:fPr>
                        <m:num>
                          <m:r>
                            <a:rPr lang="en-GB" sz="4000" b="1" i="1" smtClean="0">
                              <a:latin typeface="Cambria Math" panose="02040503050406030204" pitchFamily="18" charset="0"/>
                            </a:rPr>
                            <m:t>𝟕</m:t>
                          </m:r>
                        </m:num>
                        <m:den>
                          <m:r>
                            <a:rPr lang="en-GB" sz="4000" b="1" i="1" smtClean="0">
                              <a:latin typeface="Cambria Math" panose="02040503050406030204" pitchFamily="18" charset="0"/>
                            </a:rPr>
                            <m:t>𝟏𝟒</m:t>
                          </m:r>
                        </m:den>
                      </m:f>
                      <m:r>
                        <a:rPr lang="en-GB" sz="4000" b="1" i="1" smtClean="0">
                          <a:latin typeface="Cambria Math" panose="02040503050406030204" pitchFamily="18" charset="0"/>
                        </a:rPr>
                        <m:t>=</m:t>
                      </m:r>
                      <m:f>
                        <m:fPr>
                          <m:ctrlPr>
                            <a:rPr lang="en-GB" sz="4000" b="1" i="1" smtClean="0">
                              <a:latin typeface="Cambria Math" panose="02040503050406030204" pitchFamily="18" charset="0"/>
                            </a:rPr>
                          </m:ctrlPr>
                        </m:fPr>
                        <m:num>
                          <m:r>
                            <a:rPr lang="en-GB" sz="4000" b="1" i="1" smtClean="0">
                              <a:latin typeface="Cambria Math" panose="02040503050406030204" pitchFamily="18" charset="0"/>
                            </a:rPr>
                            <m:t>𝟏</m:t>
                          </m:r>
                        </m:num>
                        <m:den>
                          <m:r>
                            <a:rPr lang="en-GB" sz="4000" b="1" i="1" smtClean="0">
                              <a:latin typeface="Cambria Math" panose="02040503050406030204" pitchFamily="18" charset="0"/>
                            </a:rPr>
                            <m:t>𝟐</m:t>
                          </m:r>
                        </m:den>
                      </m:f>
                    </m:oMath>
                  </a14:m>
                  <a:endParaRPr lang="vi-VN" sz="4000" dirty="0"/>
                </a:p>
              </p:txBody>
            </p:sp>
          </mc:Choice>
          <mc:Fallback>
            <p:sp>
              <p:nvSpPr>
                <p:cNvPr id="19" name="TextBox 18">
                  <a:extLst>
                    <a:ext uri="{FF2B5EF4-FFF2-40B4-BE49-F238E27FC236}">
                      <a16:creationId xmlns:a16="http://schemas.microsoft.com/office/drawing/2014/main" id="{E3CAB6EF-BE28-B83C-245B-47FB2BD37A59}"/>
                    </a:ext>
                  </a:extLst>
                </p:cNvPr>
                <p:cNvSpPr txBox="1">
                  <a:spLocks noRot="1" noChangeAspect="1" noMove="1" noResize="1" noEditPoints="1" noAdjustHandles="1" noChangeArrowheads="1" noChangeShapeType="1" noTextEdit="1"/>
                </p:cNvSpPr>
                <p:nvPr/>
              </p:nvSpPr>
              <p:spPr>
                <a:xfrm>
                  <a:off x="6723888" y="3089150"/>
                  <a:ext cx="5466588" cy="2929328"/>
                </a:xfrm>
                <a:prstGeom prst="rect">
                  <a:avLst/>
                </a:prstGeom>
                <a:blipFill>
                  <a:blip r:embed="rId6"/>
                  <a:stretch>
                    <a:fillRect l="-4459" b="-4167"/>
                  </a:stretch>
                </a:blipFill>
              </p:spPr>
              <p:txBody>
                <a:bodyPr/>
                <a:lstStyle/>
                <a:p>
                  <a:r>
                    <a:rPr lang="vi-VN">
                      <a:noFill/>
                    </a:rPr>
                    <a:t> </a:t>
                  </a:r>
                </a:p>
              </p:txBody>
            </p:sp>
          </mc:Fallback>
        </mc:AlternateContent>
        <p:cxnSp>
          <p:nvCxnSpPr>
            <p:cNvPr id="41" name="Straight Connector 40">
              <a:extLst>
                <a:ext uri="{FF2B5EF4-FFF2-40B4-BE49-F238E27FC236}">
                  <a16:creationId xmlns:a16="http://schemas.microsoft.com/office/drawing/2014/main" id="{4C5DEFFB-5DA7-6500-79A3-4F770782DA24}"/>
                </a:ext>
              </a:extLst>
            </p:cNvPr>
            <p:cNvCxnSpPr>
              <a:cxnSpLocks/>
            </p:cNvCxnSpPr>
            <p:nvPr/>
          </p:nvCxnSpPr>
          <p:spPr>
            <a:xfrm flipH="1">
              <a:off x="7281672" y="5140763"/>
              <a:ext cx="240792" cy="215686"/>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A070E22-09DF-ABD2-F990-3BEEE66C203F}"/>
                </a:ext>
              </a:extLst>
            </p:cNvPr>
            <p:cNvCxnSpPr>
              <a:cxnSpLocks/>
            </p:cNvCxnSpPr>
            <p:nvPr/>
          </p:nvCxnSpPr>
          <p:spPr>
            <a:xfrm flipH="1">
              <a:off x="7940802" y="5715000"/>
              <a:ext cx="316230" cy="22748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D734B9F-F729-651A-76A8-59B3A622F260}"/>
                </a:ext>
              </a:extLst>
            </p:cNvPr>
            <p:cNvCxnSpPr>
              <a:cxnSpLocks/>
            </p:cNvCxnSpPr>
            <p:nvPr/>
          </p:nvCxnSpPr>
          <p:spPr>
            <a:xfrm flipH="1">
              <a:off x="7281672" y="5675207"/>
              <a:ext cx="316230" cy="22748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F683BCD-E991-B827-4856-7E01EC8A5798}"/>
                </a:ext>
              </a:extLst>
            </p:cNvPr>
            <p:cNvCxnSpPr>
              <a:cxnSpLocks/>
            </p:cNvCxnSpPr>
            <p:nvPr/>
          </p:nvCxnSpPr>
          <p:spPr>
            <a:xfrm flipH="1">
              <a:off x="8049777" y="5158985"/>
              <a:ext cx="316230" cy="22748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D05F94B-4205-BE0F-0ECE-8936686D1EDB}"/>
                </a:ext>
              </a:extLst>
            </p:cNvPr>
            <p:cNvSpPr txBox="1"/>
            <p:nvPr/>
          </p:nvSpPr>
          <p:spPr>
            <a:xfrm>
              <a:off x="7227180" y="5862289"/>
              <a:ext cx="349776"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2</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529AA50-7C24-9BCA-C3F1-214AE730D59E}"/>
                </a:ext>
              </a:extLst>
            </p:cNvPr>
            <p:cNvSpPr txBox="1"/>
            <p:nvPr/>
          </p:nvSpPr>
          <p:spPr>
            <a:xfrm>
              <a:off x="8310753" y="4927100"/>
              <a:ext cx="340158"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7</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F564EE0-B8E4-B164-5147-E73A56805685}"/>
                </a:ext>
              </a:extLst>
            </p:cNvPr>
            <p:cNvSpPr txBox="1"/>
            <p:nvPr/>
          </p:nvSpPr>
          <p:spPr>
            <a:xfrm>
              <a:off x="8318763" y="4928152"/>
              <a:ext cx="340158"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7</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574397F8-3F60-CFB5-D6D4-32BA79E6EB36}"/>
                </a:ext>
              </a:extLst>
            </p:cNvPr>
            <p:cNvSpPr txBox="1"/>
            <p:nvPr/>
          </p:nvSpPr>
          <p:spPr>
            <a:xfrm>
              <a:off x="7879698" y="5930143"/>
              <a:ext cx="340158"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7</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D78C354B-D52A-35A5-1247-9279EFE14F9C}"/>
                </a:ext>
              </a:extLst>
            </p:cNvPr>
            <p:cNvSpPr txBox="1"/>
            <p:nvPr/>
          </p:nvSpPr>
          <p:spPr>
            <a:xfrm>
              <a:off x="7014828" y="4900101"/>
              <a:ext cx="340158" cy="461665"/>
            </a:xfrm>
            <a:prstGeom prst="rect">
              <a:avLst/>
            </a:prstGeom>
            <a:noFill/>
          </p:spPr>
          <p:txBody>
            <a:bodyPr wrap="none" rtlCol="0">
              <a:spAutoFit/>
            </a:bodyPr>
            <a:lstStyle/>
            <a:p>
              <a:r>
                <a:rPr lang="en-GB" sz="2400" dirty="0">
                  <a:solidFill>
                    <a:srgbClr val="FF0000"/>
                  </a:solidFill>
                  <a:latin typeface="Calibri" panose="020F0502020204030204" pitchFamily="34" charset="0"/>
                  <a:ea typeface="Calibri" panose="020F0502020204030204" pitchFamily="34" charset="0"/>
                  <a:cs typeface="Calibri" panose="020F0502020204030204" pitchFamily="34" charset="0"/>
                </a:rPr>
                <a:t>1</a:t>
              </a:r>
              <a:endPar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43910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a:extLst>
              <a:ext uri="{FF2B5EF4-FFF2-40B4-BE49-F238E27FC236}">
                <a16:creationId xmlns:a16="http://schemas.microsoft.com/office/drawing/2014/main" id="{CF07C150-2E8A-E0E7-EA9A-D68AC7143CB0}"/>
              </a:ext>
            </a:extLst>
          </p:cNvPr>
          <p:cNvSpPr/>
          <p:nvPr/>
        </p:nvSpPr>
        <p:spPr>
          <a:xfrm>
            <a:off x="579120" y="548639"/>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4</a:t>
            </a:r>
            <a:endParaRPr lang="vi-VN" sz="4400" dirty="0">
              <a:latin typeface="#9Slide03 Cabin Bold" panose="00000800000000000000" pitchFamily="2" charset="-93"/>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82A2B538-7A87-E00E-E451-9D4A251CACFA}"/>
                  </a:ext>
                </a:extLst>
              </p:cNvPr>
              <p:cNvSpPr txBox="1"/>
              <p:nvPr/>
            </p:nvSpPr>
            <p:spPr>
              <a:xfrm>
                <a:off x="1565148" y="511950"/>
                <a:ext cx="9407653" cy="2577950"/>
              </a:xfrm>
              <a:prstGeom prst="rect">
                <a:avLst/>
              </a:prstGeom>
              <a:noFill/>
            </p:spPr>
            <p:txBody>
              <a:bodyPr wrap="square" rtlCol="0">
                <a:spAutoFit/>
              </a:bodyPr>
              <a:lstStyle/>
              <a:p>
                <a:r>
                  <a:rPr lang="vi-VN" sz="2800" dirty="0"/>
                  <a:t>Một tấm kính dạng hình chữ nhật có chiều dài</a:t>
                </a:r>
                <a14:m>
                  <m:oMath xmlns:m="http://schemas.openxmlformats.org/officeDocument/2006/math">
                    <m:r>
                      <a:rPr lang="en-GB" sz="3600" b="0" i="0" smtClean="0">
                        <a:latin typeface="Cambria Math" panose="02040503050406030204" pitchFamily="18" charset="0"/>
                      </a:rPr>
                      <m:t>  </m:t>
                    </m:r>
                    <m:f>
                      <m:fPr>
                        <m:ctrlPr>
                          <a:rPr lang="vi-VN" sz="3600" i="1" smtClean="0">
                            <a:latin typeface="Cambria Math" panose="02040503050406030204" pitchFamily="18" charset="0"/>
                          </a:rPr>
                        </m:ctrlPr>
                      </m:fPr>
                      <m:num>
                        <m:r>
                          <a:rPr lang="en-GB" sz="3600" b="0" i="1" smtClean="0">
                            <a:latin typeface="Cambria Math" panose="02040503050406030204" pitchFamily="18" charset="0"/>
                          </a:rPr>
                          <m:t>5</m:t>
                        </m:r>
                      </m:num>
                      <m:den>
                        <m:r>
                          <a:rPr lang="en-GB" sz="3600" b="0" i="1" smtClean="0">
                            <a:latin typeface="Cambria Math" panose="02040503050406030204" pitchFamily="18" charset="0"/>
                          </a:rPr>
                          <m:t>2</m:t>
                        </m:r>
                      </m:den>
                    </m:f>
                  </m:oMath>
                </a14:m>
                <a:r>
                  <a:rPr lang="vi-VN" sz="3600" dirty="0"/>
                  <a:t> </a:t>
                </a:r>
                <a:r>
                  <a:rPr lang="en-GB" sz="3600" dirty="0"/>
                  <a:t> </a:t>
                </a:r>
                <a:r>
                  <a:rPr lang="vi-VN" sz="2800" dirty="0"/>
                  <a:t>m, chiều rộng </a:t>
                </a:r>
                <a14:m>
                  <m:oMath xmlns:m="http://schemas.openxmlformats.org/officeDocument/2006/math">
                    <m:f>
                      <m:fPr>
                        <m:ctrlPr>
                          <a:rPr lang="vi-VN" sz="3600" i="1">
                            <a:solidFill>
                              <a:prstClr val="black"/>
                            </a:solidFill>
                            <a:latin typeface="Cambria Math" panose="02040503050406030204" pitchFamily="18" charset="0"/>
                          </a:rPr>
                        </m:ctrlPr>
                      </m:fPr>
                      <m:num>
                        <m:r>
                          <a:rPr lang="en-GB" sz="3600" b="0" i="1" smtClean="0">
                            <a:solidFill>
                              <a:prstClr val="black"/>
                            </a:solidFill>
                            <a:latin typeface="Cambria Math" panose="02040503050406030204" pitchFamily="18" charset="0"/>
                          </a:rPr>
                          <m:t>4</m:t>
                        </m:r>
                      </m:num>
                      <m:den>
                        <m:r>
                          <a:rPr lang="en-GB" sz="3600" b="0" i="1" smtClean="0">
                            <a:solidFill>
                              <a:prstClr val="black"/>
                            </a:solidFill>
                            <a:latin typeface="Cambria Math" panose="02040503050406030204" pitchFamily="18" charset="0"/>
                          </a:rPr>
                          <m:t>3</m:t>
                        </m:r>
                      </m:den>
                    </m:f>
                  </m:oMath>
                </a14:m>
                <a:r>
                  <a:rPr lang="vi-VN" sz="2800" dirty="0"/>
                  <a:t> m. Chú Hòa chia tấm kính đó thành 3 phần bằng nhau (như hình vẽ) để làm mặt bàn. Tính diện tích mỗi phần tấm kính làm mặt bàn.</a:t>
                </a:r>
              </a:p>
            </p:txBody>
          </p:sp>
        </mc:Choice>
        <mc:Fallback>
          <p:sp>
            <p:nvSpPr>
              <p:cNvPr id="4" name="TextBox 3">
                <a:extLst>
                  <a:ext uri="{FF2B5EF4-FFF2-40B4-BE49-F238E27FC236}">
                    <a16:creationId xmlns:a16="http://schemas.microsoft.com/office/drawing/2014/main" id="{82A2B538-7A87-E00E-E451-9D4A251CACFA}"/>
                  </a:ext>
                </a:extLst>
              </p:cNvPr>
              <p:cNvSpPr txBox="1">
                <a:spLocks noRot="1" noChangeAspect="1" noMove="1" noResize="1" noEditPoints="1" noAdjustHandles="1" noChangeArrowheads="1" noChangeShapeType="1" noTextEdit="1"/>
              </p:cNvSpPr>
              <p:nvPr/>
            </p:nvSpPr>
            <p:spPr>
              <a:xfrm>
                <a:off x="1565148" y="511950"/>
                <a:ext cx="9407653" cy="2577950"/>
              </a:xfrm>
              <a:prstGeom prst="rect">
                <a:avLst/>
              </a:prstGeom>
              <a:blipFill>
                <a:blip r:embed="rId3"/>
                <a:stretch>
                  <a:fillRect l="-1361" r="-2203" b="-3783"/>
                </a:stretch>
              </a:blipFill>
            </p:spPr>
            <p:txBody>
              <a:bodyPr/>
              <a:lstStyle/>
              <a:p>
                <a:r>
                  <a:rPr lang="vi-VN">
                    <a:noFill/>
                  </a:rPr>
                  <a:t> </a:t>
                </a:r>
              </a:p>
            </p:txBody>
          </p:sp>
        </mc:Fallback>
      </mc:AlternateContent>
      <p:pic>
        <p:nvPicPr>
          <p:cNvPr id="8" name="Picture 7">
            <a:extLst>
              <a:ext uri="{FF2B5EF4-FFF2-40B4-BE49-F238E27FC236}">
                <a16:creationId xmlns:a16="http://schemas.microsoft.com/office/drawing/2014/main" id="{FBD20784-6A17-E657-E6D8-08E38D7C86C1}"/>
              </a:ext>
            </a:extLst>
          </p:cNvPr>
          <p:cNvPicPr>
            <a:picLocks noChangeAspect="1"/>
          </p:cNvPicPr>
          <p:nvPr/>
        </p:nvPicPr>
        <p:blipFill>
          <a:blip r:embed="rId4"/>
          <a:stretch>
            <a:fillRect/>
          </a:stretch>
        </p:blipFill>
        <p:spPr>
          <a:xfrm>
            <a:off x="1219200" y="3275804"/>
            <a:ext cx="5237479" cy="3070246"/>
          </a:xfrm>
          <a:prstGeom prst="rect">
            <a:avLst/>
          </a:prstGeom>
        </p:spPr>
      </p:pic>
      <p:sp>
        <p:nvSpPr>
          <p:cNvPr id="13" name="Speech Bubble: Rectangle with Corners Rounded 12">
            <a:extLst>
              <a:ext uri="{FF2B5EF4-FFF2-40B4-BE49-F238E27FC236}">
                <a16:creationId xmlns:a16="http://schemas.microsoft.com/office/drawing/2014/main" id="{50DF60BA-FB07-A972-1F93-E1674DB58ACA}"/>
              </a:ext>
            </a:extLst>
          </p:cNvPr>
          <p:cNvSpPr/>
          <p:nvPr/>
        </p:nvSpPr>
        <p:spPr>
          <a:xfrm>
            <a:off x="7397496" y="3666744"/>
            <a:ext cx="4379976" cy="1975104"/>
          </a:xfrm>
          <a:prstGeom prst="wedgeRoundRectCallout">
            <a:avLst>
              <a:gd name="adj1" fmla="val 51401"/>
              <a:gd name="adj2" fmla="val 75926"/>
              <a:gd name="adj3" fmla="val 16667"/>
            </a:avLst>
          </a:prstGeom>
          <a:solidFill>
            <a:srgbClr val="FF759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 Muốn tính </a:t>
            </a:r>
            <a:r>
              <a:rPr lang="vi-VN" sz="3200" dirty="0" err="1"/>
              <a:t>diện</a:t>
            </a:r>
            <a:r>
              <a:rPr lang="vi-VN" sz="3200" dirty="0"/>
              <a:t> tích mỗi phần tấm kính làm mặt bàn ta phải tìm gì? </a:t>
            </a:r>
          </a:p>
        </p:txBody>
      </p:sp>
    </p:spTree>
    <p:extLst>
      <p:ext uri="{BB962C8B-B14F-4D97-AF65-F5344CB8AC3E}">
        <p14:creationId xmlns:p14="http://schemas.microsoft.com/office/powerpoint/2010/main" val="2946760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each with umbrellas and beach items&#10;&#10;Description automatically generated">
            <a:extLst>
              <a:ext uri="{FF2B5EF4-FFF2-40B4-BE49-F238E27FC236}">
                <a16:creationId xmlns:a16="http://schemas.microsoft.com/office/drawing/2014/main" id="{DBCD6C45-EE68-CF5A-1600-C16BE54256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035" b="711"/>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D179476A-5B82-76D6-0E07-4D3661716F88}"/>
              </a:ext>
            </a:extLst>
          </p:cNvPr>
          <p:cNvSpPr/>
          <p:nvPr/>
        </p:nvSpPr>
        <p:spPr>
          <a:xfrm>
            <a:off x="347472" y="320040"/>
            <a:ext cx="11603736" cy="6254496"/>
          </a:xfrm>
          <a:prstGeom prst="roundRect">
            <a:avLst>
              <a:gd name="adj" fmla="val 10380"/>
            </a:avLst>
          </a:prstGeom>
          <a:solidFill>
            <a:schemeClr val="bg1"/>
          </a:solidFill>
          <a:ln w="57150">
            <a:solidFill>
              <a:srgbClr val="FF832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Oval 6">
            <a:extLst>
              <a:ext uri="{FF2B5EF4-FFF2-40B4-BE49-F238E27FC236}">
                <a16:creationId xmlns:a16="http://schemas.microsoft.com/office/drawing/2014/main" id="{CF07C150-2E8A-E0E7-EA9A-D68AC7143CB0}"/>
              </a:ext>
            </a:extLst>
          </p:cNvPr>
          <p:cNvSpPr/>
          <p:nvPr/>
        </p:nvSpPr>
        <p:spPr>
          <a:xfrm>
            <a:off x="579120" y="548639"/>
            <a:ext cx="640080" cy="65836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latin typeface="#9Slide03 Cabin Bold" panose="00000800000000000000" pitchFamily="2" charset="-93"/>
              </a:rPr>
              <a:t>4</a:t>
            </a:r>
            <a:endParaRPr lang="vi-VN" sz="4400" dirty="0">
              <a:latin typeface="#9Slide03 Cabin Bold" panose="00000800000000000000" pitchFamily="2" charset="-93"/>
            </a:endParaRPr>
          </a:p>
        </p:txBody>
      </p:sp>
      <p:sp>
        <p:nvSpPr>
          <p:cNvPr id="3" name="TextBox 2">
            <a:extLst>
              <a:ext uri="{FF2B5EF4-FFF2-40B4-BE49-F238E27FC236}">
                <a16:creationId xmlns:a16="http://schemas.microsoft.com/office/drawing/2014/main" id="{11A01A2B-5DF6-B112-E2AF-E9BA721DCD07}"/>
              </a:ext>
            </a:extLst>
          </p:cNvPr>
          <p:cNvSpPr txBox="1"/>
          <p:nvPr/>
        </p:nvSpPr>
        <p:spPr>
          <a:xfrm>
            <a:off x="2929128" y="548639"/>
            <a:ext cx="6094476" cy="1077218"/>
          </a:xfrm>
          <a:prstGeom prst="rect">
            <a:avLst/>
          </a:prstGeom>
          <a:noFill/>
        </p:spPr>
        <p:txBody>
          <a:bodyPr wrap="square">
            <a:spAutoFit/>
          </a:bodyPr>
          <a:lstStyle/>
          <a:p>
            <a:pPr algn="ctr"/>
            <a:r>
              <a:rPr lang="en-GB" sz="3200" b="1" i="1" dirty="0" err="1">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Bài</a:t>
            </a:r>
            <a:r>
              <a:rPr lang="en-GB" sz="3200" b="1" i="1"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3200" b="1" i="1" dirty="0" err="1">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giải</a:t>
            </a:r>
            <a:r>
              <a:rPr lang="en-GB" sz="3200" b="1" i="1"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a:t>
            </a:r>
          </a:p>
          <a:p>
            <a:pPr algn="ctr"/>
            <a:r>
              <a:rPr lang="vi-VN" sz="3200" b="0" i="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Diện tích tấm kính ban đầu là:</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BDFDCD9-0682-94FC-1A56-2E5808325710}"/>
                  </a:ext>
                </a:extLst>
              </p:cNvPr>
              <p:cNvSpPr txBox="1"/>
              <p:nvPr/>
            </p:nvSpPr>
            <p:spPr>
              <a:xfrm>
                <a:off x="4773779" y="1581912"/>
                <a:ext cx="2644442" cy="93519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vi-VN" sz="3200" i="1" smtClean="0">
                              <a:latin typeface="Cambria Math" panose="02040503050406030204" pitchFamily="18" charset="0"/>
                            </a:rPr>
                          </m:ctrlPr>
                        </m:fPr>
                        <m:num>
                          <m:r>
                            <a:rPr lang="en-GB" sz="3200" b="0" i="1" smtClean="0">
                              <a:latin typeface="Cambria Math" panose="02040503050406030204" pitchFamily="18" charset="0"/>
                            </a:rPr>
                            <m:t>5</m:t>
                          </m:r>
                        </m:num>
                        <m:den>
                          <m:r>
                            <a:rPr lang="en-GB" sz="3200" b="0" i="1" smtClean="0">
                              <a:latin typeface="Cambria Math" panose="02040503050406030204" pitchFamily="18" charset="0"/>
                            </a:rPr>
                            <m:t>2</m:t>
                          </m:r>
                        </m:den>
                      </m:f>
                      <m:r>
                        <a:rPr lang="vi-VN" sz="3200" i="1" smtClean="0">
                          <a:latin typeface="Cambria Math" panose="02040503050406030204" pitchFamily="18" charset="0"/>
                          <a:ea typeface="Cambria Math" panose="02040503050406030204" pitchFamily="18" charset="0"/>
                        </a:rPr>
                        <m:t>×</m:t>
                      </m:r>
                      <m:f>
                        <m:fPr>
                          <m:ctrlPr>
                            <a:rPr lang="vi-VN" sz="3200" i="1" smtClean="0">
                              <a:latin typeface="Cambria Math" panose="02040503050406030204" pitchFamily="18" charset="0"/>
                              <a:ea typeface="Cambria Math" panose="02040503050406030204" pitchFamily="18" charset="0"/>
                            </a:rPr>
                          </m:ctrlPr>
                        </m:fPr>
                        <m:num>
                          <m:r>
                            <a:rPr lang="en-GB" sz="3200" b="0" i="1" smtClean="0">
                              <a:latin typeface="Cambria Math" panose="02040503050406030204" pitchFamily="18" charset="0"/>
                              <a:ea typeface="Cambria Math" panose="02040503050406030204" pitchFamily="18" charset="0"/>
                            </a:rPr>
                            <m:t>4</m:t>
                          </m:r>
                        </m:num>
                        <m:den>
                          <m:r>
                            <a:rPr lang="en-GB" sz="3200" b="0" i="1" smtClean="0">
                              <a:latin typeface="Cambria Math" panose="02040503050406030204" pitchFamily="18" charset="0"/>
                              <a:ea typeface="Cambria Math" panose="02040503050406030204" pitchFamily="18" charset="0"/>
                            </a:rPr>
                            <m:t>3</m:t>
                          </m:r>
                        </m:den>
                      </m:f>
                      <m:r>
                        <a:rPr lang="vi-VN" sz="3200" i="1" smtClean="0">
                          <a:latin typeface="Cambria Math" panose="02040503050406030204" pitchFamily="18" charset="0"/>
                          <a:ea typeface="Cambria Math" panose="02040503050406030204" pitchFamily="18" charset="0"/>
                        </a:rPr>
                        <m:t>=</m:t>
                      </m:r>
                      <m:f>
                        <m:fPr>
                          <m:ctrlPr>
                            <a:rPr lang="vi-VN" sz="3200" i="1" smtClean="0">
                              <a:latin typeface="Cambria Math" panose="02040503050406030204" pitchFamily="18" charset="0"/>
                              <a:ea typeface="Cambria Math" panose="02040503050406030204" pitchFamily="18" charset="0"/>
                            </a:rPr>
                          </m:ctrlPr>
                        </m:fPr>
                        <m:num>
                          <m:r>
                            <a:rPr lang="en-GB" sz="3200" b="0" i="1" smtClean="0">
                              <a:latin typeface="Cambria Math" panose="02040503050406030204" pitchFamily="18" charset="0"/>
                              <a:ea typeface="Cambria Math" panose="02040503050406030204" pitchFamily="18" charset="0"/>
                            </a:rPr>
                            <m:t>10</m:t>
                          </m:r>
                        </m:num>
                        <m:den>
                          <m:r>
                            <a:rPr lang="en-GB" sz="3200" b="0" i="1" smtClean="0">
                              <a:latin typeface="Cambria Math" panose="02040503050406030204" pitchFamily="18" charset="0"/>
                              <a:ea typeface="Cambria Math" panose="02040503050406030204" pitchFamily="18" charset="0"/>
                            </a:rPr>
                            <m:t>3</m:t>
                          </m:r>
                        </m:den>
                      </m:f>
                      <m:sSup>
                        <m:sSupPr>
                          <m:ctrlPr>
                            <a:rPr lang="vi-VN" sz="3200" i="1" smtClean="0">
                              <a:latin typeface="Cambria Math" panose="02040503050406030204" pitchFamily="18" charset="0"/>
                              <a:ea typeface="Cambria Math" panose="02040503050406030204" pitchFamily="18" charset="0"/>
                            </a:rPr>
                          </m:ctrlPr>
                        </m:sSupPr>
                        <m:e>
                          <m:r>
                            <a:rPr lang="en-GB" sz="3200" b="0" i="1" smtClean="0">
                              <a:latin typeface="Cambria Math" panose="02040503050406030204" pitchFamily="18" charset="0"/>
                              <a:ea typeface="Cambria Math" panose="02040503050406030204" pitchFamily="18" charset="0"/>
                            </a:rPr>
                            <m:t>𝑚</m:t>
                          </m:r>
                        </m:e>
                        <m:sup>
                          <m:r>
                            <a:rPr lang="en-GB" sz="3200" b="0" i="1" smtClean="0">
                              <a:latin typeface="Cambria Math" panose="02040503050406030204" pitchFamily="18" charset="0"/>
                              <a:ea typeface="Cambria Math" panose="02040503050406030204" pitchFamily="18" charset="0"/>
                            </a:rPr>
                            <m:t>2</m:t>
                          </m:r>
                        </m:sup>
                      </m:sSup>
                    </m:oMath>
                  </m:oMathPara>
                </a14:m>
                <a:endParaRPr lang="vi-VN" sz="3200" dirty="0"/>
              </a:p>
            </p:txBody>
          </p:sp>
        </mc:Choice>
        <mc:Fallback>
          <p:sp>
            <p:nvSpPr>
              <p:cNvPr id="9" name="TextBox 8">
                <a:extLst>
                  <a:ext uri="{FF2B5EF4-FFF2-40B4-BE49-F238E27FC236}">
                    <a16:creationId xmlns:a16="http://schemas.microsoft.com/office/drawing/2014/main" id="{FBDFDCD9-0682-94FC-1A56-2E5808325710}"/>
                  </a:ext>
                </a:extLst>
              </p:cNvPr>
              <p:cNvSpPr txBox="1">
                <a:spLocks noRot="1" noChangeAspect="1" noMove="1" noResize="1" noEditPoints="1" noAdjustHandles="1" noChangeArrowheads="1" noChangeShapeType="1" noTextEdit="1"/>
              </p:cNvSpPr>
              <p:nvPr/>
            </p:nvSpPr>
            <p:spPr>
              <a:xfrm>
                <a:off x="4773779" y="1581912"/>
                <a:ext cx="2644442" cy="935192"/>
              </a:xfrm>
              <a:prstGeom prst="rect">
                <a:avLst/>
              </a:prstGeom>
              <a:blipFill>
                <a:blip r:embed="rId3"/>
                <a:stretch>
                  <a:fillRect/>
                </a:stretch>
              </a:blipFill>
            </p:spPr>
            <p:txBody>
              <a:bodyPr/>
              <a:lstStyle/>
              <a:p>
                <a:r>
                  <a:rPr lang="vi-VN">
                    <a:noFill/>
                  </a:rPr>
                  <a:t> </a:t>
                </a:r>
              </a:p>
            </p:txBody>
          </p:sp>
        </mc:Fallback>
      </mc:AlternateContent>
      <p:sp>
        <p:nvSpPr>
          <p:cNvPr id="12" name="TextBox 11">
            <a:extLst>
              <a:ext uri="{FF2B5EF4-FFF2-40B4-BE49-F238E27FC236}">
                <a16:creationId xmlns:a16="http://schemas.microsoft.com/office/drawing/2014/main" id="{5FAFAE1E-7EF0-34EC-2CC5-6A57EBAC6707}"/>
              </a:ext>
            </a:extLst>
          </p:cNvPr>
          <p:cNvSpPr txBox="1"/>
          <p:nvPr/>
        </p:nvSpPr>
        <p:spPr>
          <a:xfrm>
            <a:off x="2359152" y="2882023"/>
            <a:ext cx="7678674" cy="584775"/>
          </a:xfrm>
          <a:prstGeom prst="rect">
            <a:avLst/>
          </a:prstGeom>
          <a:noFill/>
        </p:spPr>
        <p:txBody>
          <a:bodyPr wrap="square">
            <a:spAutoFit/>
          </a:bodyPr>
          <a:lstStyle/>
          <a:p>
            <a:r>
              <a:rPr lang="vi-VN" sz="3200" dirty="0">
                <a:latin typeface="Calibri" panose="020F0502020204030204" pitchFamily="34" charset="0"/>
                <a:ea typeface="Calibri" panose="020F0502020204030204" pitchFamily="34" charset="0"/>
                <a:cs typeface="Calibri" panose="020F0502020204030204" pitchFamily="34" charset="0"/>
              </a:rPr>
              <a:t>Diện tích mỗi phần tấm kính làm mặt bàn là:</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A01C0616-749A-77F4-F7C0-F20416196647}"/>
                  </a:ext>
                </a:extLst>
              </p:cNvPr>
              <p:cNvSpPr txBox="1"/>
              <p:nvPr/>
            </p:nvSpPr>
            <p:spPr>
              <a:xfrm>
                <a:off x="3097681" y="3679078"/>
                <a:ext cx="6094476" cy="10175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vi-VN"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m:t>
                          </m:r>
                        </m:num>
                        <m:den>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den>
                      </m:f>
                      <m:r>
                        <a:rPr kumimoji="0" lang="en-GB" sz="32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f>
                        <m:fPr>
                          <m:ctrlP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fPr>
                        <m:num>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10</m:t>
                          </m:r>
                        </m:num>
                        <m:den>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9</m:t>
                          </m:r>
                        </m:den>
                      </m:f>
                      <m:sSup>
                        <m:sSupPr>
                          <m:ctrlP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pPr>
                        <m:e>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𝑚</m:t>
                          </m:r>
                        </m:e>
                        <m:sup>
                          <m:r>
                            <a:rPr kumimoji="0" lang="en-GB"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2</m:t>
                          </m:r>
                        </m:sup>
                      </m:sSup>
                    </m:oMath>
                  </m:oMathPara>
                </a14:m>
                <a:endParaRPr lang="vi-VN" dirty="0"/>
              </a:p>
            </p:txBody>
          </p:sp>
        </mc:Choice>
        <mc:Fallback>
          <p:sp>
            <p:nvSpPr>
              <p:cNvPr id="15" name="TextBox 14">
                <a:extLst>
                  <a:ext uri="{FF2B5EF4-FFF2-40B4-BE49-F238E27FC236}">
                    <a16:creationId xmlns:a16="http://schemas.microsoft.com/office/drawing/2014/main" id="{A01C0616-749A-77F4-F7C0-F20416196647}"/>
                  </a:ext>
                </a:extLst>
              </p:cNvPr>
              <p:cNvSpPr txBox="1">
                <a:spLocks noRot="1" noChangeAspect="1" noMove="1" noResize="1" noEditPoints="1" noAdjustHandles="1" noChangeArrowheads="1" noChangeShapeType="1" noTextEdit="1"/>
              </p:cNvSpPr>
              <p:nvPr/>
            </p:nvSpPr>
            <p:spPr>
              <a:xfrm>
                <a:off x="3097681" y="3679078"/>
                <a:ext cx="6094476" cy="1017523"/>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5FC5BFF1-1F50-3209-CAE6-1A639612D43E}"/>
                  </a:ext>
                </a:extLst>
              </p:cNvPr>
              <p:cNvSpPr txBox="1"/>
              <p:nvPr/>
            </p:nvSpPr>
            <p:spPr>
              <a:xfrm>
                <a:off x="5976366" y="4908881"/>
                <a:ext cx="7678674" cy="821507"/>
              </a:xfrm>
              <a:prstGeom prst="rect">
                <a:avLst/>
              </a:prstGeom>
              <a:noFill/>
            </p:spPr>
            <p:txBody>
              <a:bodyPr wrap="square">
                <a:spAutoFit/>
              </a:bodyPr>
              <a:lstStyle/>
              <a:p>
                <a:r>
                  <a:rPr lang="en-GB" sz="3200" dirty="0">
                    <a:latin typeface="Calibri" panose="020F0502020204030204" pitchFamily="34" charset="0"/>
                    <a:ea typeface="Calibri" panose="020F0502020204030204" pitchFamily="34" charset="0"/>
                    <a:cs typeface="Calibri" panose="020F0502020204030204" pitchFamily="34" charset="0"/>
                  </a:rPr>
                  <a:t>Đáp </a:t>
                </a:r>
                <a:r>
                  <a:rPr lang="en-GB" sz="3200" dirty="0" err="1">
                    <a:latin typeface="Calibri" panose="020F0502020204030204" pitchFamily="34" charset="0"/>
                    <a:ea typeface="Calibri" panose="020F0502020204030204" pitchFamily="34" charset="0"/>
                    <a:cs typeface="Calibri" panose="020F0502020204030204" pitchFamily="34" charset="0"/>
                  </a:rPr>
                  <a:t>số</a:t>
                </a:r>
                <a:r>
                  <a:rPr lang="en-GB" sz="32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f>
                      <m:fPr>
                        <m:ctrlPr>
                          <a:rPr lang="en-GB" sz="3200" i="1" smtClean="0">
                            <a:latin typeface="Cambria Math" panose="02040503050406030204" pitchFamily="18" charset="0"/>
                            <a:ea typeface="Calibri" panose="020F0502020204030204" pitchFamily="34" charset="0"/>
                            <a:cs typeface="Calibri" panose="020F0502020204030204" pitchFamily="34" charset="0"/>
                          </a:rPr>
                        </m:ctrlPr>
                      </m:fPr>
                      <m:num>
                        <m:r>
                          <a:rPr lang="en-GB" sz="3200" b="0" i="1" smtClean="0">
                            <a:latin typeface="Cambria Math" panose="02040503050406030204" pitchFamily="18" charset="0"/>
                            <a:ea typeface="Calibri" panose="020F0502020204030204" pitchFamily="34" charset="0"/>
                            <a:cs typeface="Calibri" panose="020F0502020204030204" pitchFamily="34" charset="0"/>
                          </a:rPr>
                          <m:t>10</m:t>
                        </m:r>
                      </m:num>
                      <m:den>
                        <m:r>
                          <a:rPr lang="en-GB" sz="3200" b="0" i="1" smtClean="0">
                            <a:latin typeface="Cambria Math" panose="02040503050406030204" pitchFamily="18" charset="0"/>
                            <a:ea typeface="Calibri" panose="020F0502020204030204" pitchFamily="34" charset="0"/>
                            <a:cs typeface="Calibri" panose="020F0502020204030204" pitchFamily="34" charset="0"/>
                          </a:rPr>
                          <m:t>9</m:t>
                        </m:r>
                      </m:den>
                    </m:f>
                    <m:sSup>
                      <m:sSupPr>
                        <m:ctrlPr>
                          <a:rPr lang="en-GB" sz="3200" i="1" smtClean="0">
                            <a:latin typeface="Cambria Math" panose="02040503050406030204" pitchFamily="18" charset="0"/>
                            <a:ea typeface="Calibri" panose="020F0502020204030204" pitchFamily="34" charset="0"/>
                            <a:cs typeface="Calibri" panose="020F0502020204030204" pitchFamily="34" charset="0"/>
                          </a:rPr>
                        </m:ctrlPr>
                      </m:sSupPr>
                      <m:e>
                        <m:r>
                          <a:rPr lang="en-GB" sz="3200" b="0" i="1" smtClean="0">
                            <a:latin typeface="Cambria Math" panose="02040503050406030204" pitchFamily="18" charset="0"/>
                            <a:ea typeface="Calibri" panose="020F0502020204030204" pitchFamily="34" charset="0"/>
                            <a:cs typeface="Calibri" panose="020F0502020204030204" pitchFamily="34" charset="0"/>
                          </a:rPr>
                          <m:t>𝑚</m:t>
                        </m:r>
                      </m:e>
                      <m:sup>
                        <m:r>
                          <a:rPr lang="en-GB" sz="3200" b="0" i="1" smtClean="0">
                            <a:latin typeface="Cambria Math" panose="02040503050406030204" pitchFamily="18" charset="0"/>
                            <a:ea typeface="Calibri" panose="020F0502020204030204" pitchFamily="34" charset="0"/>
                            <a:cs typeface="Calibri" panose="020F0502020204030204" pitchFamily="34" charset="0"/>
                          </a:rPr>
                          <m:t>2</m:t>
                        </m:r>
                      </m:sup>
                    </m:sSup>
                  </m:oMath>
                </a14:m>
                <a:endParaRPr lang="vi-VN" sz="3200" dirty="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16" name="TextBox 15">
                <a:extLst>
                  <a:ext uri="{FF2B5EF4-FFF2-40B4-BE49-F238E27FC236}">
                    <a16:creationId xmlns:a16="http://schemas.microsoft.com/office/drawing/2014/main" id="{5FC5BFF1-1F50-3209-CAE6-1A639612D43E}"/>
                  </a:ext>
                </a:extLst>
              </p:cNvPr>
              <p:cNvSpPr txBox="1">
                <a:spLocks noRot="1" noChangeAspect="1" noMove="1" noResize="1" noEditPoints="1" noAdjustHandles="1" noChangeArrowheads="1" noChangeShapeType="1" noTextEdit="1"/>
              </p:cNvSpPr>
              <p:nvPr/>
            </p:nvSpPr>
            <p:spPr>
              <a:xfrm>
                <a:off x="5976366" y="4908881"/>
                <a:ext cx="7678674" cy="821507"/>
              </a:xfrm>
              <a:prstGeom prst="rect">
                <a:avLst/>
              </a:prstGeom>
              <a:blipFill>
                <a:blip r:embed="rId5"/>
                <a:stretch>
                  <a:fillRect l="-1984" b="-8148"/>
                </a:stretch>
              </a:blipFill>
            </p:spPr>
            <p:txBody>
              <a:bodyPr/>
              <a:lstStyle/>
              <a:p>
                <a:r>
                  <a:rPr lang="vi-VN">
                    <a:noFill/>
                  </a:rPr>
                  <a:t> </a:t>
                </a:r>
              </a:p>
            </p:txBody>
          </p:sp>
        </mc:Fallback>
      </mc:AlternateContent>
    </p:spTree>
    <p:extLst>
      <p:ext uri="{BB962C8B-B14F-4D97-AF65-F5344CB8AC3E}">
        <p14:creationId xmlns:p14="http://schemas.microsoft.com/office/powerpoint/2010/main" val="161129350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14" ma:contentTypeDescription="Create a new document." ma:contentTypeScope="" ma:versionID="b952e0690f2b7cb463cf3132f41e0859">
  <xsd:schema xmlns:xsd="http://www.w3.org/2001/XMLSchema" xmlns:xs="http://www.w3.org/2001/XMLSchema" xmlns:p="http://schemas.microsoft.com/office/2006/metadata/properties" xmlns:ns3="45a79269-fa8d-42c8-ad13-763803f23fa6" xmlns:ns4="01dc8c26-c68a-45df-926c-14e64b2bd954" targetNamespace="http://schemas.microsoft.com/office/2006/metadata/properties" ma:root="true" ma:fieldsID="af260214c454607ba3babbcab5ee88df" ns3:_="" ns4:_="">
    <xsd:import namespace="45a79269-fa8d-42c8-ad13-763803f23fa6"/>
    <xsd:import namespace="01dc8c26-c68a-45df-926c-14e64b2bd954"/>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ystemTags" ma:index="11" nillable="true" ma:displayName="MediaServiceSystemTags" ma:hidden="true" ma:internalName="MediaServiceSystemTags"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dc8c26-c68a-45df-926c-14e64b2bd95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5a79269-fa8d-42c8-ad13-763803f23fa6" xsi:nil="true"/>
  </documentManagement>
</p:properties>
</file>

<file path=customXml/itemProps1.xml><?xml version="1.0" encoding="utf-8"?>
<ds:datastoreItem xmlns:ds="http://schemas.openxmlformats.org/officeDocument/2006/customXml" ds:itemID="{FF296E08-23E6-4D60-A6A1-4F2A6A2473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01dc8c26-c68a-45df-926c-14e64b2bd9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E8DD61-6B3A-4460-84F4-00E07ACC3FEF}">
  <ds:schemaRefs>
    <ds:schemaRef ds:uri="http://schemas.microsoft.com/sharepoint/v3/contenttype/forms"/>
  </ds:schemaRefs>
</ds:datastoreItem>
</file>

<file path=customXml/itemProps3.xml><?xml version="1.0" encoding="utf-8"?>
<ds:datastoreItem xmlns:ds="http://schemas.openxmlformats.org/officeDocument/2006/customXml" ds:itemID="{F1ECB181-6788-4DF9-97E0-6B7BA59CEE34}">
  <ds:schemaRefs>
    <ds:schemaRef ds:uri="http://purl.org/dc/elements/1.1/"/>
    <ds:schemaRef ds:uri="http://purl.org/dc/terms/"/>
    <ds:schemaRef ds:uri="45a79269-fa8d-42c8-ad13-763803f23fa6"/>
    <ds:schemaRef ds:uri="http://www.w3.org/XML/1998/namespace"/>
    <ds:schemaRef ds:uri="http://purl.org/dc/dcmitype/"/>
    <ds:schemaRef ds:uri="http://schemas.microsoft.com/office/2006/documentManagement/types"/>
    <ds:schemaRef ds:uri="01dc8c26-c68a-45df-926c-14e64b2bd954"/>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1105</TotalTime>
  <Words>422</Words>
  <Application>Microsoft Office PowerPoint</Application>
  <PresentationFormat>Widescreen</PresentationFormat>
  <Paragraphs>73</Paragraphs>
  <Slides>11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#9Slide03 Cabin Bold</vt:lpstr>
      <vt:lpstr>Times New Roman</vt:lpstr>
      <vt:lpstr>Cambria Math</vt:lpstr>
      <vt:lpstr>iCiel Soup of Justice</vt:lpstr>
      <vt:lpstr>Arial</vt:lpstr>
      <vt:lpstr>Aptos Display</vt:lpstr>
      <vt:lpstr>#9Slide03 AllRoundGothic</vt:lpstr>
      <vt:lpstr>SVN-Gretoon</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2</cp:revision>
  <dcterms:created xsi:type="dcterms:W3CDTF">2024-08-09T12:23:54Z</dcterms:created>
  <dcterms:modified xsi:type="dcterms:W3CDTF">2024-08-10T06:49:25Z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