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#9Slide03 BoosterNextFYBlack" panose="02000A03000000020004" pitchFamily="2" charset="-93"/>
      <p:regular r:id="rId18"/>
    </p:embeddedFont>
    <p:embeddedFont>
      <p:font typeface="Cambria Math" panose="02040503050406030204" pitchFamily="18" charset="0"/>
      <p:regular r:id="rId19"/>
    </p:embeddedFont>
    <p:embeddedFont>
      <p:font typeface="iCiel Pequena" pitchFamily="50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0767A"/>
    <a:srgbClr val="66FFCC"/>
    <a:srgbClr val="FFEBB6"/>
    <a:srgbClr val="0099CC"/>
    <a:srgbClr val="FEC726"/>
    <a:srgbClr val="F1E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4622" autoAdjust="0"/>
  </p:normalViewPr>
  <p:slideViewPr>
    <p:cSldViewPr>
      <p:cViewPr varScale="1">
        <p:scale>
          <a:sx n="47" d="100"/>
          <a:sy n="47" d="100"/>
        </p:scale>
        <p:origin x="52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hởi động tiết học - Bài 8">
            <a:hlinkClick r:id="" action="ppaction://media"/>
            <a:extLst>
              <a:ext uri="{FF2B5EF4-FFF2-40B4-BE49-F238E27FC236}">
                <a16:creationId xmlns:a16="http://schemas.microsoft.com/office/drawing/2014/main" id="{06D27E72-DD98-B8C1-47BD-C3AE09AC216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18288000" cy="1027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14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each with plants and umbrellas&#10;&#10;Description automatically generated">
            <a:extLst>
              <a:ext uri="{FF2B5EF4-FFF2-40B4-BE49-F238E27FC236}">
                <a16:creationId xmlns:a16="http://schemas.microsoft.com/office/drawing/2014/main" id="{CA61AB9D-7BD2-8483-5A6F-2A51C321C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6" r="1" b="1"/>
          <a:stretch/>
        </p:blipFill>
        <p:spPr>
          <a:xfrm>
            <a:off x="-9882" y="10"/>
            <a:ext cx="18297882" cy="1028699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B5B797-EDFD-510D-8F47-7869D9A70E72}"/>
              </a:ext>
            </a:extLst>
          </p:cNvPr>
          <p:cNvSpPr/>
          <p:nvPr/>
        </p:nvSpPr>
        <p:spPr>
          <a:xfrm>
            <a:off x="381000" y="571500"/>
            <a:ext cx="17526000" cy="9144000"/>
          </a:xfrm>
          <a:prstGeom prst="roundRect">
            <a:avLst>
              <a:gd name="adj" fmla="val 10697"/>
            </a:avLst>
          </a:prstGeom>
          <a:solidFill>
            <a:schemeClr val="bg1"/>
          </a:solidFill>
          <a:ln w="57150">
            <a:solidFill>
              <a:srgbClr val="00767A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E44E630-7125-5DEC-793C-E1490F73E86F}"/>
              </a:ext>
            </a:extLst>
          </p:cNvPr>
          <p:cNvSpPr/>
          <p:nvPr/>
        </p:nvSpPr>
        <p:spPr>
          <a:xfrm>
            <a:off x="801806" y="952500"/>
            <a:ext cx="1066800" cy="10668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latin typeface="#9Slide03 BoosterNextFYBlack" panose="02000A03000000020004" pitchFamily="2" charset="-93"/>
              </a:rPr>
              <a:t>3</a:t>
            </a:r>
            <a:endParaRPr lang="vi-VN" sz="5400" dirty="0">
              <a:latin typeface="#9Slide03 BoosterNextFYBlack" panose="02000A03000000020004" pitchFamily="2" charset="-93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5EB164-811A-6863-8174-FAB31E0A9528}"/>
                  </a:ext>
                </a:extLst>
              </p:cNvPr>
              <p:cNvSpPr txBox="1"/>
              <p:nvPr/>
            </p:nvSpPr>
            <p:spPr>
              <a:xfrm>
                <a:off x="1883390" y="952500"/>
                <a:ext cx="15602803" cy="240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6000" b="1" dirty="0">
                    <a:solidFill>
                      <a:schemeClr val="accent2"/>
                    </a:solidFill>
                  </a:rPr>
                  <a:t>Cho các phân số</a:t>
                </a:r>
                <a:r>
                  <a:rPr lang="en-GB" sz="6000" b="1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GB" sz="6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GB" sz="6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GB" sz="6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vi-VN" sz="6000" b="1" dirty="0">
                    <a:solidFill>
                      <a:schemeClr val="accent2"/>
                    </a:solidFill>
                  </a:rPr>
                  <a:t> </a:t>
                </a:r>
              </a:p>
              <a:p>
                <a:r>
                  <a:rPr lang="vi-VN" sz="6000" b="1" dirty="0">
                    <a:solidFill>
                      <a:schemeClr val="accent2"/>
                    </a:solidFill>
                  </a:rPr>
                  <a:t>Viết các phân số đã cho theo thứ tự: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5EB164-811A-6863-8174-FAB31E0A9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390" y="952500"/>
                <a:ext cx="15602803" cy="2403094"/>
              </a:xfrm>
              <a:prstGeom prst="rect">
                <a:avLst/>
              </a:prstGeom>
              <a:blipFill>
                <a:blip r:embed="rId3"/>
                <a:stretch>
                  <a:fillRect l="-2384" b="-139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41FE65-E101-F6E4-DC0A-A214B7B98E14}"/>
                  </a:ext>
                </a:extLst>
              </p:cNvPr>
              <p:cNvSpPr txBox="1"/>
              <p:nvPr/>
            </p:nvSpPr>
            <p:spPr>
              <a:xfrm>
                <a:off x="-349509" y="5180364"/>
                <a:ext cx="9150824" cy="18209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num>
                        <m:den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𝟐𝟒</m:t>
                          </m:r>
                        </m:den>
                      </m:f>
                      <m:r>
                        <a:rPr kumimoji="0" lang="en-GB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 </m:t>
                      </m:r>
                      <m:f>
                        <m:fPr>
                          <m:ctrlP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𝟏𝟖</m:t>
                          </m:r>
                        </m:num>
                        <m:den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𝟐𝟒</m:t>
                          </m:r>
                        </m:den>
                      </m:f>
                      <m:r>
                        <a:rPr kumimoji="0" lang="en-GB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</m:t>
                      </m:r>
                      <m:f>
                        <m:fPr>
                          <m:ctrlP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𝟏𝟗</m:t>
                          </m:r>
                        </m:num>
                        <m:den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𝟐𝟒</m:t>
                          </m:r>
                        </m:den>
                      </m:f>
                      <m:r>
                        <a:rPr kumimoji="0" lang="en-GB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</m:t>
                      </m:r>
                      <m:f>
                        <m:fPr>
                          <m:ctrlP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𝟑𝟎</m:t>
                          </m:r>
                        </m:num>
                        <m:den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𝟐𝟒</m:t>
                          </m:r>
                        </m:den>
                      </m:f>
                      <m:r>
                        <a:rPr kumimoji="0" lang="en-GB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41FE65-E101-F6E4-DC0A-A214B7B98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9509" y="5180364"/>
                <a:ext cx="9150824" cy="18209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886E5E1-6B5B-3830-BA6D-024F12844589}"/>
              </a:ext>
            </a:extLst>
          </p:cNvPr>
          <p:cNvSpPr/>
          <p:nvPr/>
        </p:nvSpPr>
        <p:spPr>
          <a:xfrm>
            <a:off x="1026639" y="3680297"/>
            <a:ext cx="7774676" cy="1219200"/>
          </a:xfrm>
          <a:prstGeom prst="roundRect">
            <a:avLst/>
          </a:prstGeom>
          <a:solidFill>
            <a:srgbClr val="66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6000" dirty="0">
                <a:solidFill>
                  <a:schemeClr val="tx1"/>
                </a:solidFill>
              </a:rPr>
              <a:t>a) Từ bé đến lớn.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4C7379-A1C5-2B75-1973-893728F58B1C}"/>
                  </a:ext>
                </a:extLst>
              </p:cNvPr>
              <p:cNvSpPr txBox="1"/>
              <p:nvPr/>
            </p:nvSpPr>
            <p:spPr>
              <a:xfrm>
                <a:off x="7848600" y="5380034"/>
                <a:ext cx="9150824" cy="1421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Nên</a:t>
                </a:r>
                <a:r>
                  <a:rPr kumimoji="0" lang="en-GB" sz="6000" b="1" u="none" strike="noStrike" kern="1200" cap="none" spc="0" normalizeH="0" noProof="0" dirty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504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504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GB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504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𝟏𝟐</m:t>
                        </m:r>
                      </m:den>
                    </m:f>
                    <m:r>
                      <a:rPr kumimoji="0" lang="en-GB" sz="6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504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 </m:t>
                    </m:r>
                    <m:f>
                      <m:fPr>
                        <m:ctrlPr>
                          <a:rPr kumimoji="0" lang="en-GB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504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504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GB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504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den>
                    </m:f>
                    <m:r>
                      <a:rPr kumimoji="0" lang="en-GB" sz="6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504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f>
                      <m:fPr>
                        <m:ctrlPr>
                          <a:rPr kumimoji="0" lang="en-GB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504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504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𝟏𝟗</m:t>
                        </m:r>
                      </m:num>
                      <m:den>
                        <m:r>
                          <a:rPr kumimoji="0" lang="en-GB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504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𝟐𝟒</m:t>
                        </m:r>
                      </m:den>
                    </m:f>
                    <m:r>
                      <a:rPr kumimoji="0" lang="en-GB" sz="6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504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f>
                      <m:fPr>
                        <m:ctrlPr>
                          <a:rPr kumimoji="0" lang="en-GB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504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504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𝟐𝟎</m:t>
                        </m:r>
                      </m:num>
                      <m:den>
                        <m:r>
                          <a:rPr kumimoji="0" lang="en-GB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504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𝟏𝟔</m:t>
                        </m:r>
                      </m:den>
                    </m:f>
                    <m:r>
                      <a:rPr kumimoji="0" lang="en-GB" sz="6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504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endPara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4C7379-A1C5-2B75-1973-893728F58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5380034"/>
                <a:ext cx="9150824" cy="1421608"/>
              </a:xfrm>
              <a:prstGeom prst="rect">
                <a:avLst/>
              </a:prstGeom>
              <a:blipFill>
                <a:blip r:embed="rId5"/>
                <a:stretch>
                  <a:fillRect l="-4064" b="-154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2401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each with plants and umbrellas&#10;&#10;Description automatically generated">
            <a:extLst>
              <a:ext uri="{FF2B5EF4-FFF2-40B4-BE49-F238E27FC236}">
                <a16:creationId xmlns:a16="http://schemas.microsoft.com/office/drawing/2014/main" id="{CA61AB9D-7BD2-8483-5A6F-2A51C321C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6" r="1" b="1"/>
          <a:stretch/>
        </p:blipFill>
        <p:spPr>
          <a:xfrm>
            <a:off x="-9882" y="10"/>
            <a:ext cx="18297882" cy="1028699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B5B797-EDFD-510D-8F47-7869D9A70E72}"/>
              </a:ext>
            </a:extLst>
          </p:cNvPr>
          <p:cNvSpPr/>
          <p:nvPr/>
        </p:nvSpPr>
        <p:spPr>
          <a:xfrm>
            <a:off x="381000" y="571500"/>
            <a:ext cx="17526000" cy="9144000"/>
          </a:xfrm>
          <a:prstGeom prst="roundRect">
            <a:avLst>
              <a:gd name="adj" fmla="val 10697"/>
            </a:avLst>
          </a:prstGeom>
          <a:solidFill>
            <a:schemeClr val="bg1"/>
          </a:solidFill>
          <a:ln w="57150">
            <a:solidFill>
              <a:srgbClr val="00767A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E44E630-7125-5DEC-793C-E1490F73E86F}"/>
              </a:ext>
            </a:extLst>
          </p:cNvPr>
          <p:cNvSpPr/>
          <p:nvPr/>
        </p:nvSpPr>
        <p:spPr>
          <a:xfrm>
            <a:off x="801806" y="952500"/>
            <a:ext cx="1066800" cy="10668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latin typeface="#9Slide03 BoosterNextFYBlack" panose="02000A03000000020004" pitchFamily="2" charset="-93"/>
              </a:rPr>
              <a:t>3</a:t>
            </a:r>
            <a:endParaRPr lang="vi-VN" sz="5400" dirty="0">
              <a:latin typeface="#9Slide03 BoosterNextFYBlack" panose="02000A03000000020004" pitchFamily="2" charset="-93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5EB164-811A-6863-8174-FAB31E0A9528}"/>
                  </a:ext>
                </a:extLst>
              </p:cNvPr>
              <p:cNvSpPr txBox="1"/>
              <p:nvPr/>
            </p:nvSpPr>
            <p:spPr>
              <a:xfrm>
                <a:off x="1883390" y="952500"/>
                <a:ext cx="15602803" cy="240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6000" b="1" dirty="0">
                    <a:solidFill>
                      <a:schemeClr val="accent2"/>
                    </a:solidFill>
                  </a:rPr>
                  <a:t>Cho các phân số</a:t>
                </a:r>
                <a:r>
                  <a:rPr lang="en-GB" sz="6000" b="1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GB" sz="6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GB" sz="6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GB" sz="6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vi-VN" sz="6000" b="1" dirty="0">
                    <a:solidFill>
                      <a:schemeClr val="accent2"/>
                    </a:solidFill>
                  </a:rPr>
                  <a:t> </a:t>
                </a:r>
              </a:p>
              <a:p>
                <a:r>
                  <a:rPr lang="vi-VN" sz="6000" b="1" dirty="0">
                    <a:solidFill>
                      <a:schemeClr val="accent2"/>
                    </a:solidFill>
                  </a:rPr>
                  <a:t>Viết các phân số đã cho theo thứ tự: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5EB164-811A-6863-8174-FAB31E0A9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390" y="952500"/>
                <a:ext cx="15602803" cy="2403094"/>
              </a:xfrm>
              <a:prstGeom prst="rect">
                <a:avLst/>
              </a:prstGeom>
              <a:blipFill>
                <a:blip r:embed="rId3"/>
                <a:stretch>
                  <a:fillRect l="-2384" b="-139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41FE65-E101-F6E4-DC0A-A214B7B98E14}"/>
                  </a:ext>
                </a:extLst>
              </p:cNvPr>
              <p:cNvSpPr txBox="1"/>
              <p:nvPr/>
            </p:nvSpPr>
            <p:spPr>
              <a:xfrm>
                <a:off x="-349509" y="5180364"/>
                <a:ext cx="9150824" cy="18209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𝟑𝟎</m:t>
                          </m:r>
                        </m:num>
                        <m:den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𝟐𝟒</m:t>
                          </m:r>
                        </m:den>
                      </m:f>
                      <m:r>
                        <a:rPr kumimoji="0" lang="en-GB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  <m:r>
                        <a:rPr kumimoji="0" lang="en-GB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𝟗</m:t>
                          </m:r>
                        </m:num>
                        <m:den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𝟐𝟒</m:t>
                          </m:r>
                        </m:den>
                      </m:f>
                      <m:r>
                        <a:rPr kumimoji="0" lang="en-GB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  <m:f>
                        <m:fPr>
                          <m:ctrlP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𝟖</m:t>
                          </m:r>
                        </m:num>
                        <m:den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𝟐𝟒</m:t>
                          </m:r>
                        </m:den>
                      </m:f>
                      <m:r>
                        <a:rPr kumimoji="0" lang="en-GB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  <m:f>
                        <m:fPr>
                          <m:ctrlP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𝟏𝟒</m:t>
                          </m:r>
                        </m:num>
                        <m:den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𝟐𝟒</m:t>
                          </m:r>
                        </m:den>
                      </m:f>
                      <m:r>
                        <a:rPr kumimoji="0" lang="en-GB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41FE65-E101-F6E4-DC0A-A214B7B98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9509" y="5180364"/>
                <a:ext cx="9150824" cy="18209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4C7379-A1C5-2B75-1973-893728F58B1C}"/>
                  </a:ext>
                </a:extLst>
              </p:cNvPr>
              <p:cNvSpPr txBox="1"/>
              <p:nvPr/>
            </p:nvSpPr>
            <p:spPr>
              <a:xfrm>
                <a:off x="8077200" y="5180364"/>
                <a:ext cx="9150824" cy="1692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Nên</a:t>
                </a:r>
                <a:r>
                  <a:rPr kumimoji="0" lang="en-GB" sz="7200" b="1" u="none" strike="noStrike" kern="1200" cap="none" spc="0" normalizeH="0" noProof="0" dirty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7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504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7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504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𝟐𝟎</m:t>
                        </m:r>
                      </m:num>
                      <m:den>
                        <m:r>
                          <a:rPr kumimoji="0" lang="en-GB" sz="7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504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𝟏𝟔</m:t>
                        </m:r>
                      </m:den>
                    </m:f>
                    <m:r>
                      <a:rPr kumimoji="0" lang="en-GB" sz="7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504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</m:t>
                    </m:r>
                    <m:f>
                      <m:fPr>
                        <m:ctrlPr>
                          <a:rPr kumimoji="0" lang="en-GB" sz="7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504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7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504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𝟏𝟗</m:t>
                        </m:r>
                      </m:num>
                      <m:den>
                        <m:r>
                          <a:rPr kumimoji="0" lang="en-GB" sz="7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504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𝟐𝟒</m:t>
                        </m:r>
                      </m:den>
                    </m:f>
                    <m:r>
                      <a:rPr kumimoji="0" lang="en-GB" sz="7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504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</m:t>
                    </m:r>
                    <m:f>
                      <m:fPr>
                        <m:ctrlPr>
                          <a:rPr kumimoji="0" lang="en-GB" sz="7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504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7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504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GB" sz="7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504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den>
                    </m:f>
                    <m:r>
                      <a:rPr kumimoji="0" lang="en-GB" sz="7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504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</m:t>
                    </m:r>
                    <m:f>
                      <m:fPr>
                        <m:ctrlPr>
                          <a:rPr kumimoji="0" lang="en-GB" sz="7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504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7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504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GB" sz="7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504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𝟏𝟐</m:t>
                        </m:r>
                      </m:den>
                    </m:f>
                    <m:r>
                      <a:rPr kumimoji="0" lang="en-GB" sz="7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504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endParaRPr kumimoji="0" lang="vi-V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4C7379-A1C5-2B75-1973-893728F58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5180364"/>
                <a:ext cx="9150824" cy="1692771"/>
              </a:xfrm>
              <a:prstGeom prst="rect">
                <a:avLst/>
              </a:prstGeom>
              <a:blipFill>
                <a:blip r:embed="rId5"/>
                <a:stretch>
                  <a:fillRect l="-4997" b="-158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7938343-3CA1-0B08-E4F8-B95376C28B1A}"/>
              </a:ext>
            </a:extLst>
          </p:cNvPr>
          <p:cNvSpPr/>
          <p:nvPr/>
        </p:nvSpPr>
        <p:spPr>
          <a:xfrm>
            <a:off x="801806" y="3552421"/>
            <a:ext cx="7774676" cy="12192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6000">
                <a:solidFill>
                  <a:schemeClr val="tx1"/>
                </a:solidFill>
              </a:rPr>
              <a:t>b) Từ lớn đến bé.</a:t>
            </a:r>
          </a:p>
        </p:txBody>
      </p:sp>
    </p:spTree>
    <p:extLst>
      <p:ext uri="{BB962C8B-B14F-4D97-AF65-F5344CB8AC3E}">
        <p14:creationId xmlns:p14="http://schemas.microsoft.com/office/powerpoint/2010/main" val="112278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each with plants and umbrellas&#10;&#10;Description automatically generated">
            <a:extLst>
              <a:ext uri="{FF2B5EF4-FFF2-40B4-BE49-F238E27FC236}">
                <a16:creationId xmlns:a16="http://schemas.microsoft.com/office/drawing/2014/main" id="{CA61AB9D-7BD2-8483-5A6F-2A51C321C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6" r="1" b="1"/>
          <a:stretch/>
        </p:blipFill>
        <p:spPr>
          <a:xfrm>
            <a:off x="-9882" y="10"/>
            <a:ext cx="18297882" cy="10286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6ED10D-DD50-660B-A0EE-54959A9E6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723900"/>
            <a:ext cx="14249400" cy="409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24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each with plants and umbrellas&#10;&#10;Description automatically generated">
            <a:extLst>
              <a:ext uri="{FF2B5EF4-FFF2-40B4-BE49-F238E27FC236}">
                <a16:creationId xmlns:a16="http://schemas.microsoft.com/office/drawing/2014/main" id="{CA61AB9D-7BD2-8483-5A6F-2A51C321C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6" r="1" b="1"/>
          <a:stretch/>
        </p:blipFill>
        <p:spPr>
          <a:xfrm>
            <a:off x="-9882" y="10"/>
            <a:ext cx="18297882" cy="1028699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B5B797-EDFD-510D-8F47-7869D9A70E72}"/>
              </a:ext>
            </a:extLst>
          </p:cNvPr>
          <p:cNvSpPr/>
          <p:nvPr/>
        </p:nvSpPr>
        <p:spPr>
          <a:xfrm>
            <a:off x="381000" y="571500"/>
            <a:ext cx="17526000" cy="9144000"/>
          </a:xfrm>
          <a:prstGeom prst="roundRect">
            <a:avLst>
              <a:gd name="adj" fmla="val 10697"/>
            </a:avLst>
          </a:prstGeom>
          <a:solidFill>
            <a:schemeClr val="bg1"/>
          </a:solidFill>
          <a:ln w="57150">
            <a:solidFill>
              <a:srgbClr val="00767A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E44E630-7125-5DEC-793C-E1490F73E86F}"/>
              </a:ext>
            </a:extLst>
          </p:cNvPr>
          <p:cNvSpPr/>
          <p:nvPr/>
        </p:nvSpPr>
        <p:spPr>
          <a:xfrm>
            <a:off x="801806" y="952500"/>
            <a:ext cx="1066800" cy="10668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latin typeface="#9Slide03 BoosterNextFYBlack" panose="02000A03000000020004" pitchFamily="2" charset="-93"/>
              </a:rPr>
              <a:t>4</a:t>
            </a:r>
            <a:endParaRPr lang="vi-VN" sz="5400" dirty="0">
              <a:latin typeface="#9Slide03 BoosterNextFYBlack" panose="02000A03000000020004" pitchFamily="2" charset="-9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5EB164-811A-6863-8174-FAB31E0A9528}"/>
              </a:ext>
            </a:extLst>
          </p:cNvPr>
          <p:cNvSpPr txBox="1"/>
          <p:nvPr/>
        </p:nvSpPr>
        <p:spPr>
          <a:xfrm>
            <a:off x="1883390" y="952500"/>
            <a:ext cx="1560280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400" b="1">
                <a:solidFill>
                  <a:schemeClr val="accent2"/>
                </a:solidFill>
              </a:rPr>
              <a:t>Cho biết số học sinh khối 5 tham gia các môn thể thao ở Câu lạc bộ thể thao của một trường tiểu học như sau:</a:t>
            </a:r>
            <a:endParaRPr lang="vi-VN" sz="5400" b="1" dirty="0">
              <a:solidFill>
                <a:schemeClr val="accent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705F48-7D49-C874-DDBF-7E22D627A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3086100"/>
            <a:ext cx="7353624" cy="63892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3C55FF-E1CA-E0BD-FF20-B936678A8CEF}"/>
              </a:ext>
            </a:extLst>
          </p:cNvPr>
          <p:cNvSpPr txBox="1"/>
          <p:nvPr/>
        </p:nvSpPr>
        <p:spPr>
          <a:xfrm>
            <a:off x="801806" y="3963263"/>
            <a:ext cx="915082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5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 các môn thể thao trên, môn nào được học sinh khối 5 của trường tiểu học đó tham gia nhiều nhất?</a:t>
            </a:r>
            <a:endParaRPr lang="vi-VN" sz="54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597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each with plants and umbrellas&#10;&#10;Description automatically generated">
            <a:extLst>
              <a:ext uri="{FF2B5EF4-FFF2-40B4-BE49-F238E27FC236}">
                <a16:creationId xmlns:a16="http://schemas.microsoft.com/office/drawing/2014/main" id="{CA61AB9D-7BD2-8483-5A6F-2A51C321C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6" r="1" b="1"/>
          <a:stretch/>
        </p:blipFill>
        <p:spPr>
          <a:xfrm>
            <a:off x="-9882" y="10"/>
            <a:ext cx="18297882" cy="1028699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B5B797-EDFD-510D-8F47-7869D9A70E72}"/>
              </a:ext>
            </a:extLst>
          </p:cNvPr>
          <p:cNvSpPr/>
          <p:nvPr/>
        </p:nvSpPr>
        <p:spPr>
          <a:xfrm>
            <a:off x="381000" y="571500"/>
            <a:ext cx="17526000" cy="9144000"/>
          </a:xfrm>
          <a:prstGeom prst="roundRect">
            <a:avLst>
              <a:gd name="adj" fmla="val 10697"/>
            </a:avLst>
          </a:prstGeom>
          <a:solidFill>
            <a:schemeClr val="bg1"/>
          </a:solidFill>
          <a:ln w="57150">
            <a:solidFill>
              <a:srgbClr val="00767A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E44E630-7125-5DEC-793C-E1490F73E86F}"/>
              </a:ext>
            </a:extLst>
          </p:cNvPr>
          <p:cNvSpPr/>
          <p:nvPr/>
        </p:nvSpPr>
        <p:spPr>
          <a:xfrm>
            <a:off x="801806" y="952500"/>
            <a:ext cx="1066800" cy="10668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latin typeface="#9Slide03 BoosterNextFYBlack" panose="02000A03000000020004" pitchFamily="2" charset="-93"/>
              </a:rPr>
              <a:t>4</a:t>
            </a:r>
            <a:endParaRPr lang="vi-VN" sz="5400" dirty="0">
              <a:latin typeface="#9Slide03 BoosterNextFYBlack" panose="02000A03000000020004" pitchFamily="2" charset="-93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3C55FF-E1CA-E0BD-FF20-B936678A8CEF}"/>
                  </a:ext>
                </a:extLst>
              </p:cNvPr>
              <p:cNvSpPr txBox="1"/>
              <p:nvPr/>
            </p:nvSpPr>
            <p:spPr>
              <a:xfrm>
                <a:off x="869800" y="2155612"/>
                <a:ext cx="9150824" cy="12845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5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Cầu lông:</a:t>
                </a:r>
                <a:r>
                  <a:rPr lang="en-GB" sz="5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5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5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GB" sz="5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a:rPr lang="en-GB" sz="5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×5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en-GB" sz="5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×5</m:t>
                        </m:r>
                      </m:den>
                    </m:f>
                    <m:r>
                      <a:rPr lang="en-GB" sz="5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5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15</m:t>
                        </m:r>
                      </m:den>
                    </m:f>
                  </m:oMath>
                </a14:m>
                <a:endParaRPr lang="vi-VN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3C55FF-E1CA-E0BD-FF20-B936678A8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800" y="2155612"/>
                <a:ext cx="9150824" cy="1284519"/>
              </a:xfrm>
              <a:prstGeom prst="rect">
                <a:avLst/>
              </a:prstGeom>
              <a:blipFill>
                <a:blip r:embed="rId3"/>
                <a:stretch>
                  <a:fillRect l="-3598" b="-152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8AB63A-D6E3-51C2-4CD4-6E8ED0BA6573}"/>
                  </a:ext>
                </a:extLst>
              </p:cNvPr>
              <p:cNvSpPr txBox="1"/>
              <p:nvPr/>
            </p:nvSpPr>
            <p:spPr>
              <a:xfrm>
                <a:off x="832269" y="3753114"/>
                <a:ext cx="9150824" cy="1272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5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Bóng </a:t>
                </a:r>
                <a:r>
                  <a:rPr lang="en-GB" sz="5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đá</a:t>
                </a:r>
                <a:r>
                  <a:rPr lang="vi-VN" sz="5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lang="en-GB" sz="5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5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5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GB" sz="5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en-GB" sz="5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×3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5</m:t>
                        </m:r>
                        <m:r>
                          <a:rPr lang="en-GB" sz="5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×3</m:t>
                        </m:r>
                      </m:den>
                    </m:f>
                    <m:r>
                      <a:rPr lang="en-GB" sz="5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5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6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15</m:t>
                        </m:r>
                      </m:den>
                    </m:f>
                  </m:oMath>
                </a14:m>
                <a:endParaRPr lang="vi-VN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8AB63A-D6E3-51C2-4CD4-6E8ED0BA6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69" y="3753114"/>
                <a:ext cx="9150824" cy="1272656"/>
              </a:xfrm>
              <a:prstGeom prst="rect">
                <a:avLst/>
              </a:prstGeom>
              <a:blipFill>
                <a:blip r:embed="rId4"/>
                <a:stretch>
                  <a:fillRect l="-3598" b="-153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E2045C-F1B0-4761-4BEF-FF022E5056B5}"/>
                  </a:ext>
                </a:extLst>
              </p:cNvPr>
              <p:cNvSpPr txBox="1"/>
              <p:nvPr/>
            </p:nvSpPr>
            <p:spPr>
              <a:xfrm>
                <a:off x="914318" y="5448300"/>
                <a:ext cx="9150824" cy="1272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5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Võ</a:t>
                </a:r>
                <a:r>
                  <a:rPr lang="vi-VN" sz="5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lang="en-GB" sz="5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5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5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GB" sz="5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a:rPr lang="en-GB" sz="5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×3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5</m:t>
                        </m:r>
                        <m:r>
                          <a:rPr lang="en-GB" sz="5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×3</m:t>
                        </m:r>
                      </m:den>
                    </m:f>
                    <m:r>
                      <a:rPr lang="en-GB" sz="5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5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15</m:t>
                        </m:r>
                      </m:den>
                    </m:f>
                  </m:oMath>
                </a14:m>
                <a:endParaRPr lang="vi-VN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E2045C-F1B0-4761-4BEF-FF022E505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18" y="5448300"/>
                <a:ext cx="9150824" cy="1272656"/>
              </a:xfrm>
              <a:prstGeom prst="rect">
                <a:avLst/>
              </a:prstGeom>
              <a:blipFill>
                <a:blip r:embed="rId5"/>
                <a:stretch>
                  <a:fillRect l="-3598" b="-148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61E0E9-377A-B186-E82B-A40DC062801F}"/>
                  </a:ext>
                </a:extLst>
              </p:cNvPr>
              <p:cNvSpPr txBox="1"/>
              <p:nvPr/>
            </p:nvSpPr>
            <p:spPr>
              <a:xfrm>
                <a:off x="981746" y="6949034"/>
                <a:ext cx="9150824" cy="1269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5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Bóng </a:t>
                </a:r>
                <a:r>
                  <a:rPr lang="en-GB" sz="5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rổ</a:t>
                </a:r>
                <a:r>
                  <a:rPr lang="vi-VN" sz="5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lang="en-GB" sz="5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5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15</m:t>
                        </m:r>
                      </m:den>
                    </m:f>
                  </m:oMath>
                </a14:m>
                <a:endParaRPr lang="vi-VN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61E0E9-377A-B186-E82B-A40DC0628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746" y="6949034"/>
                <a:ext cx="9150824" cy="1269194"/>
              </a:xfrm>
              <a:prstGeom prst="rect">
                <a:avLst/>
              </a:prstGeom>
              <a:blipFill>
                <a:blip r:embed="rId6"/>
                <a:stretch>
                  <a:fillRect l="-3531" b="-153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C39435-ED85-28AC-497B-E59D253A1404}"/>
              </a:ext>
            </a:extLst>
          </p:cNvPr>
          <p:cNvCxnSpPr>
            <a:cxnSpLocks/>
          </p:cNvCxnSpPr>
          <p:nvPr/>
        </p:nvCxnSpPr>
        <p:spPr>
          <a:xfrm>
            <a:off x="8305800" y="2324100"/>
            <a:ext cx="0" cy="6185564"/>
          </a:xfrm>
          <a:prstGeom prst="line">
            <a:avLst/>
          </a:prstGeom>
          <a:ln w="57150">
            <a:solidFill>
              <a:srgbClr val="0076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6F45909-70C8-3A8A-B722-FFAA1BBB8374}"/>
              </a:ext>
            </a:extLst>
          </p:cNvPr>
          <p:cNvSpPr txBox="1"/>
          <p:nvPr/>
        </p:nvSpPr>
        <p:spPr>
          <a:xfrm>
            <a:off x="8572579" y="2109238"/>
            <a:ext cx="91508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/>
              <a:t>So sánh số học sinh tham gia các môn thể thao: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218EA9-3371-DC67-C4FB-AE2ABAFBD1A0}"/>
                  </a:ext>
                </a:extLst>
              </p:cNvPr>
              <p:cNvSpPr txBox="1"/>
              <p:nvPr/>
            </p:nvSpPr>
            <p:spPr>
              <a:xfrm>
                <a:off x="8844127" y="3568989"/>
                <a:ext cx="8533860" cy="1543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0" lang="en-GB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kumimoji="0" lang="en-GB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15</m:t>
                          </m:r>
                        </m:den>
                      </m:f>
                      <m:r>
                        <a:rPr kumimoji="0" lang="en-GB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&lt;</m:t>
                      </m:r>
                      <m:f>
                        <m:fPr>
                          <m:ctrlPr>
                            <a:rPr kumimoji="0" lang="en-GB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0" lang="en-GB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kumimoji="0" lang="en-GB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15</m:t>
                          </m:r>
                        </m:den>
                      </m:f>
                      <m:r>
                        <a:rPr kumimoji="0" lang="en-GB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&lt;</m:t>
                      </m:r>
                      <m:f>
                        <m:fPr>
                          <m:ctrlPr>
                            <a:rPr kumimoji="0" lang="en-GB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0" lang="en-GB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kumimoji="0" lang="en-GB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15</m:t>
                          </m:r>
                        </m:den>
                      </m:f>
                      <m:r>
                        <a:rPr kumimoji="0" lang="en-GB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&lt;</m:t>
                      </m:r>
                      <m:f>
                        <m:fPr>
                          <m:ctrlPr>
                            <a:rPr kumimoji="0" lang="en-GB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0" lang="en-GB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kumimoji="0" lang="en-GB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vi-VN" sz="16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218EA9-3371-DC67-C4FB-AE2ABAFBD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127" y="3568989"/>
                <a:ext cx="8533860" cy="15437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21B4D3E-80E4-4CFF-9956-55B23E0FED7E}"/>
                  </a:ext>
                </a:extLst>
              </p:cNvPr>
              <p:cNvSpPr txBox="1"/>
              <p:nvPr/>
            </p:nvSpPr>
            <p:spPr>
              <a:xfrm>
                <a:off x="8499046" y="5854724"/>
                <a:ext cx="8533860" cy="15594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kumimoji="0" lang="en-GB" sz="66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Calibri" panose="020F0502020204030204" pitchFamily="34" charset="0"/>
                  </a:rPr>
                  <a:t>Hay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6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GB" sz="6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kumimoji="0" lang="en-GB" sz="6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𝟓</m:t>
                        </m:r>
                      </m:den>
                    </m:f>
                    <m:r>
                      <a:rPr kumimoji="0" lang="en-GB" sz="6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kumimoji="0" lang="en-GB" sz="6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GB" sz="6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𝟒</m:t>
                        </m:r>
                      </m:num>
                      <m:den>
                        <m:r>
                          <a:rPr kumimoji="0" lang="en-GB" sz="6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𝟏𝟓</m:t>
                        </m:r>
                      </m:den>
                    </m:f>
                    <m:r>
                      <a:rPr kumimoji="0" lang="en-GB" sz="6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kumimoji="0" lang="en-GB" sz="6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GB" sz="6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kumimoji="0" lang="en-GB" sz="6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𝟑</m:t>
                        </m:r>
                      </m:den>
                    </m:f>
                    <m:r>
                      <a:rPr kumimoji="0" lang="en-GB" sz="6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kumimoji="0" lang="en-GB" sz="6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GB" sz="6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kumimoji="0" lang="en-GB" sz="6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400" b="1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21B4D3E-80E4-4CFF-9956-55B23E0FE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046" y="5854724"/>
                <a:ext cx="8533860" cy="1559401"/>
              </a:xfrm>
              <a:prstGeom prst="rect">
                <a:avLst/>
              </a:prstGeom>
              <a:blipFill>
                <a:blip r:embed="rId8"/>
                <a:stretch>
                  <a:fillRect l="-4857" b="-156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BBFA83CB-E170-612D-0A2A-474836BC8139}"/>
              </a:ext>
            </a:extLst>
          </p:cNvPr>
          <p:cNvSpPr txBox="1"/>
          <p:nvPr/>
        </p:nvSpPr>
        <p:spPr>
          <a:xfrm>
            <a:off x="2133600" y="8218228"/>
            <a:ext cx="136398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dirty="0"/>
              <a:t>Vậy môn thể thao được học sinh khối 5 tham gia nhiều nhất là: </a:t>
            </a:r>
            <a:r>
              <a:rPr lang="vi-VN" sz="4400" b="1" dirty="0">
                <a:solidFill>
                  <a:srgbClr val="C00000"/>
                </a:solidFill>
              </a:rPr>
              <a:t>bóng đá.</a:t>
            </a:r>
          </a:p>
        </p:txBody>
      </p:sp>
    </p:spTree>
    <p:extLst>
      <p:ext uri="{BB962C8B-B14F-4D97-AF65-F5344CB8AC3E}">
        <p14:creationId xmlns:p14="http://schemas.microsoft.com/office/powerpoint/2010/main" val="928674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6" grpId="0"/>
      <p:bldP spid="8" grpId="0"/>
      <p:bldP spid="15" grpId="0"/>
      <p:bldP spid="17" grpId="0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each with plants and umbrellas&#10;&#10;Description automatically generated">
            <a:extLst>
              <a:ext uri="{FF2B5EF4-FFF2-40B4-BE49-F238E27FC236}">
                <a16:creationId xmlns:a16="http://schemas.microsoft.com/office/drawing/2014/main" id="{CA61AB9D-7BD2-8483-5A6F-2A51C321C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6" r="1" b="1"/>
          <a:stretch/>
        </p:blipFill>
        <p:spPr>
          <a:xfrm>
            <a:off x="-9882" y="10"/>
            <a:ext cx="18297882" cy="1028699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B5B797-EDFD-510D-8F47-7869D9A70E72}"/>
              </a:ext>
            </a:extLst>
          </p:cNvPr>
          <p:cNvSpPr/>
          <p:nvPr/>
        </p:nvSpPr>
        <p:spPr>
          <a:xfrm>
            <a:off x="381000" y="571500"/>
            <a:ext cx="17526000" cy="9144000"/>
          </a:xfrm>
          <a:prstGeom prst="roundRect">
            <a:avLst>
              <a:gd name="adj" fmla="val 10697"/>
            </a:avLst>
          </a:prstGeom>
          <a:solidFill>
            <a:schemeClr val="bg1"/>
          </a:solidFill>
          <a:ln w="57150">
            <a:solidFill>
              <a:srgbClr val="00767A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E44E630-7125-5DEC-793C-E1490F73E86F}"/>
              </a:ext>
            </a:extLst>
          </p:cNvPr>
          <p:cNvSpPr/>
          <p:nvPr/>
        </p:nvSpPr>
        <p:spPr>
          <a:xfrm>
            <a:off x="801806" y="952500"/>
            <a:ext cx="1066800" cy="10668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latin typeface="#9Slide03 BoosterNextFYBlack" panose="02000A03000000020004" pitchFamily="2" charset="-93"/>
              </a:rPr>
              <a:t>5</a:t>
            </a:r>
            <a:endParaRPr lang="vi-VN" sz="5400" dirty="0">
              <a:latin typeface="#9Slide03 BoosterNextFYBlack" panose="02000A03000000020004" pitchFamily="2" charset="-9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915354-B1EB-6DF4-BC35-C76DFFE98D9C}"/>
              </a:ext>
            </a:extLst>
          </p:cNvPr>
          <p:cNvSpPr txBox="1"/>
          <p:nvPr/>
        </p:nvSpPr>
        <p:spPr>
          <a:xfrm>
            <a:off x="2259488" y="876300"/>
            <a:ext cx="416652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500" dirty="0">
                <a:solidFill>
                  <a:srgbClr val="C00000"/>
                </a:solidFill>
                <a:latin typeface="iCiel Pequena" pitchFamily="50" charset="0"/>
              </a:rPr>
              <a:t>ĐỐ EM</a:t>
            </a:r>
            <a:endParaRPr lang="vi-VN" sz="11500" dirty="0">
              <a:solidFill>
                <a:srgbClr val="C00000"/>
              </a:solidFill>
              <a:latin typeface="iCiel Pequena" pitchFamily="50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FB88A2F1-429C-EC1C-DA34-F2F067326F57}"/>
                  </a:ext>
                </a:extLst>
              </p:cNvPr>
              <p:cNvSpPr/>
              <p:nvPr/>
            </p:nvSpPr>
            <p:spPr>
              <a:xfrm>
                <a:off x="5867400" y="3113897"/>
                <a:ext cx="7126406" cy="2888709"/>
              </a:xfrm>
              <a:prstGeom prst="roundRect">
                <a:avLst/>
              </a:prstGeom>
              <a:solidFill>
                <a:srgbClr val="FFCCF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7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vi-VN" sz="7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FB88A2F1-429C-EC1C-DA34-F2F067326F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3113897"/>
                <a:ext cx="7126406" cy="288870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E18C18A9-37D2-B7E3-AE6C-7E2F4E64E736}"/>
              </a:ext>
            </a:extLst>
          </p:cNvPr>
          <p:cNvSpPr txBox="1"/>
          <p:nvPr/>
        </p:nvSpPr>
        <p:spPr>
          <a:xfrm>
            <a:off x="801806" y="2738348"/>
            <a:ext cx="29820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9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Số?</a:t>
            </a:r>
            <a:endParaRPr lang="vi-VN" sz="9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4527BB-F55E-8F33-0C8A-2BC45C7A1C9C}"/>
                  </a:ext>
                </a:extLst>
              </p:cNvPr>
              <p:cNvSpPr txBox="1"/>
              <p:nvPr/>
            </p:nvSpPr>
            <p:spPr>
              <a:xfrm>
                <a:off x="801806" y="7025684"/>
                <a:ext cx="9150824" cy="16667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5400" dirty="0"/>
                  <a:t>Ta có:</a:t>
                </a:r>
                <a:r>
                  <a:rPr kumimoji="0" lang="vi-VN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7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7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7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  <m:r>
                      <a:rPr kumimoji="0" lang="en-GB" sz="7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f>
                      <m:fPr>
                        <m:ctrlPr>
                          <a:rPr kumimoji="0" lang="en-GB" sz="7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7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GB" sz="7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5400" dirty="0"/>
                  <a:t> mà</a:t>
                </a:r>
                <a:r>
                  <a:rPr lang="vi-VN" sz="7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7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7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7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7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GB" sz="7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7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7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5400" dirty="0"/>
                  <a:t>  </a:t>
                </a:r>
                <a:endParaRPr lang="vi-VN" sz="5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4527BB-F55E-8F33-0C8A-2BC45C7A1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806" y="7025684"/>
                <a:ext cx="9150824" cy="1666738"/>
              </a:xfrm>
              <a:prstGeom prst="rect">
                <a:avLst/>
              </a:prstGeom>
              <a:blipFill>
                <a:blip r:embed="rId4"/>
                <a:stretch>
                  <a:fillRect l="-3598" b="-43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045EA65-8940-FBBA-8411-1947690F2A02}"/>
              </a:ext>
            </a:extLst>
          </p:cNvPr>
          <p:cNvSpPr/>
          <p:nvPr/>
        </p:nvSpPr>
        <p:spPr>
          <a:xfrm>
            <a:off x="8774942" y="3463869"/>
            <a:ext cx="990600" cy="9421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rgbClr val="C00000"/>
                </a:solidFill>
              </a:rPr>
              <a:t>?</a:t>
            </a:r>
            <a:endParaRPr lang="vi-VN" sz="7200" dirty="0">
              <a:solidFill>
                <a:srgbClr val="C0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CAC2382-308B-C6B4-E3A8-97CA9038C634}"/>
              </a:ext>
            </a:extLst>
          </p:cNvPr>
          <p:cNvSpPr/>
          <p:nvPr/>
        </p:nvSpPr>
        <p:spPr>
          <a:xfrm>
            <a:off x="8774942" y="3463868"/>
            <a:ext cx="990600" cy="9421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rgbClr val="C00000"/>
                </a:solidFill>
              </a:rPr>
              <a:t>4</a:t>
            </a:r>
            <a:endParaRPr lang="vi-VN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307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  <p:bldP spid="13" grpId="0"/>
      <p:bldP spid="16" grpId="0"/>
      <p:bldP spid="19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each with plants and umbrellas&#10;&#10;Description automatically generated">
            <a:extLst>
              <a:ext uri="{FF2B5EF4-FFF2-40B4-BE49-F238E27FC236}">
                <a16:creationId xmlns:a16="http://schemas.microsoft.com/office/drawing/2014/main" id="{CA61AB9D-7BD2-8483-5A6F-2A51C321C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6" r="1" b="1"/>
          <a:stretch/>
        </p:blipFill>
        <p:spPr>
          <a:xfrm>
            <a:off x="-9882" y="10"/>
            <a:ext cx="18297882" cy="10286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4396D2-60E2-ED24-FB8F-EC2630CD0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333500"/>
            <a:ext cx="13468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3675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each with plants and umbrellas&#10;&#10;Description automatically generated">
            <a:extLst>
              <a:ext uri="{FF2B5EF4-FFF2-40B4-BE49-F238E27FC236}">
                <a16:creationId xmlns:a16="http://schemas.microsoft.com/office/drawing/2014/main" id="{F5F7D5A1-ACF4-7841-D4B8-6A2FF5D7C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6" r="1" b="1"/>
          <a:stretch/>
        </p:blipFill>
        <p:spPr>
          <a:xfrm>
            <a:off x="-9882" y="10"/>
            <a:ext cx="18297882" cy="10286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99B7E6-9CB7-821A-BC03-06BD18848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266700"/>
            <a:ext cx="4749196" cy="307874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4C8C08F-FB98-E8FD-0BEE-59E968B126B6}"/>
              </a:ext>
            </a:extLst>
          </p:cNvPr>
          <p:cNvSpPr/>
          <p:nvPr/>
        </p:nvSpPr>
        <p:spPr>
          <a:xfrm>
            <a:off x="3352800" y="2171700"/>
            <a:ext cx="2362200" cy="838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0076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err="1">
                <a:solidFill>
                  <a:srgbClr val="00767A"/>
                </a:solidFill>
                <a:latin typeface="#9Slide03 BoosterNextFYBlack" panose="02000A03000000020004" pitchFamily="2" charset="-93"/>
              </a:rPr>
              <a:t>Bài</a:t>
            </a:r>
            <a:r>
              <a:rPr lang="en-GB" sz="5400" dirty="0">
                <a:solidFill>
                  <a:srgbClr val="00767A"/>
                </a:solidFill>
                <a:latin typeface="#9Slide03 BoosterNextFYBlack" panose="02000A03000000020004" pitchFamily="2" charset="-93"/>
              </a:rPr>
              <a:t> 3</a:t>
            </a:r>
            <a:endParaRPr lang="vi-VN" sz="5400" dirty="0">
              <a:solidFill>
                <a:srgbClr val="00767A"/>
              </a:solidFill>
              <a:latin typeface="#9Slide03 BoosterNextFYBlack" panose="02000A03000000020004" pitchFamily="2" charset="-93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D51908B-8EB8-59BE-B009-014B1F8FB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143101"/>
            <a:ext cx="14777985" cy="3103133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DBB230B-E694-E6D7-27C8-7003FD2EF060}"/>
              </a:ext>
            </a:extLst>
          </p:cNvPr>
          <p:cNvSpPr/>
          <p:nvPr/>
        </p:nvSpPr>
        <p:spPr>
          <a:xfrm>
            <a:off x="12115800" y="6134100"/>
            <a:ext cx="2971800" cy="838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err="1">
                <a:solidFill>
                  <a:schemeClr val="accent2"/>
                </a:solidFill>
                <a:latin typeface="#9Slide03 BoosterNextFYBlack" panose="02000A03000000020004" pitchFamily="2" charset="-93"/>
              </a:rPr>
              <a:t>Tiết</a:t>
            </a:r>
            <a:r>
              <a:rPr lang="en-GB" sz="5400" dirty="0">
                <a:solidFill>
                  <a:schemeClr val="accent2"/>
                </a:solidFill>
                <a:latin typeface="#9Slide03 BoosterNextFYBlack" panose="02000A03000000020004" pitchFamily="2" charset="-93"/>
              </a:rPr>
              <a:t> 2</a:t>
            </a:r>
            <a:endParaRPr lang="vi-VN" sz="5400" dirty="0">
              <a:solidFill>
                <a:schemeClr val="accent2"/>
              </a:solidFill>
              <a:latin typeface="#9Slide03 BoosterNextFYBlack" panose="02000A03000000020004" pitchFamily="2" charset="-93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each with plants and umbrellas&#10;&#10;Description automatically generated">
            <a:extLst>
              <a:ext uri="{FF2B5EF4-FFF2-40B4-BE49-F238E27FC236}">
                <a16:creationId xmlns:a16="http://schemas.microsoft.com/office/drawing/2014/main" id="{CA61AB9D-7BD2-8483-5A6F-2A51C321C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6" r="1" b="1"/>
          <a:stretch/>
        </p:blipFill>
        <p:spPr>
          <a:xfrm>
            <a:off x="-9882" y="10"/>
            <a:ext cx="18297882" cy="10286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9B1A7E-C6AC-E327-570F-AFFECE377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104900"/>
            <a:ext cx="12567786" cy="330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46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each with plants and umbrellas&#10;&#10;Description automatically generated">
            <a:extLst>
              <a:ext uri="{FF2B5EF4-FFF2-40B4-BE49-F238E27FC236}">
                <a16:creationId xmlns:a16="http://schemas.microsoft.com/office/drawing/2014/main" id="{CA61AB9D-7BD2-8483-5A6F-2A51C321C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6" r="1" b="1"/>
          <a:stretch/>
        </p:blipFill>
        <p:spPr>
          <a:xfrm>
            <a:off x="-9882" y="10"/>
            <a:ext cx="18297882" cy="1028699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B5B797-EDFD-510D-8F47-7869D9A70E72}"/>
              </a:ext>
            </a:extLst>
          </p:cNvPr>
          <p:cNvSpPr/>
          <p:nvPr/>
        </p:nvSpPr>
        <p:spPr>
          <a:xfrm>
            <a:off x="381000" y="571500"/>
            <a:ext cx="17526000" cy="9144000"/>
          </a:xfrm>
          <a:prstGeom prst="roundRect">
            <a:avLst>
              <a:gd name="adj" fmla="val 10697"/>
            </a:avLst>
          </a:prstGeom>
          <a:solidFill>
            <a:schemeClr val="bg1"/>
          </a:solidFill>
          <a:ln w="57150">
            <a:solidFill>
              <a:srgbClr val="00767A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E44E630-7125-5DEC-793C-E1490F73E86F}"/>
              </a:ext>
            </a:extLst>
          </p:cNvPr>
          <p:cNvSpPr/>
          <p:nvPr/>
        </p:nvSpPr>
        <p:spPr>
          <a:xfrm>
            <a:off x="838200" y="952500"/>
            <a:ext cx="1066800" cy="10668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latin typeface="#9Slide03 BoosterNextFYBlack" panose="02000A03000000020004" pitchFamily="2" charset="-93"/>
              </a:rPr>
              <a:t>1</a:t>
            </a:r>
            <a:endParaRPr lang="vi-VN" sz="5400" dirty="0">
              <a:latin typeface="#9Slide03 BoosterNextFYBlack" panose="02000A03000000020004" pitchFamily="2" charset="-9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5EB164-811A-6863-8174-FAB31E0A9528}"/>
              </a:ext>
            </a:extLst>
          </p:cNvPr>
          <p:cNvSpPr txBox="1"/>
          <p:nvPr/>
        </p:nvSpPr>
        <p:spPr>
          <a:xfrm>
            <a:off x="1883391" y="952500"/>
            <a:ext cx="915082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6600" b="1" dirty="0">
                <a:solidFill>
                  <a:schemeClr val="accent2"/>
                </a:solidFill>
              </a:rPr>
              <a:t> &gt;; &lt;; =?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B1E407-7A97-E79B-7768-537DA91D3F4B}"/>
              </a:ext>
            </a:extLst>
          </p:cNvPr>
          <p:cNvGrpSpPr/>
          <p:nvPr/>
        </p:nvGrpSpPr>
        <p:grpSpPr>
          <a:xfrm>
            <a:off x="1143000" y="2303418"/>
            <a:ext cx="4038600" cy="3352800"/>
            <a:chOff x="1143000" y="2303418"/>
            <a:chExt cx="4038600" cy="33528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C55792F-5A9C-1A98-E624-ECBA913C97F8}"/>
                </a:ext>
              </a:extLst>
            </p:cNvPr>
            <p:cNvSpPr/>
            <p:nvPr/>
          </p:nvSpPr>
          <p:spPr>
            <a:xfrm>
              <a:off x="1143000" y="2303418"/>
              <a:ext cx="4038600" cy="3352800"/>
            </a:xfrm>
            <a:prstGeom prst="roundRect">
              <a:avLst/>
            </a:prstGeom>
            <a:solidFill>
              <a:srgbClr val="FFC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EE6AED3-5B8C-85E2-EC38-8FFA01AFFAC0}"/>
                    </a:ext>
                  </a:extLst>
                </p:cNvPr>
                <p:cNvSpPr txBox="1"/>
                <p:nvPr/>
              </p:nvSpPr>
              <p:spPr>
                <a:xfrm>
                  <a:off x="1335206" y="2661462"/>
                  <a:ext cx="3528530" cy="27856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buAutoNum type="alphaLcParenR"/>
                  </a:pPr>
                  <a:r>
                    <a:rPr lang="en-GB" sz="6000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f>
                        <m:fPr>
                          <m:ctrlPr>
                            <a:rPr lang="en-GB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a14:m>
                  <a:endParaRPr lang="en-GB" sz="6000" b="0" dirty="0"/>
                </a:p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4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GB" sz="4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             2</m:t>
                        </m:r>
                      </m:oMath>
                    </m:oMathPara>
                  </a14:m>
                  <a:endParaRPr lang="vi-VN" sz="4800" dirty="0"/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EE6AED3-5B8C-85E2-EC38-8FFA01AFFA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5206" y="2661462"/>
                  <a:ext cx="3528530" cy="2785699"/>
                </a:xfrm>
                <a:prstGeom prst="rect">
                  <a:avLst/>
                </a:prstGeom>
                <a:blipFill>
                  <a:blip r:embed="rId3"/>
                  <a:stretch>
                    <a:fillRect l="-10708" t="-43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449A322-E21B-B110-5758-6F6776AC3058}"/>
                </a:ext>
              </a:extLst>
            </p:cNvPr>
            <p:cNvSpPr/>
            <p:nvPr/>
          </p:nvSpPr>
          <p:spPr>
            <a:xfrm>
              <a:off x="2750118" y="2885258"/>
              <a:ext cx="990600" cy="8875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6000" dirty="0"/>
                <a:t>?</a:t>
              </a:r>
              <a:endParaRPr lang="vi-VN" sz="6000" dirty="0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A9D529E-3545-90E2-D923-296914DC47A0}"/>
                </a:ext>
              </a:extLst>
            </p:cNvPr>
            <p:cNvSpPr/>
            <p:nvPr/>
          </p:nvSpPr>
          <p:spPr>
            <a:xfrm>
              <a:off x="2604171" y="4344273"/>
              <a:ext cx="990600" cy="8875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6000" dirty="0"/>
                <a:t>?</a:t>
              </a:r>
              <a:endParaRPr lang="vi-VN" sz="60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591AF1D-8F00-F6AD-5BC6-F821016AEBAA}"/>
              </a:ext>
            </a:extLst>
          </p:cNvPr>
          <p:cNvGrpSpPr/>
          <p:nvPr/>
        </p:nvGrpSpPr>
        <p:grpSpPr>
          <a:xfrm>
            <a:off x="6472681" y="2441496"/>
            <a:ext cx="4038600" cy="3352800"/>
            <a:chOff x="1143000" y="2303418"/>
            <a:chExt cx="4038600" cy="335280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B6B98453-651E-6172-06CC-EC2981B4F50C}"/>
                </a:ext>
              </a:extLst>
            </p:cNvPr>
            <p:cNvSpPr/>
            <p:nvPr/>
          </p:nvSpPr>
          <p:spPr>
            <a:xfrm>
              <a:off x="1143000" y="2303418"/>
              <a:ext cx="4038600" cy="3352800"/>
            </a:xfrm>
            <a:prstGeom prst="roundRect">
              <a:avLst/>
            </a:prstGeom>
            <a:solidFill>
              <a:srgbClr val="FFC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0310C86-7435-9F5E-82E7-E5B6FD6CE4EF}"/>
                    </a:ext>
                  </a:extLst>
                </p:cNvPr>
                <p:cNvSpPr txBox="1"/>
                <p:nvPr/>
              </p:nvSpPr>
              <p:spPr>
                <a:xfrm>
                  <a:off x="1335206" y="2661462"/>
                  <a:ext cx="3581430" cy="28552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6000" dirty="0"/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f>
                        <m:fPr>
                          <m:ctrlPr>
                            <a:rPr lang="en-GB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endParaRPr lang="en-GB" sz="6000" b="0" dirty="0"/>
                </a:p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4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GB" sz="4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             </m:t>
                        </m:r>
                        <m:f>
                          <m:fPr>
                            <m:ctrlPr>
                              <a:rPr lang="en-GB" sz="4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0" i="1" smtClean="0">
                                <a:latin typeface="Cambria Math" panose="02040503050406030204" pitchFamily="18" charset="0"/>
                              </a:rPr>
                              <m:t>29</m:t>
                            </m:r>
                          </m:num>
                          <m:den>
                            <m:r>
                              <a:rPr lang="en-GB" sz="4800" b="0" i="1" smtClean="0">
                                <a:latin typeface="Cambria Math" panose="02040503050406030204" pitchFamily="18" charset="0"/>
                              </a:rPr>
                              <m:t>24</m:t>
                            </m:r>
                          </m:den>
                        </m:f>
                      </m:oMath>
                    </m:oMathPara>
                  </a14:m>
                  <a:endParaRPr lang="vi-VN" sz="4800" dirty="0"/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0310C86-7435-9F5E-82E7-E5B6FD6CE4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5206" y="2661462"/>
                  <a:ext cx="3581430" cy="2855205"/>
                </a:xfrm>
                <a:prstGeom prst="rect">
                  <a:avLst/>
                </a:prstGeom>
                <a:blipFill>
                  <a:blip r:embed="rId4"/>
                  <a:stretch>
                    <a:fillRect l="-10204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9F4DFA7-EBE6-58A8-401A-624A6A2883D8}"/>
                </a:ext>
              </a:extLst>
            </p:cNvPr>
            <p:cNvSpPr/>
            <p:nvPr/>
          </p:nvSpPr>
          <p:spPr>
            <a:xfrm>
              <a:off x="2750118" y="2885258"/>
              <a:ext cx="990600" cy="8875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6000" dirty="0"/>
                <a:t>?</a:t>
              </a:r>
              <a:endParaRPr lang="vi-VN" sz="6000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7E0DA24-5236-C044-1D90-B90EA6DA0975}"/>
                </a:ext>
              </a:extLst>
            </p:cNvPr>
            <p:cNvSpPr/>
            <p:nvPr/>
          </p:nvSpPr>
          <p:spPr>
            <a:xfrm>
              <a:off x="2604171" y="4344273"/>
              <a:ext cx="990600" cy="8875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6000" dirty="0"/>
                <a:t>?</a:t>
              </a:r>
              <a:endParaRPr lang="vi-VN" sz="60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F081354-C4C7-CAA8-73B3-AC4766A9C76A}"/>
              </a:ext>
            </a:extLst>
          </p:cNvPr>
          <p:cNvGrpSpPr/>
          <p:nvPr/>
        </p:nvGrpSpPr>
        <p:grpSpPr>
          <a:xfrm>
            <a:off x="12410609" y="2377911"/>
            <a:ext cx="4038600" cy="3352800"/>
            <a:chOff x="1143000" y="2303418"/>
            <a:chExt cx="4038600" cy="335280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7FFDA3C3-CE03-F2D6-011E-37C3B0807944}"/>
                </a:ext>
              </a:extLst>
            </p:cNvPr>
            <p:cNvSpPr/>
            <p:nvPr/>
          </p:nvSpPr>
          <p:spPr>
            <a:xfrm>
              <a:off x="1143000" y="2303418"/>
              <a:ext cx="4038600" cy="3352800"/>
            </a:xfrm>
            <a:prstGeom prst="roundRect">
              <a:avLst/>
            </a:prstGeom>
            <a:solidFill>
              <a:srgbClr val="FFC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DCC1391-AC6E-2A30-765B-C771A79E67BC}"/>
                    </a:ext>
                  </a:extLst>
                </p:cNvPr>
                <p:cNvSpPr txBox="1"/>
                <p:nvPr/>
              </p:nvSpPr>
              <p:spPr>
                <a:xfrm>
                  <a:off x="1335206" y="2661462"/>
                  <a:ext cx="3382657" cy="28448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6000" dirty="0"/>
                    <a:t>c)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f>
                        <m:fPr>
                          <m:ctrlPr>
                            <a:rPr lang="en-GB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endParaRPr lang="en-GB" sz="6000" b="0" dirty="0"/>
                </a:p>
                <a:p>
                  <a:r>
                    <a:rPr lang="en-GB" sz="4800" b="0" dirty="0"/>
                    <a:t>3  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sz="6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endParaRPr lang="vi-VN" sz="4800" dirty="0"/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DCC1391-AC6E-2A30-765B-C771A79E67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5206" y="2661462"/>
                  <a:ext cx="3382657" cy="2844881"/>
                </a:xfrm>
                <a:prstGeom prst="rect">
                  <a:avLst/>
                </a:prstGeom>
                <a:blipFill>
                  <a:blip r:embed="rId5"/>
                  <a:stretch>
                    <a:fillRect l="-10811" b="-128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F69F99D-1886-4C15-5760-D42801F49CAA}"/>
                </a:ext>
              </a:extLst>
            </p:cNvPr>
            <p:cNvSpPr/>
            <p:nvPr/>
          </p:nvSpPr>
          <p:spPr>
            <a:xfrm>
              <a:off x="2750118" y="2885258"/>
              <a:ext cx="990600" cy="8875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6000" dirty="0"/>
                <a:t>?</a:t>
              </a:r>
              <a:endParaRPr lang="vi-VN" sz="6000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B4A3BC3F-4063-5DD9-9809-03736B0486D1}"/>
                </a:ext>
              </a:extLst>
            </p:cNvPr>
            <p:cNvSpPr/>
            <p:nvPr/>
          </p:nvSpPr>
          <p:spPr>
            <a:xfrm>
              <a:off x="1950931" y="4344273"/>
              <a:ext cx="990600" cy="8875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6000" dirty="0"/>
                <a:t>?</a:t>
              </a:r>
              <a:endParaRPr lang="vi-VN" sz="6000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0ADA673-E416-C89A-988D-C69CC4BBAF61}"/>
              </a:ext>
            </a:extLst>
          </p:cNvPr>
          <p:cNvGrpSpPr/>
          <p:nvPr/>
        </p:nvGrpSpPr>
        <p:grpSpPr>
          <a:xfrm>
            <a:off x="6837676" y="5818661"/>
            <a:ext cx="4465446" cy="4317257"/>
            <a:chOff x="6837676" y="5818661"/>
            <a:chExt cx="4465446" cy="4317257"/>
          </a:xfrm>
        </p:grpSpPr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83EAABC6-8093-4601-4A5C-AFFA8DD11EC5}"/>
                </a:ext>
              </a:extLst>
            </p:cNvPr>
            <p:cNvSpPr/>
            <p:nvPr/>
          </p:nvSpPr>
          <p:spPr>
            <a:xfrm>
              <a:off x="6837676" y="5818661"/>
              <a:ext cx="4465446" cy="4317257"/>
            </a:xfrm>
            <a:custGeom>
              <a:avLst/>
              <a:gdLst/>
              <a:ahLst/>
              <a:cxnLst/>
              <a:rect l="l" t="t" r="r" b="b"/>
              <a:pathLst>
                <a:path w="1743932" h="1818965">
                  <a:moveTo>
                    <a:pt x="0" y="0"/>
                  </a:moveTo>
                  <a:lnTo>
                    <a:pt x="1743933" y="0"/>
                  </a:lnTo>
                  <a:lnTo>
                    <a:pt x="1743933" y="1818964"/>
                  </a:lnTo>
                  <a:lnTo>
                    <a:pt x="0" y="18189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C9A741B-1C53-48A8-4E66-5A2C0DFB2A9A}"/>
                </a:ext>
              </a:extLst>
            </p:cNvPr>
            <p:cNvSpPr txBox="1"/>
            <p:nvPr/>
          </p:nvSpPr>
          <p:spPr>
            <a:xfrm>
              <a:off x="7424559" y="8431585"/>
              <a:ext cx="34289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dirty="0" err="1">
                  <a:solidFill>
                    <a:schemeClr val="accent2"/>
                  </a:solidFill>
                  <a:latin typeface="#9Slide03 BoosterNextFYBlack" panose="02000A03000000020004" pitchFamily="2" charset="-93"/>
                </a:rPr>
                <a:t>Thực</a:t>
              </a:r>
              <a:r>
                <a:rPr lang="en-GB" sz="4800" dirty="0">
                  <a:solidFill>
                    <a:schemeClr val="accent2"/>
                  </a:solidFill>
                  <a:latin typeface="#9Slide03 BoosterNextFYBlack" panose="02000A03000000020004" pitchFamily="2" charset="-93"/>
                </a:rPr>
                <a:t> </a:t>
              </a:r>
              <a:r>
                <a:rPr lang="en-GB" sz="4800" dirty="0" err="1">
                  <a:solidFill>
                    <a:schemeClr val="accent2"/>
                  </a:solidFill>
                  <a:latin typeface="#9Slide03 BoosterNextFYBlack" panose="02000A03000000020004" pitchFamily="2" charset="-93"/>
                </a:rPr>
                <a:t>hiện</a:t>
              </a:r>
              <a:r>
                <a:rPr lang="en-GB" sz="4800" dirty="0">
                  <a:solidFill>
                    <a:schemeClr val="accent2"/>
                  </a:solidFill>
                  <a:latin typeface="#9Slide03 BoosterNextFYBlack" panose="02000A03000000020004" pitchFamily="2" charset="-93"/>
                </a:rPr>
                <a:t> </a:t>
              </a:r>
              <a:r>
                <a:rPr lang="en-GB" sz="4800" dirty="0" err="1">
                  <a:solidFill>
                    <a:schemeClr val="accent2"/>
                  </a:solidFill>
                  <a:latin typeface="#9Slide03 BoosterNextFYBlack" panose="02000A03000000020004" pitchFamily="2" charset="-93"/>
                </a:rPr>
                <a:t>vào</a:t>
              </a:r>
              <a:r>
                <a:rPr lang="en-GB" sz="4800" dirty="0">
                  <a:solidFill>
                    <a:schemeClr val="accent2"/>
                  </a:solidFill>
                  <a:latin typeface="#9Slide03 BoosterNextFYBlack" panose="02000A03000000020004" pitchFamily="2" charset="-93"/>
                </a:rPr>
                <a:t> </a:t>
              </a:r>
              <a:r>
                <a:rPr lang="en-GB" sz="4800" dirty="0" err="1">
                  <a:solidFill>
                    <a:schemeClr val="accent2"/>
                  </a:solidFill>
                  <a:latin typeface="#9Slide03 BoosterNextFYBlack" panose="02000A03000000020004" pitchFamily="2" charset="-93"/>
                </a:rPr>
                <a:t>vở</a:t>
              </a:r>
              <a:endParaRPr lang="vi-VN" sz="4800" dirty="0">
                <a:solidFill>
                  <a:schemeClr val="accent2"/>
                </a:solidFill>
                <a:latin typeface="#9Slide03 BoosterNextFYBlack" panose="02000A03000000020004" pitchFamily="2" charset="-9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5780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each with plants and umbrellas&#10;&#10;Description automatically generated">
            <a:extLst>
              <a:ext uri="{FF2B5EF4-FFF2-40B4-BE49-F238E27FC236}">
                <a16:creationId xmlns:a16="http://schemas.microsoft.com/office/drawing/2014/main" id="{CA61AB9D-7BD2-8483-5A6F-2A51C321C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6" r="1" b="1"/>
          <a:stretch/>
        </p:blipFill>
        <p:spPr>
          <a:xfrm>
            <a:off x="-9882" y="10"/>
            <a:ext cx="18297882" cy="1028699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B5B797-EDFD-510D-8F47-7869D9A70E72}"/>
              </a:ext>
            </a:extLst>
          </p:cNvPr>
          <p:cNvSpPr/>
          <p:nvPr/>
        </p:nvSpPr>
        <p:spPr>
          <a:xfrm>
            <a:off x="381000" y="571500"/>
            <a:ext cx="17526000" cy="9144000"/>
          </a:xfrm>
          <a:prstGeom prst="roundRect">
            <a:avLst>
              <a:gd name="adj" fmla="val 10697"/>
            </a:avLst>
          </a:prstGeom>
          <a:solidFill>
            <a:schemeClr val="bg1"/>
          </a:solidFill>
          <a:ln w="57150">
            <a:solidFill>
              <a:srgbClr val="00767A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E44E630-7125-5DEC-793C-E1490F73E86F}"/>
              </a:ext>
            </a:extLst>
          </p:cNvPr>
          <p:cNvSpPr/>
          <p:nvPr/>
        </p:nvSpPr>
        <p:spPr>
          <a:xfrm>
            <a:off x="838200" y="952500"/>
            <a:ext cx="1066800" cy="10668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latin typeface="#9Slide03 BoosterNextFYBlack" panose="02000A03000000020004" pitchFamily="2" charset="-93"/>
              </a:rPr>
              <a:t>1</a:t>
            </a:r>
            <a:endParaRPr lang="vi-VN" sz="5400" dirty="0">
              <a:latin typeface="#9Slide03 BoosterNextFYBlack" panose="02000A03000000020004" pitchFamily="2" charset="-9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5EB164-811A-6863-8174-FAB31E0A9528}"/>
              </a:ext>
            </a:extLst>
          </p:cNvPr>
          <p:cNvSpPr txBox="1"/>
          <p:nvPr/>
        </p:nvSpPr>
        <p:spPr>
          <a:xfrm>
            <a:off x="1883391" y="952500"/>
            <a:ext cx="915082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6600" b="1" dirty="0">
                <a:solidFill>
                  <a:schemeClr val="accent2"/>
                </a:solidFill>
              </a:rPr>
              <a:t> &gt;; &lt;; =?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B1E407-7A97-E79B-7768-537DA91D3F4B}"/>
              </a:ext>
            </a:extLst>
          </p:cNvPr>
          <p:cNvGrpSpPr/>
          <p:nvPr/>
        </p:nvGrpSpPr>
        <p:grpSpPr>
          <a:xfrm>
            <a:off x="1143000" y="2303418"/>
            <a:ext cx="4038600" cy="3352800"/>
            <a:chOff x="1143000" y="2303418"/>
            <a:chExt cx="4038600" cy="33528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C55792F-5A9C-1A98-E624-ECBA913C97F8}"/>
                </a:ext>
              </a:extLst>
            </p:cNvPr>
            <p:cNvSpPr/>
            <p:nvPr/>
          </p:nvSpPr>
          <p:spPr>
            <a:xfrm>
              <a:off x="1143000" y="2303418"/>
              <a:ext cx="4038600" cy="3352800"/>
            </a:xfrm>
            <a:prstGeom prst="roundRect">
              <a:avLst/>
            </a:prstGeom>
            <a:solidFill>
              <a:srgbClr val="FFC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EE6AED3-5B8C-85E2-EC38-8FFA01AFFAC0}"/>
                    </a:ext>
                  </a:extLst>
                </p:cNvPr>
                <p:cNvSpPr txBox="1"/>
                <p:nvPr/>
              </p:nvSpPr>
              <p:spPr>
                <a:xfrm>
                  <a:off x="1335206" y="2661462"/>
                  <a:ext cx="3528530" cy="27856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buAutoNum type="alphaLcParenR"/>
                  </a:pPr>
                  <a:r>
                    <a:rPr lang="en-GB" sz="6000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f>
                        <m:fPr>
                          <m:ctrlPr>
                            <a:rPr lang="en-GB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a14:m>
                  <a:endParaRPr lang="en-GB" sz="60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4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GB" sz="4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             2</m:t>
                        </m:r>
                      </m:oMath>
                    </m:oMathPara>
                  </a14:m>
                  <a:endParaRPr lang="vi-VN" sz="4800" dirty="0"/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EE6AED3-5B8C-85E2-EC38-8FFA01AFFA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5206" y="2661462"/>
                  <a:ext cx="3528530" cy="2785699"/>
                </a:xfrm>
                <a:prstGeom prst="rect">
                  <a:avLst/>
                </a:prstGeom>
                <a:blipFill>
                  <a:blip r:embed="rId3"/>
                  <a:stretch>
                    <a:fillRect l="-10708" t="-43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449A322-E21B-B110-5758-6F6776AC3058}"/>
                </a:ext>
              </a:extLst>
            </p:cNvPr>
            <p:cNvSpPr/>
            <p:nvPr/>
          </p:nvSpPr>
          <p:spPr>
            <a:xfrm>
              <a:off x="2750118" y="2885258"/>
              <a:ext cx="990600" cy="8875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6000" dirty="0"/>
                <a:t>&gt;</a:t>
              </a:r>
              <a:endParaRPr lang="vi-VN" sz="6000" dirty="0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A9D529E-3545-90E2-D923-296914DC47A0}"/>
                </a:ext>
              </a:extLst>
            </p:cNvPr>
            <p:cNvSpPr/>
            <p:nvPr/>
          </p:nvSpPr>
          <p:spPr>
            <a:xfrm>
              <a:off x="2604171" y="4344273"/>
              <a:ext cx="990600" cy="8875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6000" dirty="0"/>
                <a:t>&lt;</a:t>
              </a:r>
              <a:endParaRPr lang="vi-VN" sz="60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591AF1D-8F00-F6AD-5BC6-F821016AEBAA}"/>
              </a:ext>
            </a:extLst>
          </p:cNvPr>
          <p:cNvGrpSpPr/>
          <p:nvPr/>
        </p:nvGrpSpPr>
        <p:grpSpPr>
          <a:xfrm>
            <a:off x="6472681" y="2441496"/>
            <a:ext cx="4038600" cy="3352800"/>
            <a:chOff x="1143000" y="2303418"/>
            <a:chExt cx="4038600" cy="335280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B6B98453-651E-6172-06CC-EC2981B4F50C}"/>
                </a:ext>
              </a:extLst>
            </p:cNvPr>
            <p:cNvSpPr/>
            <p:nvPr/>
          </p:nvSpPr>
          <p:spPr>
            <a:xfrm>
              <a:off x="1143000" y="2303418"/>
              <a:ext cx="4038600" cy="3352800"/>
            </a:xfrm>
            <a:prstGeom prst="roundRect">
              <a:avLst/>
            </a:prstGeom>
            <a:solidFill>
              <a:srgbClr val="FFC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0310C86-7435-9F5E-82E7-E5B6FD6CE4EF}"/>
                    </a:ext>
                  </a:extLst>
                </p:cNvPr>
                <p:cNvSpPr txBox="1"/>
                <p:nvPr/>
              </p:nvSpPr>
              <p:spPr>
                <a:xfrm>
                  <a:off x="1335206" y="2661462"/>
                  <a:ext cx="3581430" cy="28552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6000" dirty="0"/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f>
                        <m:fPr>
                          <m:ctrlPr>
                            <a:rPr lang="en-GB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endParaRPr lang="en-GB" sz="60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4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GB" sz="4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             </m:t>
                        </m:r>
                        <m:f>
                          <m:fPr>
                            <m:ctrlPr>
                              <a:rPr lang="en-GB" sz="4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0" i="1" smtClean="0">
                                <a:latin typeface="Cambria Math" panose="02040503050406030204" pitchFamily="18" charset="0"/>
                              </a:rPr>
                              <m:t>29</m:t>
                            </m:r>
                          </m:num>
                          <m:den>
                            <m:r>
                              <a:rPr lang="en-GB" sz="4800" b="0" i="1" smtClean="0">
                                <a:latin typeface="Cambria Math" panose="02040503050406030204" pitchFamily="18" charset="0"/>
                              </a:rPr>
                              <m:t>24</m:t>
                            </m:r>
                          </m:den>
                        </m:f>
                      </m:oMath>
                    </m:oMathPara>
                  </a14:m>
                  <a:endParaRPr lang="vi-VN" sz="4800" dirty="0"/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0310C86-7435-9F5E-82E7-E5B6FD6CE4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5206" y="2661462"/>
                  <a:ext cx="3581430" cy="2855205"/>
                </a:xfrm>
                <a:prstGeom prst="rect">
                  <a:avLst/>
                </a:prstGeom>
                <a:blipFill>
                  <a:blip r:embed="rId4"/>
                  <a:stretch>
                    <a:fillRect l="-10204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9F4DFA7-EBE6-58A8-401A-624A6A2883D8}"/>
                </a:ext>
              </a:extLst>
            </p:cNvPr>
            <p:cNvSpPr/>
            <p:nvPr/>
          </p:nvSpPr>
          <p:spPr>
            <a:xfrm>
              <a:off x="2750118" y="2885258"/>
              <a:ext cx="990600" cy="8875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6000" dirty="0"/>
                <a:t>&gt;</a:t>
              </a:r>
              <a:endParaRPr lang="vi-VN" sz="6000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7E0DA24-5236-C044-1D90-B90EA6DA0975}"/>
                </a:ext>
              </a:extLst>
            </p:cNvPr>
            <p:cNvSpPr/>
            <p:nvPr/>
          </p:nvSpPr>
          <p:spPr>
            <a:xfrm>
              <a:off x="2604171" y="4344273"/>
              <a:ext cx="990600" cy="8875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6000" dirty="0"/>
                <a:t>&lt;</a:t>
              </a:r>
              <a:endParaRPr lang="vi-VN" sz="60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F081354-C4C7-CAA8-73B3-AC4766A9C76A}"/>
              </a:ext>
            </a:extLst>
          </p:cNvPr>
          <p:cNvGrpSpPr/>
          <p:nvPr/>
        </p:nvGrpSpPr>
        <p:grpSpPr>
          <a:xfrm>
            <a:off x="12410609" y="2377911"/>
            <a:ext cx="4038600" cy="3352800"/>
            <a:chOff x="1143000" y="2303418"/>
            <a:chExt cx="4038600" cy="335280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7FFDA3C3-CE03-F2D6-011E-37C3B0807944}"/>
                </a:ext>
              </a:extLst>
            </p:cNvPr>
            <p:cNvSpPr/>
            <p:nvPr/>
          </p:nvSpPr>
          <p:spPr>
            <a:xfrm>
              <a:off x="1143000" y="2303418"/>
              <a:ext cx="4038600" cy="3352800"/>
            </a:xfrm>
            <a:prstGeom prst="roundRect">
              <a:avLst/>
            </a:prstGeom>
            <a:solidFill>
              <a:srgbClr val="FFC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DCC1391-AC6E-2A30-765B-C771A79E67BC}"/>
                    </a:ext>
                  </a:extLst>
                </p:cNvPr>
                <p:cNvSpPr txBox="1"/>
                <p:nvPr/>
              </p:nvSpPr>
              <p:spPr>
                <a:xfrm>
                  <a:off x="1335206" y="2661462"/>
                  <a:ext cx="3382657" cy="28448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6000" dirty="0"/>
                    <a:t>c)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f>
                        <m:fPr>
                          <m:ctrlPr>
                            <a:rPr lang="en-GB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endParaRPr lang="en-GB" sz="6000" b="0" dirty="0"/>
                </a:p>
                <a:p>
                  <a:r>
                    <a:rPr lang="en-GB" sz="4800" b="0" dirty="0"/>
                    <a:t>3  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sz="6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endParaRPr lang="vi-VN" sz="4800" dirty="0"/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DCC1391-AC6E-2A30-765B-C771A79E67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5206" y="2661462"/>
                  <a:ext cx="3382657" cy="2844881"/>
                </a:xfrm>
                <a:prstGeom prst="rect">
                  <a:avLst/>
                </a:prstGeom>
                <a:blipFill>
                  <a:blip r:embed="rId5"/>
                  <a:stretch>
                    <a:fillRect l="-10811" b="-128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F69F99D-1886-4C15-5760-D42801F49CAA}"/>
                </a:ext>
              </a:extLst>
            </p:cNvPr>
            <p:cNvSpPr/>
            <p:nvPr/>
          </p:nvSpPr>
          <p:spPr>
            <a:xfrm>
              <a:off x="2750118" y="2885258"/>
              <a:ext cx="990600" cy="8875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6000" dirty="0"/>
                <a:t>=</a:t>
              </a:r>
              <a:endParaRPr lang="vi-VN" sz="6000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B4A3BC3F-4063-5DD9-9809-03736B0486D1}"/>
                </a:ext>
              </a:extLst>
            </p:cNvPr>
            <p:cNvSpPr/>
            <p:nvPr/>
          </p:nvSpPr>
          <p:spPr>
            <a:xfrm>
              <a:off x="1950931" y="4344273"/>
              <a:ext cx="990600" cy="8875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6000" dirty="0"/>
                <a:t>&gt;</a:t>
              </a:r>
              <a:endParaRPr lang="vi-VN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1113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each with plants and umbrellas&#10;&#10;Description automatically generated">
            <a:extLst>
              <a:ext uri="{FF2B5EF4-FFF2-40B4-BE49-F238E27FC236}">
                <a16:creationId xmlns:a16="http://schemas.microsoft.com/office/drawing/2014/main" id="{CA61AB9D-7BD2-8483-5A6F-2A51C321C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6" r="1" b="1"/>
          <a:stretch/>
        </p:blipFill>
        <p:spPr>
          <a:xfrm>
            <a:off x="-9882" y="10"/>
            <a:ext cx="18297882" cy="1028699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B5B797-EDFD-510D-8F47-7869D9A70E72}"/>
              </a:ext>
            </a:extLst>
          </p:cNvPr>
          <p:cNvSpPr/>
          <p:nvPr/>
        </p:nvSpPr>
        <p:spPr>
          <a:xfrm>
            <a:off x="381000" y="571500"/>
            <a:ext cx="17526000" cy="9144000"/>
          </a:xfrm>
          <a:prstGeom prst="roundRect">
            <a:avLst>
              <a:gd name="adj" fmla="val 10697"/>
            </a:avLst>
          </a:prstGeom>
          <a:solidFill>
            <a:schemeClr val="bg1"/>
          </a:solidFill>
          <a:ln w="57150">
            <a:solidFill>
              <a:srgbClr val="00767A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E44E630-7125-5DEC-793C-E1490F73E86F}"/>
              </a:ext>
            </a:extLst>
          </p:cNvPr>
          <p:cNvSpPr/>
          <p:nvPr/>
        </p:nvSpPr>
        <p:spPr>
          <a:xfrm>
            <a:off x="801806" y="952500"/>
            <a:ext cx="1066800" cy="10668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latin typeface="#9Slide03 BoosterNextFYBlack" panose="02000A03000000020004" pitchFamily="2" charset="-93"/>
              </a:rPr>
              <a:t>2</a:t>
            </a:r>
            <a:endParaRPr lang="vi-VN" sz="5400" dirty="0">
              <a:latin typeface="#9Slide03 BoosterNextFYBlack" panose="02000A03000000020004" pitchFamily="2" charset="-9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5EB164-811A-6863-8174-FAB31E0A9528}"/>
              </a:ext>
            </a:extLst>
          </p:cNvPr>
          <p:cNvSpPr txBox="1"/>
          <p:nvPr/>
        </p:nvSpPr>
        <p:spPr>
          <a:xfrm>
            <a:off x="1883391" y="952500"/>
            <a:ext cx="915082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6600" b="1" dirty="0">
                <a:solidFill>
                  <a:schemeClr val="accent2"/>
                </a:solidFill>
              </a:rPr>
              <a:t>Chọn câu trả lời đúng.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9ECD5B0-62D4-27DD-39FC-9755B08C0208}"/>
              </a:ext>
            </a:extLst>
          </p:cNvPr>
          <p:cNvSpPr/>
          <p:nvPr/>
        </p:nvSpPr>
        <p:spPr>
          <a:xfrm>
            <a:off x="609600" y="2400300"/>
            <a:ext cx="11353800" cy="1066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b="1">
                <a:solidFill>
                  <a:schemeClr val="tx1"/>
                </a:solidFill>
              </a:rPr>
              <a:t>a) Phân số nào dưới đây lớn hơn 1?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2BDB2705-4AE9-0D02-3955-225C15E1CB8E}"/>
                  </a:ext>
                </a:extLst>
              </p:cNvPr>
              <p:cNvSpPr/>
              <p:nvPr/>
            </p:nvSpPr>
            <p:spPr>
              <a:xfrm>
                <a:off x="801806" y="3848100"/>
                <a:ext cx="3312994" cy="1828800"/>
              </a:xfrm>
              <a:prstGeom prst="roundRect">
                <a:avLst/>
              </a:prstGeom>
              <a:solidFill>
                <a:srgbClr val="FFEBB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7200" dirty="0">
                    <a:solidFill>
                      <a:schemeClr val="tx1"/>
                    </a:solidFill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7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7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GB" sz="7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</m:oMath>
                </a14:m>
                <a:endParaRPr lang="vi-VN" sz="7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2BDB2705-4AE9-0D02-3955-225C15E1CB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806" y="3848100"/>
                <a:ext cx="3312994" cy="1828800"/>
              </a:xfrm>
              <a:prstGeom prst="roundRect">
                <a:avLst/>
              </a:prstGeom>
              <a:blipFill>
                <a:blip r:embed="rId3"/>
                <a:stretch>
                  <a:fillRect b="-95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D35F0E4-1AED-EFCF-3A4C-C83B74980680}"/>
                  </a:ext>
                </a:extLst>
              </p:cNvPr>
              <p:cNvSpPr/>
              <p:nvPr/>
            </p:nvSpPr>
            <p:spPr>
              <a:xfrm>
                <a:off x="5410200" y="3819910"/>
                <a:ext cx="3312994" cy="1828800"/>
              </a:xfrm>
              <a:prstGeom prst="roundRect">
                <a:avLst/>
              </a:prstGeom>
              <a:solidFill>
                <a:srgbClr val="FFEBB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7200" dirty="0">
                    <a:solidFill>
                      <a:schemeClr val="tx1"/>
                    </a:solidFill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7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7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GB" sz="7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29</m:t>
                        </m:r>
                      </m:den>
                    </m:f>
                  </m:oMath>
                </a14:m>
                <a:endParaRPr lang="vi-VN" sz="7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D35F0E4-1AED-EFCF-3A4C-C83B749806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819910"/>
                <a:ext cx="3312994" cy="1828800"/>
              </a:xfrm>
              <a:prstGeom prst="round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8DEE99CF-8940-F2BF-C28B-C3320F978A89}"/>
                  </a:ext>
                </a:extLst>
              </p:cNvPr>
              <p:cNvSpPr/>
              <p:nvPr/>
            </p:nvSpPr>
            <p:spPr>
              <a:xfrm>
                <a:off x="10002103" y="3788138"/>
                <a:ext cx="3312994" cy="1828800"/>
              </a:xfrm>
              <a:prstGeom prst="roundRect">
                <a:avLst/>
              </a:prstGeom>
              <a:solidFill>
                <a:srgbClr val="FFEBB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7200" dirty="0">
                    <a:solidFill>
                      <a:schemeClr val="tx1"/>
                    </a:solidFill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7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7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en-GB" sz="7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vi-VN" sz="7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8DEE99CF-8940-F2BF-C28B-C3320F978A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103" y="3788138"/>
                <a:ext cx="3312994" cy="1828800"/>
              </a:xfrm>
              <a:prstGeom prst="roundRect">
                <a:avLst/>
              </a:prstGeom>
              <a:blipFill>
                <a:blip r:embed="rId5"/>
                <a:stretch>
                  <a:fillRect b="-95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033C46EA-F1F9-C3C8-0F73-D94396A7B651}"/>
                  </a:ext>
                </a:extLst>
              </p:cNvPr>
              <p:cNvSpPr/>
              <p:nvPr/>
            </p:nvSpPr>
            <p:spPr>
              <a:xfrm>
                <a:off x="14325600" y="3788138"/>
                <a:ext cx="3312994" cy="1828800"/>
              </a:xfrm>
              <a:prstGeom prst="roundRect">
                <a:avLst/>
              </a:prstGeom>
              <a:solidFill>
                <a:srgbClr val="FFEBB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7200" dirty="0">
                    <a:solidFill>
                      <a:schemeClr val="tx1"/>
                    </a:solidFill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7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7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120</m:t>
                        </m:r>
                      </m:num>
                      <m:den>
                        <m:r>
                          <a:rPr lang="en-GB" sz="7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</m:oMath>
                </a14:m>
                <a:endParaRPr lang="vi-VN" sz="7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033C46EA-F1F9-C3C8-0F73-D94396A7B6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5600" y="3788138"/>
                <a:ext cx="3312994" cy="1828800"/>
              </a:xfrm>
              <a:prstGeom prst="roundRect">
                <a:avLst/>
              </a:prstGeom>
              <a:blipFill>
                <a:blip r:embed="rId6"/>
                <a:stretch>
                  <a:fillRect b="-95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FD44AB34-C911-3B55-A3A8-D3CECEB1F2D7}"/>
                  </a:ext>
                </a:extLst>
              </p:cNvPr>
              <p:cNvSpPr/>
              <p:nvPr/>
            </p:nvSpPr>
            <p:spPr>
              <a:xfrm>
                <a:off x="609600" y="5893368"/>
                <a:ext cx="14020800" cy="143191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4800" b="1" dirty="0">
                    <a:solidFill>
                      <a:schemeClr val="tx1"/>
                    </a:solidFill>
                  </a:rPr>
                  <a:t>b) Phân số nào dưới đây bé hơn phân số</a:t>
                </a:r>
                <a:r>
                  <a:rPr lang="en-GB" sz="4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GB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vi-VN" sz="4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FD44AB34-C911-3B55-A3A8-D3CECEB1F2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893368"/>
                <a:ext cx="14020800" cy="1431914"/>
              </a:xfrm>
              <a:prstGeom prst="roundRect">
                <a:avLst/>
              </a:prstGeom>
              <a:blipFill>
                <a:blip r:embed="rId7"/>
                <a:stretch>
                  <a:fillRect l="-1388" b="-2917"/>
                </a:stretch>
              </a:blipFill>
              <a:ln w="28575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02563DD-181E-EB2D-6418-23B541160728}"/>
                  </a:ext>
                </a:extLst>
              </p:cNvPr>
              <p:cNvSpPr/>
              <p:nvPr/>
            </p:nvSpPr>
            <p:spPr>
              <a:xfrm>
                <a:off x="780197" y="7521586"/>
                <a:ext cx="3312994" cy="1828800"/>
              </a:xfrm>
              <a:prstGeom prst="roundRect">
                <a:avLst/>
              </a:prstGeom>
              <a:solidFill>
                <a:srgbClr val="FFEBB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7200" dirty="0">
                    <a:solidFill>
                      <a:schemeClr val="tx1"/>
                    </a:solidFill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7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7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7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7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02563DD-181E-EB2D-6418-23B541160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197" y="7521586"/>
                <a:ext cx="3312994" cy="1828800"/>
              </a:xfrm>
              <a:prstGeom prst="roundRect">
                <a:avLst/>
              </a:prstGeom>
              <a:blipFill>
                <a:blip r:embed="rId8"/>
                <a:stretch>
                  <a:fillRect b="-101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208AE824-A5D9-1CC0-BE8D-C569D12FB727}"/>
                  </a:ext>
                </a:extLst>
              </p:cNvPr>
              <p:cNvSpPr/>
              <p:nvPr/>
            </p:nvSpPr>
            <p:spPr>
              <a:xfrm>
                <a:off x="5388591" y="7493396"/>
                <a:ext cx="3312994" cy="1828800"/>
              </a:xfrm>
              <a:prstGeom prst="roundRect">
                <a:avLst/>
              </a:prstGeom>
              <a:solidFill>
                <a:srgbClr val="FFEBB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7200" dirty="0">
                    <a:solidFill>
                      <a:schemeClr val="tx1"/>
                    </a:solidFill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7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7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GB" sz="7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vi-VN" sz="7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208AE824-A5D9-1CC0-BE8D-C569D12FB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591" y="7493396"/>
                <a:ext cx="3312994" cy="1828800"/>
              </a:xfrm>
              <a:prstGeom prst="roundRect">
                <a:avLst/>
              </a:prstGeom>
              <a:blipFill>
                <a:blip r:embed="rId9"/>
                <a:stretch>
                  <a:fillRect b="-95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998408D9-D6AB-EB59-A0B8-4F00C0AAA0AB}"/>
                  </a:ext>
                </a:extLst>
              </p:cNvPr>
              <p:cNvSpPr/>
              <p:nvPr/>
            </p:nvSpPr>
            <p:spPr>
              <a:xfrm>
                <a:off x="9980494" y="7461624"/>
                <a:ext cx="3312994" cy="1828800"/>
              </a:xfrm>
              <a:prstGeom prst="roundRect">
                <a:avLst/>
              </a:prstGeom>
              <a:solidFill>
                <a:srgbClr val="FFEBB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7200" dirty="0">
                    <a:solidFill>
                      <a:schemeClr val="tx1"/>
                    </a:solidFill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7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7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GB" sz="7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vi-VN" sz="7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998408D9-D6AB-EB59-A0B8-4F00C0AAA0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0494" y="7461624"/>
                <a:ext cx="3312994" cy="1828800"/>
              </a:xfrm>
              <a:prstGeom prst="roundRect">
                <a:avLst/>
              </a:prstGeom>
              <a:blipFill>
                <a:blip r:embed="rId10"/>
                <a:stretch>
                  <a:fillRect b="-95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C56DABDA-13CF-1357-F6D1-683164DD94FB}"/>
                  </a:ext>
                </a:extLst>
              </p:cNvPr>
              <p:cNvSpPr/>
              <p:nvPr/>
            </p:nvSpPr>
            <p:spPr>
              <a:xfrm>
                <a:off x="14325600" y="7461624"/>
                <a:ext cx="3312994" cy="1828800"/>
              </a:xfrm>
              <a:prstGeom prst="roundRect">
                <a:avLst/>
              </a:prstGeom>
              <a:solidFill>
                <a:srgbClr val="FFEBB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7200" dirty="0">
                    <a:solidFill>
                      <a:schemeClr val="tx1"/>
                    </a:solidFill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7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7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7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</m:oMath>
                </a14:m>
                <a:endParaRPr lang="vi-VN" sz="7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C56DABDA-13CF-1357-F6D1-683164DD94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5600" y="7461624"/>
                <a:ext cx="3312994" cy="1828800"/>
              </a:xfrm>
              <a:prstGeom prst="roundRect">
                <a:avLst/>
              </a:prstGeom>
              <a:blipFill>
                <a:blip r:embed="rId11"/>
                <a:stretch>
                  <a:fillRect b="-95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3455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3" grpId="0" animBg="1"/>
      <p:bldP spid="6" grpId="0" animBg="1"/>
      <p:bldP spid="8" grpId="0" animBg="1"/>
      <p:bldP spid="9" grpId="0" animBg="1"/>
      <p:bldP spid="11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each with plants and umbrellas&#10;&#10;Description automatically generated">
            <a:extLst>
              <a:ext uri="{FF2B5EF4-FFF2-40B4-BE49-F238E27FC236}">
                <a16:creationId xmlns:a16="http://schemas.microsoft.com/office/drawing/2014/main" id="{CA61AB9D-7BD2-8483-5A6F-2A51C321C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6" r="1" b="1"/>
          <a:stretch/>
        </p:blipFill>
        <p:spPr>
          <a:xfrm>
            <a:off x="-9882" y="10"/>
            <a:ext cx="18297882" cy="1028699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B5B797-EDFD-510D-8F47-7869D9A70E72}"/>
              </a:ext>
            </a:extLst>
          </p:cNvPr>
          <p:cNvSpPr/>
          <p:nvPr/>
        </p:nvSpPr>
        <p:spPr>
          <a:xfrm>
            <a:off x="381000" y="571500"/>
            <a:ext cx="17526000" cy="9144000"/>
          </a:xfrm>
          <a:prstGeom prst="roundRect">
            <a:avLst>
              <a:gd name="adj" fmla="val 10697"/>
            </a:avLst>
          </a:prstGeom>
          <a:solidFill>
            <a:schemeClr val="bg1"/>
          </a:solidFill>
          <a:ln w="57150">
            <a:solidFill>
              <a:srgbClr val="00767A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E44E630-7125-5DEC-793C-E1490F73E86F}"/>
              </a:ext>
            </a:extLst>
          </p:cNvPr>
          <p:cNvSpPr/>
          <p:nvPr/>
        </p:nvSpPr>
        <p:spPr>
          <a:xfrm>
            <a:off x="801806" y="952500"/>
            <a:ext cx="1066800" cy="10668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latin typeface="#9Slide03 BoosterNextFYBlack" panose="02000A03000000020004" pitchFamily="2" charset="-93"/>
              </a:rPr>
              <a:t>2</a:t>
            </a:r>
            <a:endParaRPr lang="vi-VN" sz="5400" dirty="0">
              <a:latin typeface="#9Slide03 BoosterNextFYBlack" panose="02000A03000000020004" pitchFamily="2" charset="-9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5EB164-811A-6863-8174-FAB31E0A9528}"/>
              </a:ext>
            </a:extLst>
          </p:cNvPr>
          <p:cNvSpPr txBox="1"/>
          <p:nvPr/>
        </p:nvSpPr>
        <p:spPr>
          <a:xfrm>
            <a:off x="1883391" y="952500"/>
            <a:ext cx="915082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6600" b="1">
                <a:solidFill>
                  <a:schemeClr val="accent2"/>
                </a:solidFill>
              </a:rPr>
              <a:t>Chọn câu trả lời đúng.</a:t>
            </a:r>
            <a:endParaRPr lang="vi-VN" sz="66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C9ECD5B0-62D4-27DD-39FC-9755B08C0208}"/>
                  </a:ext>
                </a:extLst>
              </p:cNvPr>
              <p:cNvSpPr/>
              <p:nvPr/>
            </p:nvSpPr>
            <p:spPr>
              <a:xfrm>
                <a:off x="801806" y="2441496"/>
                <a:ext cx="16644582" cy="1615176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4800" b="1" dirty="0">
                    <a:solidFill>
                      <a:schemeClr val="tx1"/>
                    </a:solidFill>
                  </a:rPr>
                  <a:t>c) Phân số nào dưới đây lớn hơn phân số</a:t>
                </a:r>
                <a:r>
                  <a:rPr lang="en-GB" sz="4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vi-VN" sz="4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C9ECD5B0-62D4-27DD-39FC-9755B08C02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806" y="2441496"/>
                <a:ext cx="16644582" cy="1615176"/>
              </a:xfrm>
              <a:prstGeom prst="roundRect">
                <a:avLst/>
              </a:prstGeom>
              <a:blipFill>
                <a:blip r:embed="rId3"/>
                <a:stretch>
                  <a:fillRect l="-1133"/>
                </a:stretch>
              </a:blipFill>
              <a:ln w="28575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2BDB2705-4AE9-0D02-3955-225C15E1CB8E}"/>
                  </a:ext>
                </a:extLst>
              </p:cNvPr>
              <p:cNvSpPr/>
              <p:nvPr/>
            </p:nvSpPr>
            <p:spPr>
              <a:xfrm>
                <a:off x="609600" y="4688134"/>
                <a:ext cx="3312994" cy="1828800"/>
              </a:xfrm>
              <a:prstGeom prst="roundRect">
                <a:avLst/>
              </a:prstGeom>
              <a:solidFill>
                <a:srgbClr val="FFEBB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7200" dirty="0">
                    <a:solidFill>
                      <a:schemeClr val="tx1"/>
                    </a:solidFill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7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7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7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GB" sz="7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7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7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2BDB2705-4AE9-0D02-3955-225C15E1CB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688134"/>
                <a:ext cx="3312994" cy="1828800"/>
              </a:xfrm>
              <a:prstGeom prst="roundRect">
                <a:avLst/>
              </a:prstGeom>
              <a:blipFill>
                <a:blip r:embed="rId4"/>
                <a:stretch>
                  <a:fillRect b="-95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D35F0E4-1AED-EFCF-3A4C-C83B74980680}"/>
                  </a:ext>
                </a:extLst>
              </p:cNvPr>
              <p:cNvSpPr/>
              <p:nvPr/>
            </p:nvSpPr>
            <p:spPr>
              <a:xfrm>
                <a:off x="5217994" y="4659944"/>
                <a:ext cx="3312994" cy="1828800"/>
              </a:xfrm>
              <a:prstGeom prst="roundRect">
                <a:avLst/>
              </a:prstGeom>
              <a:solidFill>
                <a:srgbClr val="FFEBB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7200" dirty="0">
                    <a:solidFill>
                      <a:schemeClr val="tx1"/>
                    </a:solidFill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7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7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GB" sz="7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endParaRPr lang="vi-VN" sz="7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D35F0E4-1AED-EFCF-3A4C-C83B749806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994" y="4659944"/>
                <a:ext cx="3312994" cy="1828800"/>
              </a:xfrm>
              <a:prstGeom prst="roundRect">
                <a:avLst/>
              </a:prstGeom>
              <a:blipFill>
                <a:blip r:embed="rId5"/>
                <a:stretch>
                  <a:fillRect b="-101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8DEE99CF-8940-F2BF-C28B-C3320F978A89}"/>
                  </a:ext>
                </a:extLst>
              </p:cNvPr>
              <p:cNvSpPr/>
              <p:nvPr/>
            </p:nvSpPr>
            <p:spPr>
              <a:xfrm>
                <a:off x="9809897" y="4628172"/>
                <a:ext cx="3312994" cy="1828800"/>
              </a:xfrm>
              <a:prstGeom prst="roundRect">
                <a:avLst/>
              </a:prstGeom>
              <a:solidFill>
                <a:srgbClr val="FFEBB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7200" dirty="0">
                    <a:solidFill>
                      <a:schemeClr val="tx1"/>
                    </a:solidFill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7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7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GB" sz="7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vi-VN" sz="7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8DEE99CF-8940-F2BF-C28B-C3320F978A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9897" y="4628172"/>
                <a:ext cx="3312994" cy="1828800"/>
              </a:xfrm>
              <a:prstGeom prst="roundRect">
                <a:avLst/>
              </a:prstGeom>
              <a:blipFill>
                <a:blip r:embed="rId6"/>
                <a:stretch>
                  <a:fillRect b="-95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033C46EA-F1F9-C3C8-0F73-D94396A7B651}"/>
                  </a:ext>
                </a:extLst>
              </p:cNvPr>
              <p:cNvSpPr/>
              <p:nvPr/>
            </p:nvSpPr>
            <p:spPr>
              <a:xfrm>
                <a:off x="14133394" y="4628172"/>
                <a:ext cx="3312994" cy="1828800"/>
              </a:xfrm>
              <a:prstGeom prst="roundRect">
                <a:avLst/>
              </a:prstGeom>
              <a:solidFill>
                <a:srgbClr val="FFEBB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7200" dirty="0">
                    <a:solidFill>
                      <a:schemeClr val="tx1"/>
                    </a:solidFill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7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7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7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7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033C46EA-F1F9-C3C8-0F73-D94396A7B6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3394" y="4628172"/>
                <a:ext cx="3312994" cy="1828800"/>
              </a:xfrm>
              <a:prstGeom prst="roundRect">
                <a:avLst/>
              </a:prstGeom>
              <a:blipFill>
                <a:blip r:embed="rId7"/>
                <a:stretch>
                  <a:fillRect b="-95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6767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each with plants and umbrellas&#10;&#10;Description automatically generated">
            <a:extLst>
              <a:ext uri="{FF2B5EF4-FFF2-40B4-BE49-F238E27FC236}">
                <a16:creationId xmlns:a16="http://schemas.microsoft.com/office/drawing/2014/main" id="{CA61AB9D-7BD2-8483-5A6F-2A51C321C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6" r="1" b="1"/>
          <a:stretch/>
        </p:blipFill>
        <p:spPr>
          <a:xfrm>
            <a:off x="-9882" y="10"/>
            <a:ext cx="18297882" cy="1028699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B5B797-EDFD-510D-8F47-7869D9A70E72}"/>
              </a:ext>
            </a:extLst>
          </p:cNvPr>
          <p:cNvSpPr/>
          <p:nvPr/>
        </p:nvSpPr>
        <p:spPr>
          <a:xfrm>
            <a:off x="381000" y="571500"/>
            <a:ext cx="17526000" cy="9144000"/>
          </a:xfrm>
          <a:prstGeom prst="roundRect">
            <a:avLst>
              <a:gd name="adj" fmla="val 10697"/>
            </a:avLst>
          </a:prstGeom>
          <a:solidFill>
            <a:schemeClr val="bg1"/>
          </a:solidFill>
          <a:ln w="57150">
            <a:solidFill>
              <a:srgbClr val="00767A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E44E630-7125-5DEC-793C-E1490F73E86F}"/>
              </a:ext>
            </a:extLst>
          </p:cNvPr>
          <p:cNvSpPr/>
          <p:nvPr/>
        </p:nvSpPr>
        <p:spPr>
          <a:xfrm>
            <a:off x="801806" y="952500"/>
            <a:ext cx="1066800" cy="10668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latin typeface="#9Slide03 BoosterNextFYBlack" panose="02000A03000000020004" pitchFamily="2" charset="-93"/>
              </a:rPr>
              <a:t>3</a:t>
            </a:r>
            <a:endParaRPr lang="vi-VN" sz="5400" dirty="0">
              <a:latin typeface="#9Slide03 BoosterNextFYBlack" panose="02000A03000000020004" pitchFamily="2" charset="-93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5EB164-811A-6863-8174-FAB31E0A9528}"/>
                  </a:ext>
                </a:extLst>
              </p:cNvPr>
              <p:cNvSpPr txBox="1"/>
              <p:nvPr/>
            </p:nvSpPr>
            <p:spPr>
              <a:xfrm>
                <a:off x="1883390" y="952500"/>
                <a:ext cx="15602803" cy="240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6000" b="1" dirty="0">
                    <a:solidFill>
                      <a:schemeClr val="accent2"/>
                    </a:solidFill>
                  </a:rPr>
                  <a:t>Cho các phân số</a:t>
                </a:r>
                <a:r>
                  <a:rPr lang="en-GB" sz="6000" b="1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GB" sz="6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GB" sz="6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GB" sz="6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vi-VN" sz="6000" b="1" dirty="0">
                    <a:solidFill>
                      <a:schemeClr val="accent2"/>
                    </a:solidFill>
                  </a:rPr>
                  <a:t> </a:t>
                </a:r>
              </a:p>
              <a:p>
                <a:r>
                  <a:rPr lang="vi-VN" sz="6000" b="1" dirty="0">
                    <a:solidFill>
                      <a:schemeClr val="accent2"/>
                    </a:solidFill>
                  </a:rPr>
                  <a:t>Viết các phân số đã cho theo thứ tự: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5EB164-811A-6863-8174-FAB31E0A9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390" y="952500"/>
                <a:ext cx="15602803" cy="2403094"/>
              </a:xfrm>
              <a:prstGeom prst="rect">
                <a:avLst/>
              </a:prstGeom>
              <a:blipFill>
                <a:blip r:embed="rId3"/>
                <a:stretch>
                  <a:fillRect l="-2384" b="-139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B31541A-AB97-FCD3-E166-951BEA63100E}"/>
              </a:ext>
            </a:extLst>
          </p:cNvPr>
          <p:cNvSpPr/>
          <p:nvPr/>
        </p:nvSpPr>
        <p:spPr>
          <a:xfrm>
            <a:off x="1910115" y="4076700"/>
            <a:ext cx="7774676" cy="1219200"/>
          </a:xfrm>
          <a:prstGeom prst="roundRect">
            <a:avLst/>
          </a:prstGeom>
          <a:solidFill>
            <a:srgbClr val="66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6000">
                <a:solidFill>
                  <a:schemeClr val="tx1"/>
                </a:solidFill>
              </a:rPr>
              <a:t>a) Từ bé đến lớn.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B2D5B0F-5486-35D4-F959-A5FB2EEC6997}"/>
              </a:ext>
            </a:extLst>
          </p:cNvPr>
          <p:cNvSpPr/>
          <p:nvPr/>
        </p:nvSpPr>
        <p:spPr>
          <a:xfrm>
            <a:off x="1902724" y="6743700"/>
            <a:ext cx="7774676" cy="12192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6000">
                <a:solidFill>
                  <a:schemeClr val="tx1"/>
                </a:solidFill>
              </a:rPr>
              <a:t>b) Từ lớn đến bé.</a:t>
            </a:r>
          </a:p>
        </p:txBody>
      </p:sp>
    </p:spTree>
    <p:extLst>
      <p:ext uri="{BB962C8B-B14F-4D97-AF65-F5344CB8AC3E}">
        <p14:creationId xmlns:p14="http://schemas.microsoft.com/office/powerpoint/2010/main" val="11068341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each with plants and umbrellas&#10;&#10;Description automatically generated">
            <a:extLst>
              <a:ext uri="{FF2B5EF4-FFF2-40B4-BE49-F238E27FC236}">
                <a16:creationId xmlns:a16="http://schemas.microsoft.com/office/drawing/2014/main" id="{CA61AB9D-7BD2-8483-5A6F-2A51C321C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6" r="1" b="1"/>
          <a:stretch/>
        </p:blipFill>
        <p:spPr>
          <a:xfrm>
            <a:off x="-9882" y="10"/>
            <a:ext cx="18297882" cy="1028699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B5B797-EDFD-510D-8F47-7869D9A70E72}"/>
              </a:ext>
            </a:extLst>
          </p:cNvPr>
          <p:cNvSpPr/>
          <p:nvPr/>
        </p:nvSpPr>
        <p:spPr>
          <a:xfrm>
            <a:off x="381000" y="571500"/>
            <a:ext cx="17526000" cy="9144000"/>
          </a:xfrm>
          <a:prstGeom prst="roundRect">
            <a:avLst>
              <a:gd name="adj" fmla="val 10697"/>
            </a:avLst>
          </a:prstGeom>
          <a:solidFill>
            <a:schemeClr val="bg1"/>
          </a:solidFill>
          <a:ln w="57150">
            <a:solidFill>
              <a:srgbClr val="00767A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E44E630-7125-5DEC-793C-E1490F73E86F}"/>
              </a:ext>
            </a:extLst>
          </p:cNvPr>
          <p:cNvSpPr/>
          <p:nvPr/>
        </p:nvSpPr>
        <p:spPr>
          <a:xfrm>
            <a:off x="801806" y="952500"/>
            <a:ext cx="1066800" cy="10668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latin typeface="#9Slide03 BoosterNextFYBlack" panose="02000A03000000020004" pitchFamily="2" charset="-93"/>
              </a:rPr>
              <a:t>3</a:t>
            </a:r>
            <a:endParaRPr lang="vi-VN" sz="5400" dirty="0">
              <a:latin typeface="#9Slide03 BoosterNextFYBlack" panose="02000A03000000020004" pitchFamily="2" charset="-93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5EB164-811A-6863-8174-FAB31E0A9528}"/>
                  </a:ext>
                </a:extLst>
              </p:cNvPr>
              <p:cNvSpPr txBox="1"/>
              <p:nvPr/>
            </p:nvSpPr>
            <p:spPr>
              <a:xfrm>
                <a:off x="1883390" y="952500"/>
                <a:ext cx="15602803" cy="240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6000" b="1" dirty="0">
                    <a:solidFill>
                      <a:schemeClr val="accent2"/>
                    </a:solidFill>
                  </a:rPr>
                  <a:t>Cho các phân số</a:t>
                </a:r>
                <a:r>
                  <a:rPr lang="en-GB" sz="6000" b="1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GB" sz="6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GB" sz="6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GB" sz="6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GB" sz="6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vi-VN" sz="6000" b="1" dirty="0">
                    <a:solidFill>
                      <a:schemeClr val="accent2"/>
                    </a:solidFill>
                  </a:rPr>
                  <a:t> </a:t>
                </a:r>
              </a:p>
              <a:p>
                <a:r>
                  <a:rPr lang="vi-VN" sz="6000" b="1" dirty="0">
                    <a:solidFill>
                      <a:schemeClr val="accent2"/>
                    </a:solidFill>
                  </a:rPr>
                  <a:t>Viết các phân số đã cho theo thứ tự: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5EB164-811A-6863-8174-FAB31E0A9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390" y="952500"/>
                <a:ext cx="15602803" cy="2403094"/>
              </a:xfrm>
              <a:prstGeom prst="rect">
                <a:avLst/>
              </a:prstGeom>
              <a:blipFill>
                <a:blip r:embed="rId3"/>
                <a:stretch>
                  <a:fillRect l="-2384" b="-139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F23D984-4414-B6F3-8A2B-6626CB2CD312}"/>
              </a:ext>
            </a:extLst>
          </p:cNvPr>
          <p:cNvSpPr txBox="1"/>
          <p:nvPr/>
        </p:nvSpPr>
        <p:spPr>
          <a:xfrm>
            <a:off x="609600" y="3892396"/>
            <a:ext cx="124933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dirty="0"/>
              <a:t>Quy đồng mẫu số các phân số</a:t>
            </a:r>
            <a:r>
              <a:rPr lang="en-GB" sz="4000" b="1" dirty="0"/>
              <a:t>, </a:t>
            </a:r>
            <a:r>
              <a:rPr lang="en-GB" sz="4000" b="1" dirty="0" err="1"/>
              <a:t>mẫu</a:t>
            </a:r>
            <a:r>
              <a:rPr lang="en-GB" sz="4000" b="1" dirty="0"/>
              <a:t> </a:t>
            </a:r>
            <a:r>
              <a:rPr lang="en-GB" sz="4000" b="1" dirty="0" err="1"/>
              <a:t>số</a:t>
            </a:r>
            <a:r>
              <a:rPr lang="en-GB" sz="4000" b="1" dirty="0"/>
              <a:t> </a:t>
            </a:r>
            <a:r>
              <a:rPr lang="en-GB" sz="4000" b="1" dirty="0" err="1"/>
              <a:t>chung</a:t>
            </a:r>
            <a:r>
              <a:rPr lang="en-GB" sz="4000" b="1" dirty="0"/>
              <a:t> = 24</a:t>
            </a:r>
            <a:endParaRPr lang="vi-VN"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41FE65-E101-F6E4-DC0A-A214B7B98E14}"/>
                  </a:ext>
                </a:extLst>
              </p:cNvPr>
              <p:cNvSpPr txBox="1"/>
              <p:nvPr/>
            </p:nvSpPr>
            <p:spPr>
              <a:xfrm>
                <a:off x="-762000" y="4640131"/>
                <a:ext cx="9150824" cy="1826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  <m:r>
                        <a:rPr kumimoji="0" lang="en-GB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×</m:t>
                          </m:r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×</m:t>
                          </m:r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kumimoji="0" lang="en-GB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𝟏𝟖</m:t>
                          </m:r>
                        </m:num>
                        <m:den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𝟐𝟒</m:t>
                          </m:r>
                        </m:den>
                      </m:f>
                      <m:r>
                        <a:rPr kumimoji="0" lang="en-GB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41FE65-E101-F6E4-DC0A-A214B7B98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0" y="4640131"/>
                <a:ext cx="9150824" cy="18269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49A771-12ED-7F5C-6D76-9F7133DDAAB1}"/>
                  </a:ext>
                </a:extLst>
              </p:cNvPr>
              <p:cNvSpPr txBox="1"/>
              <p:nvPr/>
            </p:nvSpPr>
            <p:spPr>
              <a:xfrm>
                <a:off x="6989928" y="4708571"/>
                <a:ext cx="9150824" cy="1826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</m:t>
                          </m:r>
                        </m:num>
                        <m:den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𝟏𝟐</m:t>
                          </m:r>
                        </m:den>
                      </m:f>
                      <m:r>
                        <a:rPr kumimoji="0" lang="en-GB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</m:t>
                          </m:r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×</m:t>
                          </m:r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𝟏𝟐</m:t>
                          </m:r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×</m:t>
                          </m:r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kumimoji="0" lang="en-GB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𝟏𝟒</m:t>
                          </m:r>
                        </m:num>
                        <m:den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𝟐𝟒</m:t>
                          </m:r>
                        </m:den>
                      </m:f>
                      <m:r>
                        <a:rPr kumimoji="0" lang="en-GB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49A771-12ED-7F5C-6D76-9F7133DDA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928" y="4708571"/>
                <a:ext cx="9150824" cy="18269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7B31D20-204C-C3F7-435F-B013157E478F}"/>
                  </a:ext>
                </a:extLst>
              </p:cNvPr>
              <p:cNvSpPr txBox="1"/>
              <p:nvPr/>
            </p:nvSpPr>
            <p:spPr>
              <a:xfrm>
                <a:off x="-381000" y="7212035"/>
                <a:ext cx="16154400" cy="18272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𝟐𝟎</m:t>
                          </m:r>
                        </m:num>
                        <m:den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𝟏𝟔</m:t>
                          </m:r>
                        </m:den>
                      </m:f>
                      <m:r>
                        <a:rPr kumimoji="0" lang="en-GB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𝟐𝟎</m:t>
                          </m:r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:</m:t>
                          </m:r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num>
                        <m:den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𝟏𝟔</m:t>
                          </m:r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:</m:t>
                          </m:r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kumimoji="0" lang="en-GB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num>
                        <m:den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𝟖</m:t>
                          </m:r>
                        </m:den>
                      </m:f>
                      <m:r>
                        <a:rPr kumimoji="0" lang="en-GB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×</m:t>
                          </m:r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𝟖</m:t>
                          </m:r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×</m:t>
                          </m:r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kumimoji="0" lang="en-GB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𝟑𝟎</m:t>
                          </m:r>
                        </m:num>
                        <m:den>
                          <m:r>
                            <a:rPr kumimoji="0" lang="en-GB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504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𝟐𝟒</m:t>
                          </m:r>
                        </m:den>
                      </m:f>
                      <m:r>
                        <a:rPr kumimoji="0" lang="en-GB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7B31D20-204C-C3F7-435F-B013157E4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0" y="7212035"/>
                <a:ext cx="16154400" cy="18272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5135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474</Words>
  <Application>Microsoft Office PowerPoint</Application>
  <PresentationFormat>Custom</PresentationFormat>
  <Paragraphs>93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Cambria Math</vt:lpstr>
      <vt:lpstr>#9Slide03 BoosterNextFYBlack</vt:lpstr>
      <vt:lpstr>Arial</vt:lpstr>
      <vt:lpstr>Calibri</vt:lpstr>
      <vt:lpstr>iCiel Pequena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035 772 1308 (zalo)</dc:title>
  <dc:creator>ADMIN</dc:creator>
  <cp:lastModifiedBy>VO THI YEN NHI</cp:lastModifiedBy>
  <cp:revision>3</cp:revision>
  <dcterms:created xsi:type="dcterms:W3CDTF">2006-08-16T00:00:00Z</dcterms:created>
  <dcterms:modified xsi:type="dcterms:W3CDTF">2024-08-08T12:45:46Z</dcterms:modified>
  <dc:identifier>DAGNLaltOks</dc:identifier>
</cp:coreProperties>
</file>