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28" r:id="rId2"/>
    <p:sldMasterId id="2147483740" r:id="rId3"/>
    <p:sldMasterId id="2147483754" r:id="rId4"/>
    <p:sldMasterId id="2147483768" r:id="rId5"/>
  </p:sldMasterIdLst>
  <p:notesMasterIdLst>
    <p:notesMasterId r:id="rId19"/>
  </p:notesMasterIdLst>
  <p:sldIdLst>
    <p:sldId id="323" r:id="rId6"/>
    <p:sldId id="385" r:id="rId7"/>
    <p:sldId id="352" r:id="rId8"/>
    <p:sldId id="381" r:id="rId9"/>
    <p:sldId id="382" r:id="rId10"/>
    <p:sldId id="383" r:id="rId11"/>
    <p:sldId id="384" r:id="rId12"/>
    <p:sldId id="387" r:id="rId13"/>
    <p:sldId id="388" r:id="rId14"/>
    <p:sldId id="389" r:id="rId15"/>
    <p:sldId id="390" r:id="rId16"/>
    <p:sldId id="290" r:id="rId17"/>
    <p:sldId id="291" r:id="rId18"/>
  </p:sldIdLst>
  <p:sldSz cx="12192000" cy="6858000"/>
  <p:notesSz cx="6858000" cy="9144000"/>
  <p:embeddedFontLst>
    <p:embeddedFont>
      <p:font typeface=".VnTime" panose="020B7200000000000000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50" d="100"/>
          <a:sy n="50" d="100"/>
        </p:scale>
        <p:origin x="806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94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7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27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3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1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28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26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27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3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7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72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6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5312-36F5-46F3-8FB4-DA9832AA04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74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28E93-AA89-47F8-B685-4A37FE8CCF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34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8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4951B-6889-4311-8617-D7B54DC820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13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D370C-5662-4E1E-8B33-CFC7FD85BB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01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5BE53-E899-4E3E-A4F3-D7150C6A13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82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B1F3E-D70B-4B7D-85D3-D4221DD02F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78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D6ABD-A149-4202-99E6-ABA4EBC39A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2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47AC0-5247-4A14-8D5A-F3F742372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18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BDD9B-24F0-41FB-BF21-E5812813F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75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8864D-4EB0-434D-9448-79FBD22037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52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CF432-AC90-461F-AF5C-912CAD95F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84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CB291-A24A-46F0-9669-41F4C2640C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31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7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C25B5-408F-4950-915E-C8824D4BC6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2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70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5312-36F5-46F3-8FB4-DA9832AA04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93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28E93-AA89-47F8-B685-4A37FE8CCF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9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6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4951B-6889-4311-8617-D7B54DC820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D370C-5662-4E1E-8B33-CFC7FD85BB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9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5BE53-E899-4E3E-A4F3-D7150C6A13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79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B1F3E-D70B-4B7D-85D3-D4221DD02F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80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D6ABD-A149-4202-99E6-ABA4EBC39A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60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47AC0-5247-4A14-8D5A-F3F742372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00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BDD9B-24F0-41FB-BF21-E5812813F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43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8864D-4EB0-434D-9448-79FBD22037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70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CF432-AC90-461F-AF5C-912CAD95F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68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CB291-A24A-46F0-9669-41F4C2640C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99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5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C25B5-408F-4950-915E-C8824D4BC6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26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5312-36F5-46F3-8FB4-DA9832AA04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8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28E93-AA89-47F8-B685-4A37FE8CCF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85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4951B-6889-4311-8617-D7B54DC820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1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D370C-5662-4E1E-8B33-CFC7FD85BB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14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5BE53-E899-4E3E-A4F3-D7150C6A13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335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B1F3E-D70B-4B7D-85D3-D4221DD02F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628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D6ABD-A149-4202-99E6-ABA4EBC39A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938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47AC0-5247-4A14-8D5A-F3F742372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058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BDD9B-24F0-41FB-BF21-E5812813F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009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8864D-4EB0-434D-9448-79FBD22037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19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CF432-AC90-461F-AF5C-912CAD95F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0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CB291-A24A-46F0-9669-41F4C2640C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36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C25B5-408F-4950-915E-C8824D4BC6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1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9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10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10" y="1600206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10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10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10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75350-F9F3-4A61-927E-2789A8DBB7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8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9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9" y="1600206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9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9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9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75350-F9F3-4A61-927E-2789A8DBB7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6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75350-F9F3-4A61-927E-2789A8DBB7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55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"/>
            <a:ext cx="8035636" cy="155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97" y="238990"/>
            <a:ext cx="1073728" cy="1073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1312742"/>
            <a:ext cx="6096000" cy="347749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en-US" sz="3600" b="1" i="1" smtClean="0">
                <a:solidFill>
                  <a:srgbClr val="FF0000"/>
                </a:solidFill>
              </a:rPr>
              <a:t>Chào mừng quý thầy cô và các em học sinh về dự tiết âm nhạc</a:t>
            </a:r>
            <a:endParaRPr lang="en-US" sz="3600" b="1" i="1">
              <a:solidFill>
                <a:srgbClr val="FF0000"/>
              </a:solidFill>
            </a:endParaRPr>
          </a:p>
        </p:txBody>
      </p:sp>
      <p:pic>
        <p:nvPicPr>
          <p:cNvPr id="8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2941" y="560185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29" y="5440742"/>
            <a:ext cx="200959" cy="1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9" descr="D:\GIÁO ÁN 1 2020-2021\HÌNH SOẠN GIÁO ÁN\Vận dụng sáng tạo\Dài ngắn\Dài ngắn - Copy (3)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6566" r="56970" b="49985"/>
          <a:stretch>
            <a:fillRect/>
          </a:stretch>
        </p:blipFill>
        <p:spPr bwMode="auto">
          <a:xfrm>
            <a:off x="0" y="4000500"/>
            <a:ext cx="428105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D:\GIÁO ÁN 1 2020-2021\HÌNH SOẠN GIÁO ÁN\Vận dụng sáng tạo\Dài ngắn\Dài ngắn - Copy (3)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0" t="6566" r="6329" b="45639"/>
          <a:stretch>
            <a:fillRect/>
          </a:stretch>
        </p:blipFill>
        <p:spPr bwMode="auto">
          <a:xfrm>
            <a:off x="5153890" y="3786188"/>
            <a:ext cx="7038109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48145" y="298803"/>
            <a:ext cx="104878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Chia lớp 2 nhóm đại diện mô</a:t>
            </a:r>
            <a:r>
              <a:rPr kumimoji="0" lang="en-US" sz="2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phỏng bằng </a:t>
            </a: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tiếng hót 2 chú chim 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754630" y="8192135"/>
            <a:ext cx="42862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>
            <a:off x="-137506" y="1223748"/>
            <a:ext cx="5784272" cy="277675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9339" y="1292984"/>
            <a:ext cx="207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NHÓM 1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952" y="2612124"/>
            <a:ext cx="344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Chip-chip-chip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6207876" y="1223748"/>
            <a:ext cx="5784272" cy="277675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063172" y="1280298"/>
            <a:ext cx="207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NHÓM 2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7043" y="2608623"/>
            <a:ext cx="344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Líu loooooooooo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44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9" descr="D:\GIÁO ÁN 1 2020-2021\HÌNH SOẠN GIÁO ÁN\Vận dụng sáng tạo\Dài ngắn\Dài ngắn - Copy (3)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6566" r="56970" b="49985"/>
          <a:stretch>
            <a:fillRect/>
          </a:stretch>
        </p:blipFill>
        <p:spPr bwMode="auto">
          <a:xfrm>
            <a:off x="0" y="4000500"/>
            <a:ext cx="428105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D:\GIÁO ÁN 1 2020-2021\HÌNH SOẠN GIÁO ÁN\Vận dụng sáng tạo\Dài ngắn\Dài ngắn - Copy (3)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0" t="6566" r="6329" b="45639"/>
          <a:stretch>
            <a:fillRect/>
          </a:stretch>
        </p:blipFill>
        <p:spPr bwMode="auto">
          <a:xfrm>
            <a:off x="5153890" y="3786188"/>
            <a:ext cx="7038109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cxnSpLocks/>
          </p:cNvCxnSpPr>
          <p:nvPr/>
        </p:nvCxnSpPr>
        <p:spPr>
          <a:xfrm>
            <a:off x="2754630" y="8192135"/>
            <a:ext cx="42862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79059" y="129566"/>
            <a:ext cx="10262149" cy="1529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800" smtClean="0">
                <a:latin typeface="Times New Roman"/>
                <a:ea typeface="Calibri"/>
                <a:cs typeface="Times New Roman"/>
              </a:rPr>
              <a:t>HS </a:t>
            </a:r>
            <a:r>
              <a:rPr lang="en-US" sz="2800">
                <a:latin typeface="Times New Roman"/>
                <a:ea typeface="Calibri"/>
                <a:cs typeface="Times New Roman"/>
              </a:rPr>
              <a:t>tìm các âm thanh trong cuộc sống có độ dài ngắn khác nhau</a:t>
            </a:r>
          </a:p>
          <a:p>
            <a:pPr algn="just">
              <a:spcAft>
                <a:spcPts val="1000"/>
              </a:spcAft>
            </a:pPr>
            <a:r>
              <a:rPr lang="en-US" sz="2800">
                <a:latin typeface="Times New Roman"/>
                <a:ea typeface="Calibri"/>
                <a:cs typeface="Times New Roman"/>
              </a:rPr>
              <a:t>- GV chốt lại các ý kiến sau phương án trả lời của HS: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/>
                <a:ea typeface="Calibri"/>
                <a:cs typeface="Times New Roman"/>
              </a:rPr>
              <a:t> </a:t>
            </a:r>
            <a:endParaRPr lang="en-US" sz="160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3070" y="1339364"/>
            <a:ext cx="9407235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+Tiếng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còi tàu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hỏa kêu dài: Huuuuuu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xịch xịch xịch;</a:t>
            </a:r>
          </a:p>
          <a:p>
            <a:pPr lvl="0" algn="just">
              <a:spcAft>
                <a:spcPts val="1000"/>
              </a:spcAft>
            </a:pP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+Tiếng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gà trống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gáy ngắn: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ò ó o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o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+Gà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con kêu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ngắn: chiếp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chiếp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chiếp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Tiếng còi ô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tô kêu dài: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bíp bíp Bippppppppppp..</a:t>
            </a:r>
          </a:p>
        </p:txBody>
      </p:sp>
    </p:spTree>
    <p:extLst>
      <p:ext uri="{BB962C8B-B14F-4D97-AF65-F5344CB8AC3E}">
        <p14:creationId xmlns:p14="http://schemas.microsoft.com/office/powerpoint/2010/main" val="3211662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2071" y="434854"/>
            <a:ext cx="8648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- Củng cố, dặn dò, nêu giáo dục</a:t>
            </a:r>
            <a:endParaRPr lang="en-US" sz="44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2917" y="1588654"/>
            <a:ext cx="7649028" cy="156966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800" i="1" smtClean="0">
                <a:solidFill>
                  <a:schemeClr val="bg1"/>
                </a:solidFill>
              </a:rPr>
              <a:t>Chúc thầy cô mạnh khỏe, các bạn HS chăm ngoan học giỏi</a:t>
            </a:r>
            <a:endParaRPr lang="en-US" sz="4800" i="1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8" y="3158314"/>
            <a:ext cx="1073728" cy="1073728"/>
          </a:xfrm>
          <a:prstGeom prst="rect">
            <a:avLst/>
          </a:prstGeom>
        </p:spPr>
      </p:pic>
      <p:pic>
        <p:nvPicPr>
          <p:cNvPr id="8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109" y="5576454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88668"/>
            <a:ext cx="7050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Bản quyền TT-ÂN-Phi Trường 0987508433 cấm chia sẻ dưới mọi hình thức</a:t>
            </a: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4" y="2571750"/>
            <a:ext cx="40569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0" y="160344"/>
            <a:ext cx="12192000" cy="5340353"/>
            <a:chOff x="2000726" y="634536"/>
            <a:chExt cx="4304139" cy="4878451"/>
          </a:xfrm>
        </p:grpSpPr>
        <p:sp>
          <p:nvSpPr>
            <p:cNvPr id="4126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7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8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5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1037"/>
                    <a:ext cx="266015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0446" y="1321037"/>
                    <a:ext cx="253427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1573" y="1321037"/>
                    <a:ext cx="271889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0323" y="1321037"/>
                    <a:ext cx="246714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2429" y="1321037"/>
                    <a:ext cx="263497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96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734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1124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3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2531" y="1321037"/>
                    <a:ext cx="22909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4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8064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5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8492" y="1321037"/>
                    <a:ext cx="203077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9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30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4832"/>
                    <a:ext cx="220700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8680" y="1324832"/>
                    <a:ext cx="202238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4771" y="1324832"/>
                    <a:ext cx="268532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1143" y="1324832"/>
                    <a:ext cx="226574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927" y="1324832"/>
                    <a:ext cx="227413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859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8300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889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8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0625" y="1326732"/>
                    <a:ext cx="2609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9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7695" y="1326732"/>
                    <a:ext cx="26433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40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872" y="1326732"/>
                    <a:ext cx="2450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5431" y="-144463"/>
            <a:ext cx="40745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794126" y="2500322"/>
            <a:ext cx="603250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82876" y="4429125"/>
            <a:ext cx="73025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91"/>
            <a:ext cx="6175376" cy="2545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92" y="1500191"/>
            <a:ext cx="5701249" cy="2545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D:\GIÁO ÁN 1 2020-2021\HÌNH SOẠN GIÁO ÁN\Học hát\Xuc xac xúc xe\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" y="4197927"/>
            <a:ext cx="6140701" cy="2660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3" descr="D:\GIÁO ÁN 1 2020-2021\HÌNH SOẠN GIÁO ÁN\Học hát\Xuc xac xúc xe\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95" y="4197933"/>
            <a:ext cx="5701250" cy="2660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1641" y="865609"/>
            <a:ext cx="1076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Câu gia điệu và 4 tranh em liên tưởng đến bài hát nào đã học trong chủ đề 5</a:t>
            </a:r>
            <a:endParaRPr lang="en-US" sz="2400"/>
          </a:p>
        </p:txBody>
      </p:sp>
      <p:pic>
        <p:nvPicPr>
          <p:cNvPr id="5" name="1+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6512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842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88330" y="1407283"/>
            <a:ext cx="1786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20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108" y="3329417"/>
            <a:ext cx="747394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 VẬN DỤNG SÁNG TẠO: DÀI 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 NGẮN</a:t>
            </a:r>
            <a:endParaRPr lang="en-US" sz="3200">
              <a:solidFill>
                <a:srgbClr val="FF0000"/>
              </a:solidFill>
              <a:effectLst/>
              <a:latin typeface=".VnTime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1714" y="2515184"/>
            <a:ext cx="671945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 ÔN </a:t>
            </a:r>
            <a:r>
              <a:rPr lang="en-US" sz="32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HÁT: XÚC XẮC XÚC XẺ</a:t>
            </a:r>
            <a:endParaRPr lang="en-US" sz="320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11" y="97519"/>
            <a:ext cx="8052069" cy="3204286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5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10" y="-165434"/>
            <a:ext cx="1198419" cy="975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79" y="5885686"/>
            <a:ext cx="200959" cy="1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352" y="1911656"/>
            <a:ext cx="800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prstClr val="black"/>
                </a:solidFill>
              </a:rPr>
              <a:t>-</a:t>
            </a:r>
            <a:r>
              <a:rPr lang="en-US" sz="4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 lại bài hát với các hình thức</a:t>
            </a:r>
            <a:endParaRPr lang="en-US" sz="4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336" y="0"/>
            <a:ext cx="812594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2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* Hoạt động 1: Ôn tập bài hát Xúc xắc xúc xẻ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2198" y="3834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8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52343"/>
            <a:ext cx="88253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800" smtClean="0">
                <a:solidFill>
                  <a:prstClr val="black"/>
                </a:solidFill>
              </a:rPr>
              <a:t>Nửa </a:t>
            </a:r>
            <a:r>
              <a:rPr lang="en-US" sz="4800">
                <a:solidFill>
                  <a:prstClr val="black"/>
                </a:solidFill>
              </a:rPr>
              <a:t>1 hát cấu 1 câu 3: “</a:t>
            </a:r>
            <a:r>
              <a:rPr lang="en-US" sz="4800" i="1">
                <a:solidFill>
                  <a:prstClr val="black"/>
                </a:solidFill>
              </a:rPr>
              <a:t>Xúc xắc xúc xẻ năm mới năm mẻ”.</a:t>
            </a:r>
            <a:r>
              <a:rPr lang="en-US" sz="4800">
                <a:solidFill>
                  <a:prstClr val="black"/>
                </a:solidFill>
              </a:rPr>
              <a:t> Nửa 2 hát câu 2 câu 4 </a:t>
            </a:r>
            <a:r>
              <a:rPr lang="en-US" sz="4800" i="1">
                <a:solidFill>
                  <a:prstClr val="black"/>
                </a:solidFill>
              </a:rPr>
              <a:t>“Nhà nào còn thức mở cửa cho chúng tôi”</a:t>
            </a:r>
            <a:endParaRPr lang="en-US" sz="4800">
              <a:solidFill>
                <a:prstClr val="black"/>
              </a:solidFill>
            </a:endParaRPr>
          </a:p>
        </p:txBody>
      </p:sp>
      <p:pic>
        <p:nvPicPr>
          <p:cNvPr id="6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9398" y="5275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12192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2" y="2143125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2" y="2143125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6" y="350043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6" y="350043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6" y="492918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2" y="492918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6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6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189163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81225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6" y="2174875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6" y="2181225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546475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278" y="3571875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3617913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6" y="3571875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6" y="5008563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278" y="5000625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6" y="4994275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53" y="5000625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78" y="6432550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528" y="6424613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6440488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278" y="6432550"/>
            <a:ext cx="72672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870" y="566413"/>
            <a:ext cx="4793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Hát kết hợp vận động cơ thể</a:t>
            </a:r>
            <a:endParaRPr lang="en-US" sz="2800"/>
          </a:p>
        </p:txBody>
      </p:sp>
      <p:pic>
        <p:nvPicPr>
          <p:cNvPr id="28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8670" y="5419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7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12192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5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1651006" y="1857377"/>
            <a:ext cx="4762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10223506" y="1785949"/>
            <a:ext cx="59090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9985382" y="3143256"/>
            <a:ext cx="64558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5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10064756" y="4643449"/>
            <a:ext cx="4762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7874" y="566413"/>
            <a:ext cx="567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Nhìn loa và hát sắc thái To-Nhỏ</a:t>
            </a:r>
            <a:endParaRPr lang="en-US" sz="2800"/>
          </a:p>
        </p:txBody>
      </p:sp>
      <p:pic>
        <p:nvPicPr>
          <p:cNvPr id="8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7325" y="5829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1413164" y="17450"/>
            <a:ext cx="9310254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VẬN DỤNG SÁNG TẠO DÀI – NGẮN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63857"/>
            <a:ext cx="11776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/>
                <a:ea typeface="Calibri"/>
              </a:rPr>
              <a:t>- GV treo tranh  2 chú chim sâu và chim sơn ca rồi cho HS nghe âm thanh của 2 tiếng hót</a:t>
            </a:r>
            <a:endParaRPr lang="en-US" sz="2800"/>
          </a:p>
        </p:txBody>
      </p:sp>
      <p:pic>
        <p:nvPicPr>
          <p:cNvPr id="1026" name="Picture 2" descr="C:\Users\Administrator\Desktop\z2582586274463_692d801036737a6d1bfa469efd7b2f4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964"/>
            <a:ext cx="12192000" cy="51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 TRO CHOI CHIM KEU NGAN CHIP CHI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83" y="5036129"/>
            <a:ext cx="609600" cy="609600"/>
          </a:xfrm>
          <a:prstGeom prst="rect">
            <a:avLst/>
          </a:prstGeom>
        </p:spPr>
      </p:pic>
      <p:pic>
        <p:nvPicPr>
          <p:cNvPr id="4" name="3 TRO CHOI CHIM KEU D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5818" y="2334491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3067" y="6105068"/>
            <a:ext cx="4700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</a:rPr>
              <a:t>Trò chơi “Ai hót dài hơn”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44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9" descr="D:\GIÁO ÁN 1 2020-2021\HÌNH SOẠN GIÁO ÁN\Vận dụng sáng tạo\Dài ngắn\Dài ngắn - Copy (3)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6566" r="56970" b="49985"/>
          <a:stretch>
            <a:fillRect/>
          </a:stretch>
        </p:blipFill>
        <p:spPr bwMode="auto">
          <a:xfrm>
            <a:off x="20781" y="2300937"/>
            <a:ext cx="428105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D:\GIÁO ÁN 1 2020-2021\HÌNH SOẠN GIÁO ÁN\Vận dụng sáng tạo\Dài ngắn\Dài ngắn - Copy (3)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76086" r="12808" b="740"/>
          <a:stretch>
            <a:fillRect/>
          </a:stretch>
        </p:blipFill>
        <p:spPr bwMode="auto">
          <a:xfrm>
            <a:off x="7032626" y="5669541"/>
            <a:ext cx="515937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D:\GIÁO ÁN 1 2020-2021\HÌNH SOẠN GIÁO ÁN\Vận dụng sáng tạo\Dài ngắn\Dài ngắn - Copy (3)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t="54361" r="43382" b="23914"/>
          <a:stretch>
            <a:fillRect/>
          </a:stretch>
        </p:blipFill>
        <p:spPr bwMode="auto">
          <a:xfrm>
            <a:off x="0" y="5347855"/>
            <a:ext cx="3492500" cy="139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D:\GIÁO ÁN 1 2020-2021\HÌNH SOẠN GIÁO ÁN\Vận dụng sáng tạo\Dài ngắn\Dài ngắn - Copy (3)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0" t="6566" r="6329" b="45639"/>
          <a:stretch>
            <a:fillRect/>
          </a:stretch>
        </p:blipFill>
        <p:spPr bwMode="auto">
          <a:xfrm>
            <a:off x="5153891" y="2086625"/>
            <a:ext cx="7038109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0108" y="227580"/>
            <a:ext cx="10335491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800" smtClean="0">
                <a:latin typeface="Times New Roman"/>
                <a:ea typeface="Calibri"/>
                <a:cs typeface="Times New Roman"/>
              </a:rPr>
              <a:t>HD HS </a:t>
            </a:r>
            <a:r>
              <a:rPr lang="en-US" sz="2800">
                <a:latin typeface="Times New Roman"/>
                <a:ea typeface="Calibri"/>
                <a:cs typeface="Times New Roman"/>
              </a:rPr>
              <a:t>đọc nốt nhạc và lời ca theo đàn để mô phỏng tiếng chim hót.</a:t>
            </a:r>
          </a:p>
          <a:p>
            <a:pPr algn="just">
              <a:spcAft>
                <a:spcPts val="1000"/>
              </a:spcAft>
            </a:pPr>
            <a:r>
              <a:rPr lang="en-US" sz="2800">
                <a:latin typeface="Times New Roman"/>
                <a:ea typeface="Calibri"/>
                <a:cs typeface="Times New Roman"/>
              </a:rPr>
              <a:t>? Em hãy mo phỏng lại tiếng hót chim sâu, chim sơn ca</a:t>
            </a:r>
          </a:p>
          <a:p>
            <a:r>
              <a:rPr lang="en-US" sz="2800">
                <a:latin typeface="Times New Roman"/>
                <a:ea typeface="Calibri"/>
              </a:rPr>
              <a:t>? Nhận xét tiếng hót của 2 chú chim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047211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340</Words>
  <Application>Microsoft Office PowerPoint</Application>
  <PresentationFormat>Widescreen</PresentationFormat>
  <Paragraphs>32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.VnTime</vt:lpstr>
      <vt:lpstr>Calibri Light</vt:lpstr>
      <vt:lpstr>Calibri</vt:lpstr>
      <vt:lpstr>Times New Roman</vt:lpstr>
      <vt:lpstr>Arial</vt:lpstr>
      <vt:lpstr>Office Theme</vt:lpstr>
      <vt:lpstr>1_Office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179</cp:revision>
  <dcterms:created xsi:type="dcterms:W3CDTF">2020-08-30T12:35:12Z</dcterms:created>
  <dcterms:modified xsi:type="dcterms:W3CDTF">2024-02-20T07:36:46Z</dcterms:modified>
</cp:coreProperties>
</file>