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  <p:sldMasterId id="2147483714" r:id="rId5"/>
    <p:sldMasterId id="2147483726" r:id="rId6"/>
  </p:sldMasterIdLst>
  <p:notesMasterIdLst>
    <p:notesMasterId r:id="rId20"/>
  </p:notesMasterIdLst>
  <p:sldIdLst>
    <p:sldId id="256" r:id="rId7"/>
    <p:sldId id="285" r:id="rId8"/>
    <p:sldId id="286" r:id="rId9"/>
    <p:sldId id="287" r:id="rId10"/>
    <p:sldId id="288" r:id="rId11"/>
    <p:sldId id="280" r:id="rId12"/>
    <p:sldId id="290" r:id="rId13"/>
    <p:sldId id="291" r:id="rId14"/>
    <p:sldId id="292" r:id="rId15"/>
    <p:sldId id="293" r:id="rId16"/>
    <p:sldId id="295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50" d="100"/>
          <a:sy n="50" d="100"/>
        </p:scale>
        <p:origin x="1368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1F5D-7559-43D2-BA51-03AB0418056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BE4B-E7CF-4343-A53A-4F424A891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2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7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4EF6-D600-4BD1-B989-213DA2DF0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A5E1-C1FB-474C-BE54-315005C60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6EB3-4572-4CE4-BC35-4F1F19E29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6334-7AD1-46B0-8768-EE4A98C25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4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D41B-ED57-4A55-9775-95F27AE11B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65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3293-CCD9-4FDB-92DB-353B525A7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622A-BC3F-4548-82EB-75AC23BAF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35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AD76-5E65-42F8-A8F8-E2C7F2065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FEE8-9275-441F-82C5-C9C318167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0AE6-0473-4E4D-9214-7E9E1EAAB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65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18D87-8459-4527-B801-E74C9DDF6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1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5F4F-A1C7-4000-8078-0309AD9BE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2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CD57-2764-4629-A7E8-75347DAE0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4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3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2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7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1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34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3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0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4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6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4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1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49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1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8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1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24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64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36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75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1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64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4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13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37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0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4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0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2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0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45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74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4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78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35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00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41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7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2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49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38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9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5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9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89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08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12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3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6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9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A8E9B-4D7A-4EC0-8209-2B3B65CFC0D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A169F-87B2-473A-A90F-EC732934CA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2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9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p3"/><Relationship Id="rId7" Type="http://schemas.openxmlformats.org/officeDocument/2006/relationships/image" Target="../media/image2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p3"/><Relationship Id="rId7" Type="http://schemas.openxmlformats.org/officeDocument/2006/relationships/image" Target="../media/image2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61.xml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7.jpg"/><Relationship Id="rId4" Type="http://schemas.openxmlformats.org/officeDocument/2006/relationships/audio" Target="../media/media3.mp3"/><Relationship Id="rId9" Type="http://schemas.openxmlformats.org/officeDocument/2006/relationships/image" Target="../media/image6.jp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1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0" y="27143"/>
            <a:ext cx="9151671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2" y="1683338"/>
            <a:ext cx="9144000" cy="5174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254" y="1683326"/>
            <a:ext cx="8280920" cy="203370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Chào mừng quý thầy cô các em học sinh đến với tiết âm nhạc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81" y="-139185"/>
            <a:ext cx="994420" cy="994420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107372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25" y="5949290"/>
            <a:ext cx="200959" cy="1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120878"/>
            <a:ext cx="78488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Đàn giai điệu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hai câu nhạc. ? Câu</a:t>
            </a:r>
            <a:r>
              <a:rPr kumimoji="0" lang="en-US" sz="2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nhạc nào dài hơi, câu nhạc nào ngắn hơn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Dài ngắn 2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54402" r="14603" b="30022"/>
          <a:stretch>
            <a:fillRect/>
          </a:stretch>
        </p:blipFill>
        <p:spPr bwMode="auto">
          <a:xfrm>
            <a:off x="107504" y="1505872"/>
            <a:ext cx="6480720" cy="293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MAU AM 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208" y="16288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3069" y="1278163"/>
            <a:ext cx="170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2679104"/>
            <a:ext cx="170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2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0" name="CAU 2 D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3222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ài ngắn 2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54402" r="14603" b="30022"/>
          <a:stretch>
            <a:fillRect/>
          </a:stretch>
        </p:blipFill>
        <p:spPr bwMode="auto">
          <a:xfrm>
            <a:off x="0" y="2679103"/>
            <a:ext cx="6480720" cy="231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MAU AM 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920" y="2929927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2942340"/>
            <a:ext cx="170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0365" y="4005064"/>
            <a:ext cx="139601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2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0" name="CAU 2 D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507006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802838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latin typeface="Times New Roman"/>
                <a:ea typeface="Calibri"/>
                <a:cs typeface="Times New Roman"/>
              </a:rPr>
              <a:t>GV gợi ý các động tác minh họa: </a:t>
            </a:r>
            <a:endParaRPr lang="en-US" sz="140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latin typeface="Times New Roman"/>
                <a:ea typeface="Calibri"/>
                <a:cs typeface="Times New Roman"/>
              </a:rPr>
              <a:t> </a:t>
            </a:r>
            <a:r>
              <a:rPr lang="vi-VN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+ Đối với cậu nhạc ngắn</a:t>
            </a:r>
            <a:r>
              <a:rPr lang="vi-VN">
                <a:latin typeface="Times New Roman"/>
                <a:ea typeface="Calibri"/>
                <a:cs typeface="Times New Roman"/>
              </a:rPr>
              <a:t>, GV gợi ý các động tác phù hợp theo số lượng nốt như:</a:t>
            </a:r>
            <a:endParaRPr lang="en-US" sz="140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Calibri"/>
                <a:cs typeface="Times New Roman"/>
              </a:rPr>
              <a:t>* </a:t>
            </a:r>
            <a:r>
              <a:rPr lang="vi-VN">
                <a:latin typeface="Times New Roman"/>
                <a:ea typeface="Calibri"/>
                <a:cs typeface="Times New Roman"/>
              </a:rPr>
              <a:t>Nốt pha:</a:t>
            </a:r>
            <a:r>
              <a:rPr lang="vi-VN" b="1">
                <a:latin typeface="Times New Roman"/>
                <a:ea typeface="Calibri"/>
                <a:cs typeface="Times New Roman"/>
              </a:rPr>
              <a:t> </a:t>
            </a:r>
            <a:r>
              <a:rPr lang="en-US">
                <a:latin typeface="Times New Roman"/>
                <a:ea typeface="Calibri"/>
                <a:cs typeface="Times New Roman"/>
              </a:rPr>
              <a:t>lắc hông </a:t>
            </a:r>
            <a:r>
              <a:rPr lang="vi-VN">
                <a:latin typeface="Times New Roman"/>
                <a:ea typeface="Calibri"/>
                <a:cs typeface="Times New Roman"/>
              </a:rPr>
              <a:t>sang phải.</a:t>
            </a:r>
            <a:endParaRPr lang="en-US" sz="140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Calibri"/>
                <a:cs typeface="Times New Roman"/>
              </a:rPr>
              <a:t>* </a:t>
            </a:r>
            <a:r>
              <a:rPr lang="vi-VN">
                <a:latin typeface="Times New Roman"/>
                <a:ea typeface="Calibri"/>
                <a:cs typeface="Times New Roman"/>
              </a:rPr>
              <a:t>Nốt son: </a:t>
            </a:r>
            <a:r>
              <a:rPr lang="en-US">
                <a:latin typeface="Times New Roman"/>
                <a:ea typeface="Calibri"/>
                <a:cs typeface="Times New Roman"/>
              </a:rPr>
              <a:t>lắc hông</a:t>
            </a:r>
            <a:r>
              <a:rPr lang="vi-VN">
                <a:latin typeface="Times New Roman"/>
                <a:ea typeface="Calibri"/>
                <a:cs typeface="Times New Roman"/>
              </a:rPr>
              <a:t> sang trái.</a:t>
            </a:r>
            <a:endParaRPr lang="en-US" sz="140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latin typeface="Times New Roman"/>
                <a:ea typeface="Calibri"/>
                <a:cs typeface="Times New Roman"/>
              </a:rPr>
              <a:t> </a:t>
            </a:r>
            <a:r>
              <a:rPr lang="vi-VN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+ Đối với câu nhạc dài</a:t>
            </a:r>
            <a:r>
              <a:rPr lang="vi-VN">
                <a:latin typeface="Times New Roman"/>
                <a:ea typeface="Calibri"/>
                <a:cs typeface="Times New Roman"/>
              </a:rPr>
              <a:t>, gợi ý động tác</a:t>
            </a:r>
            <a:r>
              <a:rPr lang="en-US">
                <a:latin typeface="Times New Roman"/>
                <a:ea typeface="Calibri"/>
                <a:cs typeface="Times New Roman"/>
              </a:rPr>
              <a:t>: Ngồi từ thấp đứng lên cao </a:t>
            </a:r>
            <a:r>
              <a:rPr lang="en-US" i="1">
                <a:latin typeface="Times New Roman"/>
                <a:ea typeface="Calibri"/>
                <a:cs typeface="Times New Roman"/>
              </a:rPr>
              <a:t>(giai điệu đi lên)</a:t>
            </a:r>
            <a:r>
              <a:rPr lang="en-US">
                <a:latin typeface="Times New Roman"/>
                <a:ea typeface="Calibri"/>
                <a:cs typeface="Times New Roman"/>
              </a:rPr>
              <a:t> nhún xuống – đứng lên </a:t>
            </a:r>
            <a:r>
              <a:rPr lang="en-US" i="1">
                <a:latin typeface="Times New Roman"/>
                <a:ea typeface="Calibri"/>
                <a:cs typeface="Times New Roman"/>
              </a:rPr>
              <a:t>(2 lần theo giai điệu Mi - Son).</a:t>
            </a:r>
            <a:endParaRPr lang="en-US" sz="14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78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32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7" y="2780976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1825" y="651944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  <p:pic>
        <p:nvPicPr>
          <p:cNvPr id="7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59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7580" y="259082"/>
            <a:ext cx="24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TRÒ CHƠI: </a:t>
            </a:r>
            <a:r>
              <a:rPr lang="en-US" sz="2000" b="1" i="1" smtClean="0">
                <a:solidFill>
                  <a:srgbClr val="FF0000"/>
                </a:solidFill>
              </a:rPr>
              <a:t>NGHE ÂM THANH ĐOÁN TÊN NHẠC CỤ</a:t>
            </a:r>
            <a:endParaRPr lang="en-US" sz="2000" b="1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993318"/>
            <a:ext cx="1451610" cy="580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865563">
            <a:off x="3979945" y="1511276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1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677349">
            <a:off x="3773771" y="3284443"/>
            <a:ext cx="119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2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541741">
            <a:off x="4244738" y="5046907"/>
            <a:ext cx="131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3</a:t>
            </a:r>
            <a:endParaRPr lang="en-US" sz="2000" b="1">
              <a:solidFill>
                <a:srgbClr val="000066"/>
              </a:solidFill>
            </a:endParaRPr>
          </a:p>
        </p:txBody>
      </p:sp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8023" y="1962096"/>
            <a:ext cx="457200" cy="609600"/>
          </a:xfrm>
          <a:prstGeom prst="rect">
            <a:avLst/>
          </a:prstGeom>
        </p:spPr>
      </p:pic>
      <p:pic>
        <p:nvPicPr>
          <p:cNvPr id="11" name="3 TIENG THANH PH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5515" y="3965970"/>
            <a:ext cx="457200" cy="609600"/>
          </a:xfrm>
          <a:prstGeom prst="rect">
            <a:avLst/>
          </a:prstGeom>
        </p:spPr>
      </p:pic>
      <p:pic>
        <p:nvPicPr>
          <p:cNvPr id="12" name="2 TIEG TROG C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0837" y="5818175"/>
            <a:ext cx="4572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71" y="986749"/>
            <a:ext cx="687171" cy="952213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68" y="3520170"/>
            <a:ext cx="811530" cy="105540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09" y="5698430"/>
            <a:ext cx="738179" cy="10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050" y="5806441"/>
            <a:ext cx="310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NHỎ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2" y="2865125"/>
            <a:ext cx="2617471" cy="2941319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2" y="3429004"/>
            <a:ext cx="2468879" cy="2993885"/>
          </a:xfrm>
          <a:prstGeom prst="rect">
            <a:avLst/>
          </a:prstGeom>
        </p:spPr>
      </p:pic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0330" y="448895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045" y="580644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THANH PHÁCH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651760"/>
            <a:ext cx="2160270" cy="268224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3" y="3520446"/>
            <a:ext cx="2468879" cy="2993885"/>
          </a:xfrm>
          <a:prstGeom prst="rect">
            <a:avLst/>
          </a:prstGeom>
        </p:spPr>
      </p:pic>
      <p:pic>
        <p:nvPicPr>
          <p:cNvPr id="7" name="3 TIENG THANH P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7348" y="440778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045" y="5821682"/>
            <a:ext cx="335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CÁI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83792"/>
            <a:ext cx="1885950" cy="3026664"/>
          </a:xfrm>
          <a:prstGeom prst="rect">
            <a:avLst/>
          </a:prstGeom>
        </p:spPr>
      </p:pic>
      <p:pic>
        <p:nvPicPr>
          <p:cNvPr id="7" name="2 TIEG TROG C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147" y="2795016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3347864" cy="115212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ÂM NHẠC 1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25" y="-16074"/>
            <a:ext cx="691276" cy="691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918929"/>
            <a:ext cx="405932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ÔN BÀI HÁT: GÀ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GÁY</a:t>
            </a:r>
            <a:endParaRPr lang="en-US" sz="2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5169" y="37187"/>
            <a:ext cx="18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TIẾT 24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9831" y="1534549"/>
            <a:ext cx="79446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THƯỞNG THỨC ÂM NHẠC: CÂU CHUYỆN VỀ THANH PHÁCH</a:t>
            </a:r>
            <a:endParaRPr lang="en-US" sz="20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3861" y="2147243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VẬN DỤNG SÁNG TẠO: DÀI-NGẮN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9141087" cy="3816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59" y="43651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833305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Kể mẫu câu chuyện (Hoặc nghe kể mẫu)</a:t>
            </a:r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043608" y="0"/>
            <a:ext cx="7200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1.Thường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thứ câm nhạc: Câu chuyện vềt hanh phách</a:t>
            </a:r>
            <a:endParaRPr lang="en-US" sz="2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" name="CAU CHUYEN THAH PH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028" y="246239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92" y="259132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3800" y="329192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3521255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3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8" name="nhac nen ke chuy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79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AU CHUYEN THAH PH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6994" y="844135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92" y="259132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3800" y="329192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8520" y="627409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19588" y="1139807"/>
            <a:ext cx="3726160" cy="167377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1560" y="1452704"/>
            <a:ext cx="309203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Ở tranh 1 Em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 giới thiệu các nhân vật trong bức tranh. Bác nghệ nhân đang làm gì?</a:t>
            </a:r>
            <a:endParaRPr lang="en-US" sz="16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139952" y="5015550"/>
            <a:ext cx="4796765" cy="167377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6016" y="5169173"/>
            <a:ext cx="35278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 2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 bạn nhỏ đang làm gì? Bác nghệ nhân đang chơi nhạc cụ gì? Em hãy miêu tả về hình dáng hoặc âm thanh của nhạc cụ đó?</a:t>
            </a:r>
            <a:endParaRPr lang="en-US" sz="16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-57984" y="3278996"/>
            <a:ext cx="4003732" cy="139457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1157" y="3452293"/>
            <a:ext cx="367677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 3 Các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 nhỏ đang làm gì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Em hãy cho biết Thanh Phách được làm bằng cây gì</a:t>
            </a:r>
            <a:endParaRPr lang="en-US" sz="160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103282"/>
            <a:ext cx="893671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HD HS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 sát và tìm hiểu 3 bức tranh thông qua một số câu hỏi:</a:t>
            </a:r>
            <a:endParaRPr lang="en-US" sz="240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0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5638069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3 HS lần lượt xem tranh kể lại câu chuyện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827584" y="4766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400506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73325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TRANH 3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341</Words>
  <Application>Microsoft Office PowerPoint</Application>
  <PresentationFormat>On-screen Show (4:3)</PresentationFormat>
  <Paragraphs>44</Paragraphs>
  <Slides>13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Default Design</vt:lpstr>
      <vt:lpstr>2_Office Theme</vt:lpstr>
      <vt:lpstr>2_Default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35</cp:revision>
  <dcterms:created xsi:type="dcterms:W3CDTF">2021-06-29T10:06:02Z</dcterms:created>
  <dcterms:modified xsi:type="dcterms:W3CDTF">2024-02-20T07:38:45Z</dcterms:modified>
</cp:coreProperties>
</file>