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0" r:id="rId4"/>
    <p:sldMasterId id="2147483738" r:id="rId5"/>
    <p:sldMasterId id="2147483750" r:id="rId6"/>
  </p:sldMasterIdLst>
  <p:notesMasterIdLst>
    <p:notesMasterId r:id="rId18"/>
  </p:notesMasterIdLst>
  <p:sldIdLst>
    <p:sldId id="256" r:id="rId7"/>
    <p:sldId id="280" r:id="rId8"/>
    <p:sldId id="300" r:id="rId9"/>
    <p:sldId id="301" r:id="rId10"/>
    <p:sldId id="302" r:id="rId11"/>
    <p:sldId id="296" r:id="rId12"/>
    <p:sldId id="297" r:id="rId13"/>
    <p:sldId id="298" r:id="rId14"/>
    <p:sldId id="299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50" d="100"/>
          <a:sy n="50" d="100"/>
        </p:scale>
        <p:origin x="136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1F5D-7559-43D2-BA51-03AB0418056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BE4B-E7CF-4343-A53A-4F424A89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90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4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4EF6-D600-4BD1-B989-213DA2DF0B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A5E1-C1FB-474C-BE54-315005C600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2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66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6EB3-4572-4CE4-BC35-4F1F19E29D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6334-7AD1-46B0-8768-EE4A98C25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D41B-ED57-4A55-9775-95F27AE11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6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3293-CCD9-4FDB-92DB-353B525A7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84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622A-BC3F-4548-82EB-75AC23BAF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3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AD76-5E65-42F8-A8F8-E2C7F2065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3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FEE8-9275-441F-82C5-C9C318167E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0AE6-0473-4E4D-9214-7E9E1EAAB9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8D87-8459-4527-B801-E74C9DDF6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1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5F4F-A1C7-4000-8078-0309AD9BEC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CD57-2764-4629-A7E8-75347DAE0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4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9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1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2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7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1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34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4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69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16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4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26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100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7C0A-F498-4778-8B06-8A56FD952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49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F1D7-01C7-49F5-B9EA-BE69216F0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71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802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15DE-F0B3-4F12-A50C-3163BE71D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98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BD20-FF7C-422B-895F-0DB8BF89A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1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4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0E7F-521E-471E-95BC-EC3E58497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4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F3C5-69F8-48A0-BE3E-AB3757C3A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36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F550-B1E8-460F-BEE7-13498C56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75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27A2-ADFB-484E-A648-3D75958DF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41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177F-75B5-47B2-9046-93BA6DFE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64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8536-3458-44B3-9C73-48D772CAB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34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F5E6-29EE-4A9F-B2D6-A6652160E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8DFC-9B6C-43A7-B9A7-3001D0C2C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13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5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732D-1C1E-4B4E-B190-E656C3ACF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0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0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4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4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6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04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4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65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52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2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7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6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80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90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72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71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6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84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6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0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8E9B-4D7A-4EC0-8209-2B3B65CFC0D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12A7-DD7B-4A72-8648-E71345401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31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31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31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A169F-87B2-473A-A90F-EC732934CA9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5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31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31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31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2D1C5-0D45-4C0D-97FB-E7A65DC837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8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1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0" y="27143"/>
            <a:ext cx="9151671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2" y="1683352"/>
            <a:ext cx="9144000" cy="5174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254" y="1683326"/>
            <a:ext cx="8280920" cy="203370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Chào mừng quý thầy cô các em học sinh đến với tiết âm nhạc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81" y="-139185"/>
            <a:ext cx="994420" cy="9944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2120" y="107372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2" y="5949304"/>
            <a:ext cx="200959" cy="1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39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7" y="2780990"/>
            <a:ext cx="240417" cy="192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" y="-99392"/>
            <a:ext cx="594780" cy="59478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11825" y="651944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smtClean="0">
                <a:solidFill>
                  <a:srgbClr val="FF0000"/>
                </a:solidFill>
              </a:rPr>
              <a:t>Bản quyền TT-ÂN-Phi Trường 0987508433 cấm chia sẻ dưới mọi hình thức</a:t>
            </a:r>
            <a:endParaRPr lang="en-US" sz="1600" i="1">
              <a:solidFill>
                <a:srgbClr val="FF0000"/>
              </a:solidFill>
            </a:endParaRPr>
          </a:p>
        </p:txBody>
      </p:sp>
      <p:pic>
        <p:nvPicPr>
          <p:cNvPr id="7" name="GA GAY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59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" y="-134763"/>
            <a:ext cx="1068497" cy="1068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4386" y="675207"/>
            <a:ext cx="405932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ÔN BÀI HÁT: GÀ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GÁY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5913" y="37201"/>
            <a:ext cx="18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TIẾT 25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28655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NGHE NHẠC BÀI: LÝ CÂY BÔNG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7482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Dân ca: Nam Bộ</a:t>
            </a:r>
            <a:endParaRPr lang="en-US" i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15" y="5157192"/>
            <a:ext cx="238965" cy="1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43728"/>
            <a:ext cx="1508760" cy="1917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92696"/>
            <a:ext cx="4355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FF0000"/>
                </a:solidFill>
              </a:rPr>
              <a:t>- GV nhắc HS hát nhẩm theo giai điệu 1 lần sau đó HD học sinh ôn lại để đúng giai điệu, sắc thái, chú ý sửa sai cho học sinh. Ôn với hình thức: Lớp, tổ, cá nhân</a:t>
            </a:r>
            <a:endParaRPr lang="en-US" sz="3200" i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-60312"/>
            <a:ext cx="5808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HĐ Ôn </a:t>
            </a:r>
            <a:r>
              <a:rPr 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bài hát</a:t>
            </a:r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GÀ GÁY </a:t>
            </a:r>
            <a:endParaRPr lang="en-US" sz="3200" b="1">
              <a:solidFill>
                <a:srgbClr val="000066"/>
              </a:solidFill>
            </a:endParaRPr>
          </a:p>
        </p:txBody>
      </p:sp>
      <p:pic>
        <p:nvPicPr>
          <p:cNvPr id="11" name="GA GA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4825" y="4488338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1128"/>
            <a:ext cx="487335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cho HS ôn hát lại bài hát kết hợp với gõ đệm theo phách, nhún chân.</a:t>
            </a:r>
            <a:endParaRPr lang="en-US" sz="3200" i="1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1130" cy="1882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5" y="1882160"/>
            <a:ext cx="702490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21" y="1975649"/>
            <a:ext cx="522695" cy="915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75" y="1833083"/>
            <a:ext cx="702490" cy="1417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34" y="1833083"/>
            <a:ext cx="702490" cy="1417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84" y="1871043"/>
            <a:ext cx="702490" cy="1417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05" y="1833083"/>
            <a:ext cx="522695" cy="915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22" y="1885764"/>
            <a:ext cx="522695" cy="915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08" y="1975648"/>
            <a:ext cx="522695" cy="915897"/>
          </a:xfrm>
          <a:prstGeom prst="rect">
            <a:avLst/>
          </a:prstGeom>
        </p:spPr>
      </p:pic>
      <p:pic>
        <p:nvPicPr>
          <p:cNvPr id="19" name="GA GA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86634" y="5688432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1508760" cy="1485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"/>
            <a:ext cx="60121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xem, nghe VIDEO mẫu sau đó chia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thành các nhóm để các 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 đổi và đưa ra ý tưởng động tác minh họa 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</a:t>
            </a:r>
            <a:r>
              <a:rPr lang="en-US" sz="2000" b="1" i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i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Mời các nhóm lên thể hiện</a:t>
            </a:r>
            <a:endParaRPr lang="en-US" sz="2000" b="1" i="1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VAN DOG GA G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556792"/>
            <a:ext cx="4427984" cy="507985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pic>
        <p:nvPicPr>
          <p:cNvPr id="6" name="GA GAY BE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57994" y="559344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50" y="16581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 </a:t>
            </a:r>
            <a:r>
              <a:rPr lang="en-US" dirty="0" err="1" smtClean="0">
                <a:solidFill>
                  <a:prstClr val="black"/>
                </a:solidFill>
              </a:rPr>
              <a:t>Bài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hát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Lý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Cây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Bông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nói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về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các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loài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hoa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đặc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trưng</a:t>
            </a:r>
            <a:r>
              <a:rPr lang="en-US" dirty="0" smtClean="0">
                <a:solidFill>
                  <a:prstClr val="black"/>
                </a:solidFill>
              </a:rPr>
              <a:t> ở </a:t>
            </a:r>
            <a:r>
              <a:rPr lang="en-US" dirty="0" err="1" smtClean="0">
                <a:solidFill>
                  <a:prstClr val="black"/>
                </a:solidFill>
              </a:rPr>
              <a:t>Miền</a:t>
            </a:r>
            <a:r>
              <a:rPr lang="en-US" dirty="0" smtClean="0">
                <a:solidFill>
                  <a:prstClr val="black"/>
                </a:solidFill>
              </a:rPr>
              <a:t> Nam </a:t>
            </a:r>
            <a:r>
              <a:rPr lang="en-US" dirty="0" err="1" smtClean="0">
                <a:solidFill>
                  <a:prstClr val="black"/>
                </a:solidFill>
              </a:rPr>
              <a:t>như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hoa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Lê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hoa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Lựu</a:t>
            </a:r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dirty="0" err="1" smtClean="0">
                <a:solidFill>
                  <a:prstClr val="black"/>
                </a:solidFill>
              </a:rPr>
              <a:t>Mỗi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loại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lại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có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vẻ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đẹp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khác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nhau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559" y="-17107"/>
            <a:ext cx="587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</a:rPr>
              <a:t>2</a:t>
            </a:r>
            <a:r>
              <a:rPr lang="en-US" sz="2800" b="1" smtClean="0">
                <a:solidFill>
                  <a:srgbClr val="D60093"/>
                </a:solidFill>
              </a:rPr>
              <a:t>. HĐ NGHE NHẠC BÀI LÝ CÂY BÔNG </a:t>
            </a:r>
            <a:endParaRPr lang="en-US" sz="2800" b="1" dirty="0">
              <a:solidFill>
                <a:srgbClr val="D600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6113"/>
            <a:ext cx="7596336" cy="145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vi-VN" smtClean="0">
                <a:solidFill>
                  <a:srgbClr val="000000"/>
                </a:solidFill>
                <a:latin typeface="Times New Roman"/>
              </a:rPr>
              <a:t>Dân </a:t>
            </a:r>
            <a:r>
              <a:rPr lang="vi-VN">
                <a:solidFill>
                  <a:srgbClr val="000000"/>
                </a:solidFill>
                <a:latin typeface="Times New Roman"/>
              </a:rPr>
              <a:t>ca Việt </a:t>
            </a:r>
            <a:r>
              <a:rPr lang="vi-VN" smtClean="0">
                <a:solidFill>
                  <a:srgbClr val="000000"/>
                </a:solidFill>
                <a:latin typeface="Times New Roman"/>
              </a:rPr>
              <a:t>Nam</a:t>
            </a:r>
            <a:r>
              <a:rPr lang="en-US" smtClean="0">
                <a:solidFill>
                  <a:srgbClr val="000000"/>
                </a:solidFill>
                <a:latin typeface="Times New Roman"/>
              </a:rPr>
              <a:t> nói chung và dân ca Nam bộ thuộc vùng Nam bộ nói riêng </a:t>
            </a:r>
            <a:r>
              <a:rPr lang="vi-VN" smtClean="0">
                <a:solidFill>
                  <a:srgbClr val="000000"/>
                </a:solidFill>
                <a:latin typeface="Times New Roman"/>
              </a:rPr>
              <a:t>là </a:t>
            </a:r>
            <a:r>
              <a:rPr lang="vi-VN">
                <a:solidFill>
                  <a:srgbClr val="000000"/>
                </a:solidFill>
                <a:latin typeface="Times New Roman"/>
              </a:rPr>
              <a:t>một thể loại âm nhạc cổ truyền, qua việc truyền </a:t>
            </a:r>
            <a:r>
              <a:rPr lang="vi-VN" smtClean="0">
                <a:solidFill>
                  <a:srgbClr val="000000"/>
                </a:solidFill>
                <a:latin typeface="Times New Roman"/>
              </a:rPr>
              <a:t>khẩu</a:t>
            </a:r>
            <a:r>
              <a:rPr lang="en-US" smtClean="0">
                <a:solidFill>
                  <a:srgbClr val="000000"/>
                </a:solidFill>
                <a:latin typeface="Times New Roman"/>
              </a:rPr>
              <a:t> từ đời này sang đời kia và số các bài dân ca Nam</a:t>
            </a:r>
            <a:r>
              <a:rPr lang="en-US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Bộ </a:t>
            </a:r>
            <a:r>
              <a:rPr lang="en-US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gồm có các bài :như </a:t>
            </a:r>
            <a:r>
              <a:rPr lang="en-US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 Lí cây xanh, Lí dĩa bánh bò...</a:t>
            </a:r>
            <a:endParaRPr lang="en-US" sz="160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/>
          </a:p>
        </p:txBody>
      </p:sp>
      <p:sp>
        <p:nvSpPr>
          <p:cNvPr id="5" name="AutoShape 2" descr="Nam Bộ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Nam Bộ – Wikipedia tiếng Việt"/>
          <p:cNvSpPr>
            <a:spLocks noChangeAspect="1" noChangeArrowheads="1"/>
          </p:cNvSpPr>
          <p:nvPr/>
        </p:nvSpPr>
        <p:spPr bwMode="auto">
          <a:xfrm>
            <a:off x="307975" y="7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" y="2420888"/>
            <a:ext cx="4155562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9" y="-2128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solidFill>
                  <a:srgbClr val="FF0000"/>
                </a:solidFill>
              </a:rPr>
              <a:t>- Nghe nhạc có lời lần 1</a:t>
            </a:r>
            <a:endParaRPr lang="en-US" sz="40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600"/>
            <a:ext cx="9036496" cy="6144436"/>
          </a:xfrm>
          <a:prstGeom prst="rect">
            <a:avLst/>
          </a:prstGeom>
        </p:spPr>
      </p:pic>
      <p:pic>
        <p:nvPicPr>
          <p:cNvPr id="5" name="NGHE NHAC LY CAY B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9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83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- Nghe nhạc lần 2 vầ vận động theo nhạc tự do lần 2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NGHE NHAC LY CAY B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3448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6" y="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gì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</a:rPr>
              <a:t>Khi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nghe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Lý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Bông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295</Words>
  <Application>Microsoft Office PowerPoint</Application>
  <PresentationFormat>On-screen Show (4:3)</PresentationFormat>
  <Paragraphs>18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Default Design</vt:lpstr>
      <vt:lpstr>2_Office Theme</vt:lpstr>
      <vt:lpstr>2_Default Design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41</cp:revision>
  <dcterms:created xsi:type="dcterms:W3CDTF">2021-06-29T10:06:02Z</dcterms:created>
  <dcterms:modified xsi:type="dcterms:W3CDTF">2024-02-20T07:39:09Z</dcterms:modified>
</cp:coreProperties>
</file>