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8" r:id="rId5"/>
  </p:sldMasterIdLst>
  <p:notesMasterIdLst>
    <p:notesMasterId r:id="rId27"/>
  </p:notesMasterIdLst>
  <p:sldIdLst>
    <p:sldId id="352" r:id="rId6"/>
    <p:sldId id="353" r:id="rId7"/>
    <p:sldId id="354" r:id="rId8"/>
    <p:sldId id="355" r:id="rId9"/>
    <p:sldId id="356" r:id="rId10"/>
    <p:sldId id="357" r:id="rId11"/>
    <p:sldId id="358" r:id="rId12"/>
    <p:sldId id="316" r:id="rId13"/>
    <p:sldId id="362" r:id="rId14"/>
    <p:sldId id="359" r:id="rId15"/>
    <p:sldId id="350" r:id="rId16"/>
    <p:sldId id="351" r:id="rId17"/>
    <p:sldId id="360" r:id="rId18"/>
    <p:sldId id="361" r:id="rId19"/>
    <p:sldId id="364" r:id="rId20"/>
    <p:sldId id="371" r:id="rId21"/>
    <p:sldId id="365" r:id="rId22"/>
    <p:sldId id="367" r:id="rId23"/>
    <p:sldId id="369" r:id="rId24"/>
    <p:sldId id="290" r:id="rId25"/>
    <p:sldId id="291" r:id="rId26"/>
  </p:sldIdLst>
  <p:sldSz cx="12192000" cy="6858000"/>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VnTime" panose="020B7200000000000000"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66"/>
    <a:srgbClr val="FF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382" autoAdjust="0"/>
  </p:normalViewPr>
  <p:slideViewPr>
    <p:cSldViewPr snapToGrid="0">
      <p:cViewPr varScale="1">
        <p:scale>
          <a:sx n="49" d="100"/>
          <a:sy n="49" d="100"/>
        </p:scale>
        <p:origin x="696"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775DA-6A11-4CB7-97CA-4B1C87D9F66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8651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594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288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9288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t>11</a:t>
            </a:fld>
            <a:endParaRPr lang="en-US"/>
          </a:p>
        </p:txBody>
      </p:sp>
    </p:spTree>
    <p:extLst>
      <p:ext uri="{BB962C8B-B14F-4D97-AF65-F5344CB8AC3E}">
        <p14:creationId xmlns:p14="http://schemas.microsoft.com/office/powerpoint/2010/main" val="279288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t>12</a:t>
            </a:fld>
            <a:endParaRPr lang="en-US"/>
          </a:p>
        </p:txBody>
      </p:sp>
    </p:spTree>
    <p:extLst>
      <p:ext uri="{BB962C8B-B14F-4D97-AF65-F5344CB8AC3E}">
        <p14:creationId xmlns:p14="http://schemas.microsoft.com/office/powerpoint/2010/main" val="279288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fld id="{620462C5-CB08-475B-B0DD-D6EF37E24E9E}" type="slidenum">
              <a:rPr lang="en-US">
                <a:solidFill>
                  <a:prstClr val="black"/>
                </a:solidFill>
                <a:latin typeface="Arial" charset="0"/>
              </a:rPr>
              <a:pPr/>
              <a:t>13</a:t>
            </a:fld>
            <a:endParaRPr lang="en-US">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8246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4339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95541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8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0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67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6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4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88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2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30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844683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249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4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59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00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86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00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805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48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596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2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598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976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07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624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549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8"/>
            <a:ext cx="91440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524000" y="3602042"/>
            <a:ext cx="9144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413933-3892-4929-97C3-177794CEA2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4444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B1496B-3FFA-4709-B869-B972461DF8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021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4"/>
            <a:ext cx="1051560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831852" y="4589466"/>
            <a:ext cx="105156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FCF7A-B8BC-4AAC-901B-8E21620596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414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7097A2-55BF-4EDA-8747-4289E8439E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271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6"/>
            <a:ext cx="1051560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21" y="1681163"/>
            <a:ext cx="515831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840321"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D03A9B-C366-4DB3-8BBC-FBD12FED8E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227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62B31D-9927-4E86-A582-5169131EB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03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382800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88506C-44DF-482F-B5C4-462370A7E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541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199"/>
            <a:ext cx="3932767"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5183718" y="987428"/>
            <a:ext cx="617220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1"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90A55C-C294-4297-BDC4-50EBEB83F5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4831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199"/>
            <a:ext cx="3932767"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5183718" y="987428"/>
            <a:ext cx="617220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840321"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583F-24AD-4C4E-9127-721FBFA73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7941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CEFC3B-633F-45B8-AD3F-63FB869B4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254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D51F42-4D35-404D-8C80-09F858FC7B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09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B1312A-452D-437B-9ED5-B7D3B32BD2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5170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3"/>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9E23112-A040-408B-9BEE-0B40638819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194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413933-3892-4929-97C3-177794CEA2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86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B1496B-3FFA-4709-B869-B972461DF8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2382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831852" y="4589466"/>
            <a:ext cx="105156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FCF7A-B8BC-4AAC-901B-8E21620596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40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80100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7097A2-55BF-4EDA-8747-4289E8439E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228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6"/>
            <a:ext cx="1051560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21" y="1681163"/>
            <a:ext cx="515831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840321"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8"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D03A9B-C366-4DB3-8BBC-FBD12FED8E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356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62B31D-9927-4E86-A582-5169131EB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254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88506C-44DF-482F-B5C4-462370A7E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683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199"/>
            <a:ext cx="3932767"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5183718" y="987428"/>
            <a:ext cx="617220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90A55C-C294-4297-BDC4-50EBEB83F5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157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199"/>
            <a:ext cx="3932767"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5183718" y="987428"/>
            <a:ext cx="617220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840319"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583F-24AD-4C4E-9127-721FBFA73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049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CEFC3B-633F-45B8-AD3F-63FB869B4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601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D51F42-4D35-404D-8C80-09F858FC7B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706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B1312A-452D-437B-9ED5-B7D3B32BD2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948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9E23112-A040-408B-9BEE-0B40638819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84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5966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73362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2049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t>2/20/2024</a:t>
            </a:fld>
            <a:endParaRPr lang="en-US"/>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6378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t>2/20/2024</a:t>
            </a:fld>
            <a:endParaRPr lang="en-US"/>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t>‹#›</a:t>
            </a:fld>
            <a:endParaRPr lang="en-US"/>
          </a:p>
        </p:txBody>
      </p:sp>
    </p:spTree>
    <p:extLst>
      <p:ext uri="{BB962C8B-B14F-4D97-AF65-F5344CB8AC3E}">
        <p14:creationId xmlns:p14="http://schemas.microsoft.com/office/powerpoint/2010/main" val="21868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8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pPr/>
              <a:t>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265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308"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10308" y="1600205"/>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610308" y="6245225"/>
            <a:ext cx="2843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4166308" y="6245225"/>
            <a:ext cx="3859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8738308" y="6245225"/>
            <a:ext cx="2843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4627CE49-B593-41A8-97D9-7170DA7AB4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20644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306"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10306" y="1600201"/>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610306" y="6245225"/>
            <a:ext cx="2843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4166306" y="6245225"/>
            <a:ext cx="3859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8738306" y="6245225"/>
            <a:ext cx="2843389"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fontAlgn="base">
              <a:spcBef>
                <a:spcPct val="0"/>
              </a:spcBef>
              <a:spcAft>
                <a:spcPct val="0"/>
              </a:spcAft>
              <a:defRPr/>
            </a:pPr>
            <a:fld id="{4627CE49-B593-41A8-97D9-7170DA7AB45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143624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1.png"/><Relationship Id="rId5" Type="http://schemas.openxmlformats.org/officeDocument/2006/relationships/image" Target="../media/image18.jp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3.png"/><Relationship Id="rId5" Type="http://schemas.openxmlformats.org/officeDocument/2006/relationships/image" Target="../media/image18.jp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6.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5.png"/><Relationship Id="rId5" Type="http://schemas.openxmlformats.org/officeDocument/2006/relationships/image" Target="../media/image18.jp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40.xml"/><Relationship Id="rId7" Type="http://schemas.openxmlformats.org/officeDocument/2006/relationships/image" Target="../media/image29.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24.png"/><Relationship Id="rId4" Type="http://schemas.openxmlformats.org/officeDocument/2006/relationships/notesSlide" Target="../notesSlides/notesSlide7.xml"/><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4.png"/><Relationship Id="rId5" Type="http://schemas.openxmlformats.org/officeDocument/2006/relationships/image" Target="../media/image27.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5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53.xml"/><Relationship Id="rId7" Type="http://schemas.openxmlformats.org/officeDocument/2006/relationships/image" Target="../media/image4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slide" Target="slide13.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4.pn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slide" Target="slide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pic>
        <p:nvPicPr>
          <p:cNvPr id="5" name="nhac tap chung xuat s - P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4358" y="3390897"/>
            <a:ext cx="609600" cy="609600"/>
          </a:xfrm>
          <a:prstGeom prst="rect">
            <a:avLst/>
          </a:prstGeom>
        </p:spPr>
      </p:pic>
      <p:sp>
        <p:nvSpPr>
          <p:cNvPr id="3" name="Rectangle 2"/>
          <p:cNvSpPr/>
          <p:nvPr/>
        </p:nvSpPr>
        <p:spPr>
          <a:xfrm>
            <a:off x="-1" y="1966913"/>
            <a:ext cx="7408061" cy="1728784"/>
          </a:xfrm>
          <a:prstGeom prst="rect">
            <a:avLst/>
          </a:prstGeom>
        </p:spPr>
        <p:txBody>
          <a:bodyPr wrap="square">
            <a:prstTxWarp prst="textCurveDown">
              <a:avLst/>
            </a:prstTxWarp>
            <a:spAutoFit/>
          </a:bodyPr>
          <a:lstStyle/>
          <a:p>
            <a:r>
              <a:rPr lang="en-US" sz="3600" b="1" i="1" dirty="0" err="1">
                <a:ln w="6600">
                  <a:solidFill>
                    <a:srgbClr val="ED7D31"/>
                  </a:solidFill>
                  <a:prstDash val="solid"/>
                </a:ln>
                <a:solidFill>
                  <a:srgbClr val="002060"/>
                </a:solidFill>
                <a:effectLst>
                  <a:outerShdw dist="38100" dir="2700000" algn="tl" rotWithShape="0">
                    <a:srgbClr val="ED7D31"/>
                  </a:outerShdw>
                </a:effectLst>
              </a:rPr>
              <a:t>Chào</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mừng</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quý</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thầy</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cô</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và</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các</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bạn</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học</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sinh</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về</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dự</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smtClean="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môn</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a:ln w="6600">
                  <a:solidFill>
                    <a:srgbClr val="ED7D31"/>
                  </a:solidFill>
                  <a:prstDash val="solid"/>
                </a:ln>
                <a:solidFill>
                  <a:srgbClr val="002060"/>
                </a:solidFill>
                <a:effectLst>
                  <a:outerShdw dist="38100" dir="2700000" algn="tl" rotWithShape="0">
                    <a:srgbClr val="ED7D31"/>
                  </a:outerShdw>
                </a:effectLst>
              </a:rPr>
              <a:t>âm</a:t>
            </a:r>
            <a:r>
              <a:rPr lang="en-US" sz="3600" b="1" i="1" dirty="0">
                <a:ln w="6600">
                  <a:solidFill>
                    <a:srgbClr val="ED7D31"/>
                  </a:solidFill>
                  <a:prstDash val="solid"/>
                </a:ln>
                <a:solidFill>
                  <a:srgbClr val="002060"/>
                </a:solidFill>
                <a:effectLst>
                  <a:outerShdw dist="38100" dir="2700000" algn="tl" rotWithShape="0">
                    <a:srgbClr val="ED7D31"/>
                  </a:outerShdw>
                </a:effectLst>
              </a:rPr>
              <a:t> </a:t>
            </a:r>
            <a:r>
              <a:rPr lang="en-US" sz="3600" b="1" i="1" dirty="0" err="1" smtClean="0">
                <a:ln w="6600">
                  <a:solidFill>
                    <a:srgbClr val="ED7D31"/>
                  </a:solidFill>
                  <a:prstDash val="solid"/>
                </a:ln>
                <a:solidFill>
                  <a:srgbClr val="002060"/>
                </a:solidFill>
                <a:effectLst>
                  <a:outerShdw dist="38100" dir="2700000" algn="tl" rotWithShape="0">
                    <a:srgbClr val="ED7D31"/>
                  </a:outerShdw>
                </a:effectLst>
              </a:rPr>
              <a:t>nhạc</a:t>
            </a:r>
            <a:endParaRPr lang="en-US" sz="3600" b="1" dirty="0">
              <a:ln w="6600">
                <a:solidFill>
                  <a:srgbClr val="ED7D31"/>
                </a:solidFill>
                <a:prstDash val="solid"/>
              </a:ln>
              <a:solidFill>
                <a:srgbClr val="002060"/>
              </a:solidFill>
              <a:effectLst>
                <a:outerShdw dist="38100" dir="2700000" algn="tl" rotWithShape="0">
                  <a:srgbClr val="ED7D31"/>
                </a:outerShdw>
              </a:effectLst>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9741" y="5832672"/>
            <a:ext cx="1200151" cy="120015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2304" y="3155432"/>
            <a:ext cx="293709" cy="235469"/>
          </a:xfrm>
          <a:prstGeom prst="rect">
            <a:avLst/>
          </a:prstGeom>
        </p:spPr>
      </p:pic>
      <p:pic>
        <p:nvPicPr>
          <p:cNvPr id="1028" name="Picture 4" descr="C:\Users\Administrator\Desktop\ằ.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2"/>
            <a:ext cx="4457702" cy="1768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6988" y="5506320"/>
            <a:ext cx="238965" cy="191581"/>
          </a:xfrm>
          <a:prstGeom prst="rect">
            <a:avLst/>
          </a:prstGeom>
        </p:spPr>
      </p:pic>
    </p:spTree>
    <p:extLst>
      <p:ext uri="{BB962C8B-B14F-4D97-AF65-F5344CB8AC3E}">
        <p14:creationId xmlns:p14="http://schemas.microsoft.com/office/powerpoint/2010/main" val="2417324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789" y="4"/>
            <a:ext cx="3605213" cy="6572249"/>
          </a:xfrm>
          <a:prstGeom prst="rect">
            <a:avLst/>
          </a:prstGeom>
        </p:spPr>
      </p:pic>
      <p:sp>
        <p:nvSpPr>
          <p:cNvPr id="2" name="Rectangle 1"/>
          <p:cNvSpPr/>
          <p:nvPr/>
        </p:nvSpPr>
        <p:spPr>
          <a:xfrm>
            <a:off x="171451" y="2"/>
            <a:ext cx="8015289" cy="1323439"/>
          </a:xfrm>
          <a:prstGeom prst="rect">
            <a:avLst/>
          </a:prstGeom>
        </p:spPr>
        <p:txBody>
          <a:bodyPr wrap="square">
            <a:spAutoFit/>
          </a:bodyPr>
          <a:lstStyle/>
          <a:p>
            <a:r>
              <a:rPr lang="en-US" sz="4000" smtClean="0">
                <a:solidFill>
                  <a:srgbClr val="FF0000"/>
                </a:solidFill>
                <a:latin typeface="Times New Roman" pitchFamily="18" charset="0"/>
                <a:cs typeface="Times New Roman" pitchFamily="18" charset="0"/>
              </a:rPr>
              <a:t>-Ôn đọc nhạc nghép lời với các hình thức các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thức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Lớp-tổ-cá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nhân</a:t>
            </a:r>
            <a:endParaRPr lang="en-US" sz="4000" dirty="0">
              <a:solidFill>
                <a:srgbClr val="FF0000"/>
              </a:solidFill>
              <a:latin typeface="Times New Roman" pitchFamily="18" charset="0"/>
              <a:cs typeface="Times New Roman" pitchFamily="18" charset="0"/>
            </a:endParaRPr>
          </a:p>
        </p:txBody>
      </p:sp>
      <p:pic>
        <p:nvPicPr>
          <p:cNvPr id="11" name="CA BAI DOC NHAC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87036" y="5686422"/>
            <a:ext cx="609600" cy="609600"/>
          </a:xfrm>
          <a:prstGeom prst="rect">
            <a:avLst/>
          </a:prstGeom>
        </p:spPr>
      </p:pic>
      <p:pic>
        <p:nvPicPr>
          <p:cNvPr id="2050" name="Picture 2" descr="C:\Users\Administrator\Desktop\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831975"/>
            <a:ext cx="8586787" cy="485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37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22"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789" y="4"/>
            <a:ext cx="3605213" cy="6572249"/>
          </a:xfrm>
          <a:prstGeom prst="rect">
            <a:avLst/>
          </a:prstGeom>
        </p:spPr>
      </p:pic>
      <p:sp>
        <p:nvSpPr>
          <p:cNvPr id="2" name="Rectangle 1"/>
          <p:cNvSpPr/>
          <p:nvPr/>
        </p:nvSpPr>
        <p:spPr>
          <a:xfrm>
            <a:off x="171450" y="0"/>
            <a:ext cx="8115300" cy="1077218"/>
          </a:xfrm>
          <a:prstGeom prst="rect">
            <a:avLst/>
          </a:prstGeom>
        </p:spPr>
        <p:txBody>
          <a:bodyPr wrap="square">
            <a:spAutoFit/>
          </a:bodyPr>
          <a:lstStyle/>
          <a:p>
            <a:r>
              <a:rPr lang="vi-VN" sz="3200"/>
              <a:t>- </a:t>
            </a:r>
            <a:r>
              <a:rPr lang="en-US" sz="3200" smtClean="0">
                <a:solidFill>
                  <a:srgbClr val="FF0000"/>
                </a:solidFill>
                <a:latin typeface="+mj-lt"/>
              </a:rPr>
              <a:t>Ôn đọc nhạc</a:t>
            </a:r>
            <a:r>
              <a:rPr lang="vi-VN" sz="3200" smtClean="0">
                <a:solidFill>
                  <a:srgbClr val="FF0000"/>
                </a:solidFill>
                <a:latin typeface="+mj-lt"/>
              </a:rPr>
              <a:t> </a:t>
            </a:r>
            <a:r>
              <a:rPr lang="vi-VN" sz="3200" dirty="0">
                <a:solidFill>
                  <a:srgbClr val="FF0000"/>
                </a:solidFill>
                <a:latin typeface="+mj-lt"/>
              </a:rPr>
              <a:t>kết hợp vận động dậm chân và </a:t>
            </a:r>
            <a:r>
              <a:rPr lang="vi-VN" sz="3200">
                <a:solidFill>
                  <a:srgbClr val="FF0000"/>
                </a:solidFill>
                <a:latin typeface="+mj-lt"/>
              </a:rPr>
              <a:t>vỗ </a:t>
            </a:r>
            <a:r>
              <a:rPr lang="vi-VN" sz="3200" smtClean="0">
                <a:solidFill>
                  <a:srgbClr val="FF0000"/>
                </a:solidFill>
                <a:latin typeface="+mj-lt"/>
              </a:rPr>
              <a:t>tay</a:t>
            </a:r>
            <a:r>
              <a:rPr lang="en-US" sz="3200" smtClean="0">
                <a:solidFill>
                  <a:srgbClr val="FF0000"/>
                </a:solidFill>
                <a:latin typeface="+mj-lt"/>
              </a:rPr>
              <a:t> với </a:t>
            </a:r>
            <a:r>
              <a:rPr lang="en-US" sz="3200" dirty="0" err="1" smtClean="0">
                <a:solidFill>
                  <a:srgbClr val="FF0000"/>
                </a:solidFill>
                <a:latin typeface="+mj-lt"/>
              </a:rPr>
              <a:t>các</a:t>
            </a:r>
            <a:r>
              <a:rPr lang="en-US" sz="3200" dirty="0" smtClean="0">
                <a:solidFill>
                  <a:srgbClr val="FF0000"/>
                </a:solidFill>
                <a:latin typeface="+mj-lt"/>
              </a:rPr>
              <a:t> </a:t>
            </a:r>
            <a:r>
              <a:rPr lang="en-US" sz="3200" dirty="0" err="1" smtClean="0">
                <a:solidFill>
                  <a:srgbClr val="FF0000"/>
                </a:solidFill>
                <a:latin typeface="+mj-lt"/>
              </a:rPr>
              <a:t>hình</a:t>
            </a:r>
            <a:r>
              <a:rPr lang="en-US" sz="3200" dirty="0" smtClean="0">
                <a:solidFill>
                  <a:srgbClr val="FF0000"/>
                </a:solidFill>
                <a:latin typeface="+mj-lt"/>
              </a:rPr>
              <a:t> </a:t>
            </a:r>
            <a:r>
              <a:rPr lang="en-US" sz="3200" dirty="0" err="1" smtClean="0">
                <a:solidFill>
                  <a:srgbClr val="FF0000"/>
                </a:solidFill>
                <a:latin typeface="+mj-lt"/>
              </a:rPr>
              <a:t>thức</a:t>
            </a:r>
            <a:r>
              <a:rPr lang="en-US" sz="3200" dirty="0" smtClean="0">
                <a:solidFill>
                  <a:srgbClr val="FF0000"/>
                </a:solidFill>
                <a:latin typeface="+mj-lt"/>
              </a:rPr>
              <a:t>: </a:t>
            </a:r>
            <a:r>
              <a:rPr lang="en-US" sz="3200" dirty="0" err="1" smtClean="0">
                <a:solidFill>
                  <a:srgbClr val="FF0000"/>
                </a:solidFill>
                <a:latin typeface="+mj-lt"/>
              </a:rPr>
              <a:t>Lớp-tổ-cá</a:t>
            </a:r>
            <a:r>
              <a:rPr lang="en-US" sz="3200" dirty="0" smtClean="0">
                <a:solidFill>
                  <a:srgbClr val="FF0000"/>
                </a:solidFill>
                <a:latin typeface="+mj-lt"/>
              </a:rPr>
              <a:t> </a:t>
            </a:r>
            <a:r>
              <a:rPr lang="en-US" sz="3200" dirty="0" err="1" smtClean="0">
                <a:solidFill>
                  <a:srgbClr val="FF0000"/>
                </a:solidFill>
                <a:latin typeface="+mj-lt"/>
              </a:rPr>
              <a:t>nhân</a:t>
            </a:r>
            <a:endParaRPr lang="en-US" sz="3200" dirty="0">
              <a:solidFill>
                <a:srgbClr val="FF0000"/>
              </a:solidFill>
              <a:latin typeface="+mj-l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800225"/>
            <a:ext cx="8729663" cy="4943474"/>
          </a:xfrm>
          <a:prstGeom prst="rect">
            <a:avLst/>
          </a:prstGeom>
        </p:spPr>
      </p:pic>
      <p:pic>
        <p:nvPicPr>
          <p:cNvPr id="7" name="NHAC NEN DOC NHA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89395" y="5267325"/>
            <a:ext cx="609600" cy="609600"/>
          </a:xfrm>
          <a:prstGeom prst="rect">
            <a:avLst/>
          </a:prstGeom>
        </p:spPr>
      </p:pic>
    </p:spTree>
    <p:extLst>
      <p:ext uri="{BB962C8B-B14F-4D97-AF65-F5344CB8AC3E}">
        <p14:creationId xmlns:p14="http://schemas.microsoft.com/office/powerpoint/2010/main" val="2285708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789" y="4"/>
            <a:ext cx="3605213" cy="6572249"/>
          </a:xfrm>
          <a:prstGeom prst="rect">
            <a:avLst/>
          </a:prstGeom>
        </p:spPr>
      </p:pic>
      <p:sp>
        <p:nvSpPr>
          <p:cNvPr id="3" name="Rectangle 2"/>
          <p:cNvSpPr/>
          <p:nvPr/>
        </p:nvSpPr>
        <p:spPr>
          <a:xfrm>
            <a:off x="300040" y="405501"/>
            <a:ext cx="8501061" cy="584775"/>
          </a:xfrm>
          <a:prstGeom prst="rect">
            <a:avLst/>
          </a:prstGeom>
        </p:spPr>
        <p:txBody>
          <a:bodyPr wrap="square">
            <a:spAutoFit/>
          </a:bodyPr>
          <a:lstStyle/>
          <a:p>
            <a:r>
              <a:rPr lang="vi-VN" sz="3200">
                <a:solidFill>
                  <a:srgbClr val="FF0000"/>
                </a:solidFill>
              </a:rPr>
              <a:t>- </a:t>
            </a:r>
            <a:r>
              <a:rPr lang="en-US" sz="3200" smtClean="0">
                <a:solidFill>
                  <a:srgbClr val="FF0000"/>
                </a:solidFill>
              </a:rPr>
              <a:t>Ôn</a:t>
            </a:r>
            <a:r>
              <a:rPr lang="vi-VN" sz="3200" smtClean="0">
                <a:solidFill>
                  <a:srgbClr val="FF0000"/>
                </a:solidFill>
              </a:rPr>
              <a:t> </a:t>
            </a:r>
            <a:r>
              <a:rPr lang="vi-VN" sz="3200">
                <a:solidFill>
                  <a:srgbClr val="FF0000"/>
                </a:solidFill>
              </a:rPr>
              <a:t>đọc </a:t>
            </a:r>
            <a:r>
              <a:rPr lang="vi-VN" sz="3200" smtClean="0">
                <a:solidFill>
                  <a:srgbClr val="FF0000"/>
                </a:solidFill>
              </a:rPr>
              <a:t>nhạc</a:t>
            </a:r>
            <a:r>
              <a:rPr lang="en-US" sz="3200" smtClean="0">
                <a:solidFill>
                  <a:srgbClr val="FF0000"/>
                </a:solidFill>
              </a:rPr>
              <a:t> </a:t>
            </a:r>
            <a:r>
              <a:rPr lang="vi-VN" sz="3200" dirty="0" smtClean="0">
                <a:solidFill>
                  <a:srgbClr val="FF0000"/>
                </a:solidFill>
              </a:rPr>
              <a:t>kết </a:t>
            </a:r>
            <a:r>
              <a:rPr lang="vi-VN" sz="3200" dirty="0">
                <a:solidFill>
                  <a:srgbClr val="FF0000"/>
                </a:solidFill>
              </a:rPr>
              <a:t>hợp vỗ tay theo phách</a:t>
            </a:r>
            <a:r>
              <a:rPr lang="vi-VN" dirty="0"/>
              <a:t>.</a:t>
            </a:r>
            <a:endParaRPr lang="en-US" dirty="0"/>
          </a:p>
        </p:txBody>
      </p:sp>
      <p:pic>
        <p:nvPicPr>
          <p:cNvPr id="7" name="Ảnh 2"/>
          <p:cNvPicPr>
            <a:picLocks noChangeArrowheads="1"/>
          </p:cNvPicPr>
          <p:nvPr/>
        </p:nvPicPr>
        <p:blipFill>
          <a:blip r:embed="rId6">
            <a:lum contrast="40000"/>
            <a:extLst>
              <a:ext uri="{28A0092B-C50C-407E-A947-70E740481C1C}">
                <a14:useLocalDpi xmlns:a14="http://schemas.microsoft.com/office/drawing/2010/main" val="0"/>
              </a:ext>
            </a:extLst>
          </a:blip>
          <a:srcRect t="11124" b="66335"/>
          <a:stretch>
            <a:fillRect/>
          </a:stretch>
        </p:blipFill>
        <p:spPr bwMode="auto">
          <a:xfrm>
            <a:off x="3" y="1843088"/>
            <a:ext cx="8943974" cy="16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nh 3"/>
          <p:cNvPicPr>
            <a:picLocks noChangeArrowheads="1"/>
          </p:cNvPicPr>
          <p:nvPr/>
        </p:nvPicPr>
        <p:blipFill>
          <a:blip r:embed="rId6">
            <a:lum contrast="40000"/>
            <a:extLst>
              <a:ext uri="{28A0092B-C50C-407E-A947-70E740481C1C}">
                <a14:useLocalDpi xmlns:a14="http://schemas.microsoft.com/office/drawing/2010/main" val="0"/>
              </a:ext>
            </a:extLst>
          </a:blip>
          <a:srcRect t="56003" b="22020"/>
          <a:stretch>
            <a:fillRect/>
          </a:stretch>
        </p:blipFill>
        <p:spPr bwMode="auto">
          <a:xfrm>
            <a:off x="-18464" y="4357691"/>
            <a:ext cx="8962441" cy="172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91" y="3514838"/>
            <a:ext cx="981074" cy="1090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3516" y="3514838"/>
            <a:ext cx="1071561" cy="1090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2" y="3514838"/>
            <a:ext cx="1209674" cy="10906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3726" y="3410063"/>
            <a:ext cx="1209674" cy="1090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3514" y="5934073"/>
            <a:ext cx="981074" cy="938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2" y="5934073"/>
            <a:ext cx="981074" cy="9382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4" y="5934073"/>
            <a:ext cx="981074" cy="8501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ministrator\Desktop\hih ah bo go co the 1\tải xuố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5991222"/>
            <a:ext cx="771524" cy="866778"/>
          </a:xfrm>
          <a:prstGeom prst="rect">
            <a:avLst/>
          </a:prstGeom>
          <a:noFill/>
          <a:extLst>
            <a:ext uri="{909E8E84-426E-40DD-AFC4-6F175D3DCCD1}">
              <a14:hiddenFill xmlns:a14="http://schemas.microsoft.com/office/drawing/2010/main">
                <a:solidFill>
                  <a:srgbClr val="FFFFFF"/>
                </a:solidFill>
              </a14:hiddenFill>
            </a:ext>
          </a:extLst>
        </p:spPr>
      </p:pic>
      <p:pic>
        <p:nvPicPr>
          <p:cNvPr id="17" name="NHAC NEN DOC NHA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89395" y="5267325"/>
            <a:ext cx="609600" cy="609600"/>
          </a:xfrm>
          <a:prstGeom prst="rect">
            <a:avLst/>
          </a:prstGeom>
        </p:spPr>
      </p:pic>
    </p:spTree>
    <p:extLst>
      <p:ext uri="{BB962C8B-B14F-4D97-AF65-F5344CB8AC3E}">
        <p14:creationId xmlns:p14="http://schemas.microsoft.com/office/powerpoint/2010/main" val="1930006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2"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D:\GIÁO ÁN 1 2020-2021\HÌNH SOẠN GIÁO ÁN\Đọc nhạc\HÁT CÙNG ĐRMFS\Picture1.jpg"/>
          <p:cNvPicPr>
            <a:picLocks noChangeAspect="1" noChangeArrowheads="1"/>
          </p:cNvPicPr>
          <p:nvPr/>
        </p:nvPicPr>
        <p:blipFill>
          <a:blip r:embed="rId5">
            <a:extLst>
              <a:ext uri="{28A0092B-C50C-407E-A947-70E740481C1C}">
                <a14:useLocalDpi xmlns:a14="http://schemas.microsoft.com/office/drawing/2010/main" val="0"/>
              </a:ext>
            </a:extLst>
          </a:blip>
          <a:srcRect b="72530"/>
          <a:stretch>
            <a:fillRect/>
          </a:stretch>
        </p:blipFill>
        <p:spPr bwMode="auto">
          <a:xfrm>
            <a:off x="580324" y="1125540"/>
            <a:ext cx="11036652"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D:\GIÁO ÁN 1 2020-2021\HÌNH SOẠN GIÁO ÁN\Đọc nhạc\HÁT CÙNG ĐRMFS\Picture1.jpg"/>
          <p:cNvPicPr>
            <a:picLocks noChangeAspect="1" noChangeArrowheads="1"/>
          </p:cNvPicPr>
          <p:nvPr/>
        </p:nvPicPr>
        <p:blipFill>
          <a:blip r:embed="rId5">
            <a:extLst>
              <a:ext uri="{28A0092B-C50C-407E-A947-70E740481C1C}">
                <a14:useLocalDpi xmlns:a14="http://schemas.microsoft.com/office/drawing/2010/main" val="0"/>
              </a:ext>
            </a:extLst>
          </a:blip>
          <a:srcRect t="53529" b="17130"/>
          <a:stretch>
            <a:fillRect/>
          </a:stretch>
        </p:blipFill>
        <p:spPr bwMode="auto">
          <a:xfrm>
            <a:off x="580320" y="3730632"/>
            <a:ext cx="1107722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0"/>
          <p:cNvSpPr txBox="1">
            <a:spLocks noChangeArrowheads="1"/>
          </p:cNvSpPr>
          <p:nvPr/>
        </p:nvSpPr>
        <p:spPr bwMode="auto">
          <a:xfrm>
            <a:off x="936626" y="790581"/>
            <a:ext cx="10160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600" b="1" smtClean="0">
                <a:solidFill>
                  <a:srgbClr val="FF0000"/>
                </a:solidFill>
                <a:latin typeface="Cambria" pitchFamily="18" charset="0"/>
              </a:rPr>
              <a:t>HÁT CÙNG ĐÔ – RÊ – MI – PHA - SON</a:t>
            </a:r>
          </a:p>
        </p:txBody>
      </p:sp>
      <p:pic>
        <p:nvPicPr>
          <p:cNvPr id="13317" name="Picture 10" descr="D:\GIÁO ÁN 1 2020-2021\HÌNH SOẠN GIÁO ÁN\Đọc nhạc\BAN NHẠC ĐRM\Pictur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278" y="2746382"/>
            <a:ext cx="80257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27338" t="31725" r="64095" b="51193"/>
          <a:stretch>
            <a:fillRect/>
          </a:stretch>
        </p:blipFill>
        <p:spPr bwMode="auto">
          <a:xfrm>
            <a:off x="3989917" y="2835282"/>
            <a:ext cx="7937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41618" t="31725" r="47670" b="51193"/>
          <a:stretch>
            <a:fillRect/>
          </a:stretch>
        </p:blipFill>
        <p:spPr bwMode="auto">
          <a:xfrm>
            <a:off x="5235222" y="2776545"/>
            <a:ext cx="1031876"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descr="D:\GIÁO ÁN 1 2020-2021\HÌNH SOẠN GIÁO ÁN\Đọc nhạc\DO RE MI.jpg"/>
          <p:cNvPicPr>
            <a:picLocks noChangeAspect="1" noChangeArrowheads="1"/>
          </p:cNvPicPr>
          <p:nvPr/>
        </p:nvPicPr>
        <p:blipFill>
          <a:blip r:embed="rId8">
            <a:extLst>
              <a:ext uri="{28A0092B-C50C-407E-A947-70E740481C1C}">
                <a14:useLocalDpi xmlns:a14="http://schemas.microsoft.com/office/drawing/2010/main" val="0"/>
              </a:ext>
            </a:extLst>
          </a:blip>
          <a:srcRect r="8173" b="38635"/>
          <a:stretch>
            <a:fillRect/>
          </a:stretch>
        </p:blipFill>
        <p:spPr bwMode="auto">
          <a:xfrm>
            <a:off x="9456209" y="2709863"/>
            <a:ext cx="7937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descr="D:\GIÁO ÁN 1 2020-2021\HÌNH SOẠN GIÁO ÁN\Đọc nhạc\DO RE MI - Copy.jpg"/>
          <p:cNvPicPr>
            <a:picLocks noChangeAspect="1" noChangeArrowheads="1"/>
          </p:cNvPicPr>
          <p:nvPr/>
        </p:nvPicPr>
        <p:blipFill>
          <a:blip r:embed="rId9">
            <a:extLst>
              <a:ext uri="{28A0092B-C50C-407E-A947-70E740481C1C}">
                <a14:useLocalDpi xmlns:a14="http://schemas.microsoft.com/office/drawing/2010/main" val="0"/>
              </a:ext>
            </a:extLst>
          </a:blip>
          <a:srcRect r="6680" b="39487"/>
          <a:stretch>
            <a:fillRect/>
          </a:stretch>
        </p:blipFill>
        <p:spPr bwMode="auto">
          <a:xfrm>
            <a:off x="8270876" y="2708282"/>
            <a:ext cx="793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41618" t="31725" r="47670" b="51193"/>
          <a:stretch>
            <a:fillRect/>
          </a:stretch>
        </p:blipFill>
        <p:spPr bwMode="auto">
          <a:xfrm>
            <a:off x="7078487" y="2733682"/>
            <a:ext cx="1031874"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 descr="D:\GIÁO ÁN 1 2020-2021\HÌNH SOẠN GIÁO ÁN\Đọc nhạc\DO RE MI.jpg"/>
          <p:cNvPicPr>
            <a:picLocks noChangeAspect="1" noChangeArrowheads="1"/>
          </p:cNvPicPr>
          <p:nvPr/>
        </p:nvPicPr>
        <p:blipFill>
          <a:blip r:embed="rId8">
            <a:extLst>
              <a:ext uri="{28A0092B-C50C-407E-A947-70E740481C1C}">
                <a14:useLocalDpi xmlns:a14="http://schemas.microsoft.com/office/drawing/2010/main" val="0"/>
              </a:ext>
            </a:extLst>
          </a:blip>
          <a:srcRect r="8173" b="38635"/>
          <a:stretch>
            <a:fillRect/>
          </a:stretch>
        </p:blipFill>
        <p:spPr bwMode="auto">
          <a:xfrm>
            <a:off x="3083278" y="5551488"/>
            <a:ext cx="7937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 descr="D:\GIÁO ÁN 1 2020-2021\HÌNH SOẠN GIÁO ÁN\Đọc nhạc\DO RE MI - Copy.jpg"/>
          <p:cNvPicPr>
            <a:picLocks noChangeAspect="1" noChangeArrowheads="1"/>
          </p:cNvPicPr>
          <p:nvPr/>
        </p:nvPicPr>
        <p:blipFill>
          <a:blip r:embed="rId9">
            <a:extLst>
              <a:ext uri="{28A0092B-C50C-407E-A947-70E740481C1C}">
                <a14:useLocalDpi xmlns:a14="http://schemas.microsoft.com/office/drawing/2010/main" val="0"/>
              </a:ext>
            </a:extLst>
          </a:blip>
          <a:srcRect r="6680" b="39487"/>
          <a:stretch>
            <a:fillRect/>
          </a:stretch>
        </p:blipFill>
        <p:spPr bwMode="auto">
          <a:xfrm>
            <a:off x="4018139" y="5548320"/>
            <a:ext cx="7937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41618" t="31725" r="47670" b="51193"/>
          <a:stretch>
            <a:fillRect/>
          </a:stretch>
        </p:blipFill>
        <p:spPr bwMode="auto">
          <a:xfrm>
            <a:off x="5235222" y="5575307"/>
            <a:ext cx="1031876"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41618" t="31725" r="47670" b="51193"/>
          <a:stretch>
            <a:fillRect/>
          </a:stretch>
        </p:blipFill>
        <p:spPr bwMode="auto">
          <a:xfrm>
            <a:off x="7078487" y="5554670"/>
            <a:ext cx="1031874"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3" descr="D:\GIÁO ÁN 1 2020-2021\HÌNH SOẠN GIÁO ÁN\Đọc nhạc\Picture2 - Copy.jpg"/>
          <p:cNvPicPr>
            <a:picLocks noChangeAspect="1" noChangeArrowheads="1"/>
          </p:cNvPicPr>
          <p:nvPr/>
        </p:nvPicPr>
        <p:blipFill>
          <a:blip r:embed="rId7">
            <a:extLst>
              <a:ext uri="{28A0092B-C50C-407E-A947-70E740481C1C}">
                <a14:useLocalDpi xmlns:a14="http://schemas.microsoft.com/office/drawing/2010/main" val="0"/>
              </a:ext>
            </a:extLst>
          </a:blip>
          <a:srcRect l="27338" t="31725" r="64095" b="51193"/>
          <a:stretch>
            <a:fillRect/>
          </a:stretch>
        </p:blipFill>
        <p:spPr bwMode="auto">
          <a:xfrm>
            <a:off x="8177389" y="5548320"/>
            <a:ext cx="7937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0" descr="D:\GIÁO ÁN 1 2020-2021\HÌNH SOẠN GIÁO ÁN\Đọc nhạc\BAN NHẠC ĐRM\Pictur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6211" y="5445132"/>
            <a:ext cx="80256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927935" y="3573470"/>
            <a:ext cx="9048750"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Là</a:t>
            </a:r>
            <a:r>
              <a:rPr lang="en-US" sz="3200" b="1" dirty="0">
                <a:solidFill>
                  <a:srgbClr val="1713CB"/>
                </a:solidFill>
                <a:latin typeface="Cambria" pitchFamily="18" charset="0"/>
                <a:cs typeface="Times New Roman" pitchFamily="18" charset="0"/>
              </a:rPr>
              <a:t>      la         </a:t>
            </a:r>
            <a:r>
              <a:rPr lang="en-US" sz="3200" b="1" dirty="0" err="1">
                <a:solidFill>
                  <a:srgbClr val="1713CB"/>
                </a:solidFill>
                <a:latin typeface="Cambria" pitchFamily="18" charset="0"/>
                <a:cs typeface="Times New Roman" pitchFamily="18" charset="0"/>
              </a:rPr>
              <a:t>lá</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này</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bạn</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ơi</a:t>
            </a:r>
            <a:r>
              <a:rPr lang="en-US" sz="3200" b="1" dirty="0">
                <a:solidFill>
                  <a:srgbClr val="1713CB"/>
                </a:solidFill>
                <a:latin typeface="Cambria" pitchFamily="18" charset="0"/>
                <a:cs typeface="Times New Roman" pitchFamily="18" charset="0"/>
              </a:rPr>
              <a:t>!</a:t>
            </a:r>
          </a:p>
        </p:txBody>
      </p:sp>
      <p:sp>
        <p:nvSpPr>
          <p:cNvPr id="18" name="Rectangle 17"/>
          <p:cNvSpPr/>
          <p:nvPr/>
        </p:nvSpPr>
        <p:spPr>
          <a:xfrm>
            <a:off x="1927935" y="6284920"/>
            <a:ext cx="9048750"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Lá</a:t>
            </a:r>
            <a:r>
              <a:rPr lang="en-US" sz="3200" b="1" dirty="0">
                <a:solidFill>
                  <a:srgbClr val="1713CB"/>
                </a:solidFill>
                <a:latin typeface="Cambria" pitchFamily="18" charset="0"/>
                <a:cs typeface="Times New Roman" pitchFamily="18" charset="0"/>
              </a:rPr>
              <a:t>     la         </a:t>
            </a:r>
            <a:r>
              <a:rPr lang="en-US" sz="3200" b="1" dirty="0" err="1">
                <a:solidFill>
                  <a:srgbClr val="1713CB"/>
                </a:solidFill>
                <a:latin typeface="Cambria" pitchFamily="18" charset="0"/>
                <a:cs typeface="Times New Roman" pitchFamily="18" charset="0"/>
              </a:rPr>
              <a:t>la</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vui</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học</a:t>
            </a:r>
            <a:r>
              <a:rPr lang="en-US" sz="3200" b="1" dirty="0">
                <a:solidFill>
                  <a:srgbClr val="1713CB"/>
                </a:solidFill>
                <a:latin typeface="Cambria" pitchFamily="18" charset="0"/>
                <a:cs typeface="Times New Roman" pitchFamily="18" charset="0"/>
              </a:rPr>
              <a:t>    </a:t>
            </a:r>
            <a:r>
              <a:rPr lang="en-US" sz="3200" b="1" dirty="0" err="1">
                <a:solidFill>
                  <a:srgbClr val="1713CB"/>
                </a:solidFill>
                <a:latin typeface="Cambria" pitchFamily="18" charset="0"/>
                <a:cs typeface="Times New Roman" pitchFamily="18" charset="0"/>
              </a:rPr>
              <a:t>nhạc</a:t>
            </a:r>
            <a:r>
              <a:rPr lang="en-US" sz="3200" b="1" dirty="0">
                <a:solidFill>
                  <a:srgbClr val="1713CB"/>
                </a:solidFill>
                <a:latin typeface="Cambria" pitchFamily="18" charset="0"/>
                <a:cs typeface="Times New Roman" pitchFamily="18" charset="0"/>
              </a:rPr>
              <a:t>.</a:t>
            </a:r>
          </a:p>
        </p:txBody>
      </p:sp>
      <p:sp>
        <p:nvSpPr>
          <p:cNvPr id="2" name="TextBox 1"/>
          <p:cNvSpPr txBox="1"/>
          <p:nvPr/>
        </p:nvSpPr>
        <p:spPr>
          <a:xfrm>
            <a:off x="2507898" y="144250"/>
            <a:ext cx="6941609" cy="646331"/>
          </a:xfrm>
          <a:prstGeom prst="rect">
            <a:avLst/>
          </a:prstGeom>
          <a:noFill/>
        </p:spPr>
        <p:txBody>
          <a:bodyPr wrap="square" rtlCol="0">
            <a:spAutoFit/>
          </a:bodyPr>
          <a:lstStyle/>
          <a:p>
            <a:r>
              <a:rPr lang="en-US" sz="3600" smtClean="0">
                <a:solidFill>
                  <a:srgbClr val="FF0000"/>
                </a:solidFill>
              </a:rPr>
              <a:t>HD đọc nhạc làm ký hiệu bàn tay</a:t>
            </a:r>
            <a:endParaRPr lang="en-US" sz="3600">
              <a:solidFill>
                <a:srgbClr val="FF0000"/>
              </a:solidFill>
            </a:endParaRPr>
          </a:p>
        </p:txBody>
      </p:sp>
      <p:pic>
        <p:nvPicPr>
          <p:cNvPr id="24" name="NHAC NEN DOC NHA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6626" y="5537214"/>
            <a:ext cx="609600" cy="609600"/>
          </a:xfrm>
          <a:prstGeom prst="rect">
            <a:avLst/>
          </a:prstGeom>
        </p:spPr>
      </p:pic>
    </p:spTree>
    <p:extLst>
      <p:ext uri="{BB962C8B-B14F-4D97-AF65-F5344CB8AC3E}">
        <p14:creationId xmlns:p14="http://schemas.microsoft.com/office/powerpoint/2010/main" val="6922899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082" fill="hold"/>
                                        <p:tgtEl>
                                          <p:spTgt spid="24"/>
                                        </p:tgtEl>
                                      </p:cBhvr>
                                    </p:cmd>
                                  </p:childTnLst>
                                </p:cTn>
                              </p:par>
                            </p:childTnLst>
                          </p:cTn>
                        </p:par>
                      </p:childTnLst>
                    </p:cTn>
                  </p:par>
                </p:childTnLst>
              </p:cTn>
              <p:nextCondLst>
                <p:cond evt="onClick" delay="0">
                  <p:tgtEl>
                    <p:spTgt spid="24"/>
                  </p:tgtEl>
                </p:cond>
              </p:nextCondLst>
            </p:seq>
            <p:audio>
              <p:cMediaNode vol="80000">
                <p:cTn id="16" fill="hold" display="0">
                  <p:stCondLst>
                    <p:cond delay="indefinite"/>
                  </p:stCondLst>
                  <p:endCondLst>
                    <p:cond evt="onStopAudio" delay="0">
                      <p:tgtEl>
                        <p:sldTgt/>
                      </p:tgtEl>
                    </p:cond>
                  </p:endCondLst>
                </p:cTn>
                <p:tgtEl>
                  <p:spTgt spid="24"/>
                </p:tgtEl>
              </p:cMediaNode>
            </p:audio>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3000376" y="3028950"/>
            <a:ext cx="1111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3944056" y="2997200"/>
            <a:ext cx="1111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3063876" y="5843595"/>
            <a:ext cx="1111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3965226" y="5810250"/>
            <a:ext cx="1111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10149" t="77010" r="79694" b="4985"/>
          <a:stretch>
            <a:fillRect/>
          </a:stretch>
        </p:blipFill>
        <p:spPr bwMode="auto">
          <a:xfrm>
            <a:off x="5302250" y="2925770"/>
            <a:ext cx="103187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10149" t="77010" r="79694" b="4985"/>
          <a:stretch>
            <a:fillRect/>
          </a:stretch>
        </p:blipFill>
        <p:spPr bwMode="auto">
          <a:xfrm>
            <a:off x="9376833" y="2825757"/>
            <a:ext cx="103187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10149" t="77010" r="79694" b="4985"/>
          <a:stretch>
            <a:fillRect/>
          </a:stretch>
        </p:blipFill>
        <p:spPr bwMode="auto">
          <a:xfrm>
            <a:off x="5217583" y="5695957"/>
            <a:ext cx="103187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10149" t="77010" r="79694" b="4985"/>
          <a:stretch>
            <a:fillRect/>
          </a:stretch>
        </p:blipFill>
        <p:spPr bwMode="auto">
          <a:xfrm>
            <a:off x="9350376" y="5751520"/>
            <a:ext cx="103187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descr="D:\GIÁO ÁN 1 2020-2021\HÌNH SOẠN GIÁO ÁN\Đọc nhạc\HÁT CÙNG ĐRMFS\Picture1.jpg"/>
          <p:cNvPicPr>
            <a:picLocks noChangeAspect="1" noChangeArrowheads="1"/>
          </p:cNvPicPr>
          <p:nvPr/>
        </p:nvPicPr>
        <p:blipFill>
          <a:blip r:embed="rId5">
            <a:extLst>
              <a:ext uri="{28A0092B-C50C-407E-A947-70E740481C1C}">
                <a14:useLocalDpi xmlns:a14="http://schemas.microsoft.com/office/drawing/2010/main" val="0"/>
              </a:ext>
            </a:extLst>
          </a:blip>
          <a:srcRect b="72530"/>
          <a:stretch>
            <a:fillRect/>
          </a:stretch>
        </p:blipFill>
        <p:spPr bwMode="auto">
          <a:xfrm>
            <a:off x="580324" y="1146178"/>
            <a:ext cx="11036652"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6" descr="D:\GIÁO ÁN 1 2020-2021\HÌNH SOẠN GIÁO ÁN\Đọc nhạc\HÁT CÙNG ĐRMFS\Picture1.jpg"/>
          <p:cNvPicPr>
            <a:picLocks noChangeAspect="1" noChangeArrowheads="1"/>
          </p:cNvPicPr>
          <p:nvPr/>
        </p:nvPicPr>
        <p:blipFill>
          <a:blip r:embed="rId5">
            <a:extLst>
              <a:ext uri="{28A0092B-C50C-407E-A947-70E740481C1C}">
                <a14:useLocalDpi xmlns:a14="http://schemas.microsoft.com/office/drawing/2010/main" val="0"/>
              </a:ext>
            </a:extLst>
          </a:blip>
          <a:srcRect t="53529" b="17130"/>
          <a:stretch>
            <a:fillRect/>
          </a:stretch>
        </p:blipFill>
        <p:spPr bwMode="auto">
          <a:xfrm>
            <a:off x="580320" y="3825882"/>
            <a:ext cx="1107722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0"/>
          <p:cNvSpPr txBox="1">
            <a:spLocks noChangeArrowheads="1"/>
          </p:cNvSpPr>
          <p:nvPr/>
        </p:nvSpPr>
        <p:spPr bwMode="auto">
          <a:xfrm>
            <a:off x="936626" y="811219"/>
            <a:ext cx="10160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600" b="1" smtClean="0">
                <a:solidFill>
                  <a:srgbClr val="FF0000"/>
                </a:solidFill>
                <a:latin typeface="Cambria" pitchFamily="18" charset="0"/>
              </a:rPr>
              <a:t>HÁT CÙNG ĐÔ – RÊ – MI – PHA - SON</a:t>
            </a:r>
          </a:p>
        </p:txBody>
      </p:sp>
      <p:pic>
        <p:nvPicPr>
          <p:cNvPr id="15373"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7112004" y="2992439"/>
            <a:ext cx="11112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8055685" y="2960695"/>
            <a:ext cx="1111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7159626" y="5861050"/>
            <a:ext cx="1111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 descr="D:\GIÁO ÁN 1 2020-2021\HÌNH SOẠN GIÁO ÁN\Picture5.png"/>
          <p:cNvPicPr>
            <a:picLocks noChangeAspect="1" noChangeArrowheads="1"/>
          </p:cNvPicPr>
          <p:nvPr/>
        </p:nvPicPr>
        <p:blipFill>
          <a:blip r:embed="rId4">
            <a:extLst>
              <a:ext uri="{28A0092B-C50C-407E-A947-70E740481C1C}">
                <a14:useLocalDpi xmlns:a14="http://schemas.microsoft.com/office/drawing/2010/main" val="0"/>
              </a:ext>
            </a:extLst>
          </a:blip>
          <a:srcRect l="52354" t="79501" r="36707" b="3778"/>
          <a:stretch>
            <a:fillRect/>
          </a:stretch>
        </p:blipFill>
        <p:spPr bwMode="auto">
          <a:xfrm>
            <a:off x="8085667" y="5822950"/>
            <a:ext cx="1111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507896" y="144250"/>
            <a:ext cx="7679092" cy="646331"/>
          </a:xfrm>
          <a:prstGeom prst="rect">
            <a:avLst/>
          </a:prstGeom>
          <a:noFill/>
        </p:spPr>
        <p:txBody>
          <a:bodyPr wrap="square" rtlCol="0">
            <a:spAutoFit/>
          </a:bodyPr>
          <a:lstStyle/>
          <a:p>
            <a:r>
              <a:rPr lang="en-US" sz="3600" smtClean="0">
                <a:solidFill>
                  <a:srgbClr val="FF0000"/>
                </a:solidFill>
              </a:rPr>
              <a:t>HD đọc nhạc kết hợp bộ gõ cơ thể</a:t>
            </a:r>
            <a:endParaRPr lang="en-US" sz="3600">
              <a:solidFill>
                <a:srgbClr val="FF0000"/>
              </a:solidFill>
            </a:endParaRPr>
          </a:p>
        </p:txBody>
      </p:sp>
      <p:pic>
        <p:nvPicPr>
          <p:cNvPr id="22" name="NHAC NEN DOC NHA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058" y="5824537"/>
            <a:ext cx="609600" cy="609600"/>
          </a:xfrm>
          <a:prstGeom prst="rect">
            <a:avLst/>
          </a:prstGeom>
        </p:spPr>
      </p:pic>
    </p:spTree>
    <p:extLst>
      <p:ext uri="{BB962C8B-B14F-4D97-AF65-F5344CB8AC3E}">
        <p14:creationId xmlns:p14="http://schemas.microsoft.com/office/powerpoint/2010/main" val="4642932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509234" y="43061"/>
            <a:ext cx="10835039" cy="5462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50000"/>
              </a:spcBef>
              <a:spcAft>
                <a:spcPct val="0"/>
              </a:spcAft>
            </a:pPr>
            <a:r>
              <a:rPr lang="en-US" sz="2800" b="1" smtClean="0">
                <a:solidFill>
                  <a:srgbClr val="002060"/>
                </a:solidFill>
                <a:latin typeface="Cambria" pitchFamily="18" charset="0"/>
              </a:rPr>
              <a:t>2.NGHE NHAC CON CHIM VÀNH KHUYÊN KHUYÊN</a:t>
            </a:r>
          </a:p>
        </p:txBody>
      </p:sp>
      <p:pic>
        <p:nvPicPr>
          <p:cNvPr id="16389" name="Picture 6" descr="D:\GIÁO ÁN 1 2020-2021\HÌNH SOẠN GIÁO ÁN\Nghe nhạc\CON CHIM VÀNH KHUYÊN\Nghe nhạc Con chim vành khuyên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3075"/>
            <a:ext cx="12191999"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4344" y="837547"/>
            <a:ext cx="6625532" cy="678712"/>
          </a:xfrm>
          <a:prstGeom prst="rect">
            <a:avLst/>
          </a:prstGeom>
        </p:spPr>
        <p:txBody>
          <a:bodyPr wrap="none">
            <a:spAutoFit/>
          </a:bodyPr>
          <a:lstStyle/>
          <a:p>
            <a:pPr algn="just">
              <a:lnSpc>
                <a:spcPct val="115000"/>
              </a:lnSpc>
              <a:spcAft>
                <a:spcPts val="0"/>
              </a:spcAft>
            </a:pPr>
            <a:r>
              <a:rPr lang="en-US" sz="3600">
                <a:solidFill>
                  <a:srgbClr val="FF0000"/>
                </a:solidFill>
                <a:latin typeface="Times New Roman"/>
                <a:ea typeface="Times New Roman"/>
                <a:cs typeface="Times New Roman"/>
              </a:rPr>
              <a:t>+ Bức </a:t>
            </a:r>
            <a:r>
              <a:rPr lang="en-US" sz="3600" smtClean="0">
                <a:solidFill>
                  <a:srgbClr val="FF0000"/>
                </a:solidFill>
                <a:latin typeface="Times New Roman"/>
                <a:ea typeface="Times New Roman"/>
                <a:cs typeface="Times New Roman"/>
              </a:rPr>
              <a:t>tranh có </a:t>
            </a:r>
            <a:r>
              <a:rPr lang="en-US" sz="3600">
                <a:solidFill>
                  <a:srgbClr val="FF0000"/>
                </a:solidFill>
                <a:latin typeface="Times New Roman"/>
                <a:ea typeface="Times New Roman"/>
                <a:cs typeface="Times New Roman"/>
              </a:rPr>
              <a:t>những hình ảnh gì?</a:t>
            </a:r>
            <a:endParaRPr lang="en-US" sz="3600">
              <a:solidFill>
                <a:srgbClr val="FF0000"/>
              </a:solidFill>
              <a:effectLst/>
              <a:latin typeface=".VnTime"/>
              <a:ea typeface="Times New Roman"/>
              <a:cs typeface="Times New Roman"/>
            </a:endParaRPr>
          </a:p>
        </p:txBody>
      </p:sp>
    </p:spTree>
    <p:extLst>
      <p:ext uri="{BB962C8B-B14F-4D97-AF65-F5344CB8AC3E}">
        <p14:creationId xmlns:p14="http://schemas.microsoft.com/office/powerpoint/2010/main" val="3011724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688" y="0"/>
            <a:ext cx="7834311" cy="6858000"/>
          </a:xfrm>
          <a:prstGeom prst="rect">
            <a:avLst/>
          </a:prstGeom>
        </p:spPr>
      </p:pic>
      <p:sp>
        <p:nvSpPr>
          <p:cNvPr id="3" name="Rectangle 2"/>
          <p:cNvSpPr/>
          <p:nvPr/>
        </p:nvSpPr>
        <p:spPr>
          <a:xfrm>
            <a:off x="2" y="10466"/>
            <a:ext cx="6143624" cy="3065455"/>
          </a:xfrm>
          <a:prstGeom prst="rect">
            <a:avLst/>
          </a:prstGeom>
        </p:spPr>
        <p:txBody>
          <a:bodyPr wrap="square">
            <a:spAutoFit/>
          </a:bodyPr>
          <a:lstStyle/>
          <a:p>
            <a:pPr>
              <a:lnSpc>
                <a:spcPct val="115000"/>
              </a:lnSpc>
              <a:spcAft>
                <a:spcPts val="0"/>
              </a:spcAft>
            </a:pPr>
            <a:r>
              <a:rPr lang="en-US" sz="2400" smtClean="0">
                <a:solidFill>
                  <a:srgbClr val="000000"/>
                </a:solidFill>
                <a:latin typeface="Times New Roman" pitchFamily="18" charset="0"/>
                <a:ea typeface="Calibri"/>
                <a:cs typeface="Times New Roman" pitchFamily="18" charset="0"/>
              </a:rPr>
              <a:t>-Giới thiệu: Nhạc </a:t>
            </a:r>
            <a:r>
              <a:rPr lang="en-US" sz="2400">
                <a:solidFill>
                  <a:srgbClr val="000000"/>
                </a:solidFill>
                <a:latin typeface="Times New Roman" pitchFamily="18" charset="0"/>
                <a:ea typeface="Calibri"/>
                <a:cs typeface="Times New Roman" pitchFamily="18" charset="0"/>
              </a:rPr>
              <a:t>sĩ Hoàng </a:t>
            </a:r>
            <a:r>
              <a:rPr lang="en-US" sz="2400" smtClean="0">
                <a:solidFill>
                  <a:srgbClr val="000000"/>
                </a:solidFill>
                <a:latin typeface="Times New Roman" pitchFamily="18" charset="0"/>
                <a:ea typeface="Calibri"/>
                <a:cs typeface="Times New Roman" pitchFamily="18" charset="0"/>
              </a:rPr>
              <a:t>Vân</a:t>
            </a:r>
            <a:r>
              <a:rPr lang="vi-VN" sz="2400">
                <a:solidFill>
                  <a:srgbClr val="000000"/>
                </a:solidFill>
                <a:latin typeface="Times New Roman" pitchFamily="18" charset="0"/>
                <a:cs typeface="Times New Roman" pitchFamily="18" charset="0"/>
              </a:rPr>
              <a:t> (24 tháng 7 năm 1930 </a:t>
            </a:r>
            <a:r>
              <a:rPr lang="en-US" sz="2400" smtClean="0">
                <a:solidFill>
                  <a:srgbClr val="000000"/>
                </a:solidFill>
                <a:latin typeface="Times New Roman" pitchFamily="18" charset="0"/>
                <a:cs typeface="Times New Roman" pitchFamily="18" charset="0"/>
              </a:rPr>
              <a:t>tại phố Hàng Thùng Hà Nội</a:t>
            </a:r>
            <a:r>
              <a:rPr lang="vi-VN" sz="2400" smtClean="0">
                <a:solidFill>
                  <a:srgbClr val="000000"/>
                </a:solidFill>
                <a:latin typeface="Times New Roman" pitchFamily="18" charset="0"/>
                <a:cs typeface="Times New Roman" pitchFamily="18" charset="0"/>
              </a:rPr>
              <a:t>– </a:t>
            </a:r>
            <a:r>
              <a:rPr lang="en-US" sz="2400" smtClean="0">
                <a:solidFill>
                  <a:srgbClr val="000000"/>
                </a:solidFill>
                <a:latin typeface="Times New Roman" pitchFamily="18" charset="0"/>
                <a:cs typeface="Times New Roman" pitchFamily="18" charset="0"/>
              </a:rPr>
              <a:t>Mất </a:t>
            </a:r>
            <a:r>
              <a:rPr lang="vi-VN" sz="2400" smtClean="0">
                <a:solidFill>
                  <a:srgbClr val="000000"/>
                </a:solidFill>
                <a:latin typeface="Times New Roman" pitchFamily="18" charset="0"/>
                <a:cs typeface="Times New Roman" pitchFamily="18" charset="0"/>
              </a:rPr>
              <a:t>4 </a:t>
            </a:r>
            <a:r>
              <a:rPr lang="vi-VN" sz="2400">
                <a:solidFill>
                  <a:srgbClr val="000000"/>
                </a:solidFill>
                <a:latin typeface="Times New Roman" pitchFamily="18" charset="0"/>
                <a:cs typeface="Times New Roman" pitchFamily="18" charset="0"/>
              </a:rPr>
              <a:t>tháng 2 năm 2018</a:t>
            </a:r>
            <a:r>
              <a:rPr lang="vi-VN" sz="2400" smtClean="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tên khai sinh là Lê Văn Ngọ.</a:t>
            </a:r>
            <a:r>
              <a:rPr lang="en-US" sz="2400" smtClean="0">
                <a:solidFill>
                  <a:srgbClr val="000000"/>
                </a:solidFill>
                <a:latin typeface="Times New Roman" pitchFamily="18" charset="0"/>
                <a:ea typeface="Calibri"/>
                <a:cs typeface="Times New Roman" pitchFamily="18" charset="0"/>
              </a:rPr>
              <a:t>. </a:t>
            </a:r>
            <a:r>
              <a:rPr lang="en-US" sz="2400">
                <a:solidFill>
                  <a:srgbClr val="000000"/>
                </a:solidFill>
                <a:latin typeface="Times New Roman" pitchFamily="18" charset="0"/>
                <a:ea typeface="Calibri"/>
                <a:cs typeface="Times New Roman" pitchFamily="18" charset="0"/>
              </a:rPr>
              <a:t>Ngoài bài hát </a:t>
            </a:r>
            <a:r>
              <a:rPr lang="en-US" sz="2400" i="1">
                <a:solidFill>
                  <a:srgbClr val="000000"/>
                </a:solidFill>
                <a:latin typeface="Times New Roman" pitchFamily="18" charset="0"/>
                <a:ea typeface="Calibri"/>
                <a:cs typeface="Times New Roman" pitchFamily="18" charset="0"/>
              </a:rPr>
              <a:t>Con chim vành khuyên,</a:t>
            </a:r>
            <a:r>
              <a:rPr lang="en-US" sz="2400">
                <a:solidFill>
                  <a:srgbClr val="000000"/>
                </a:solidFill>
                <a:latin typeface="Times New Roman" pitchFamily="18" charset="0"/>
                <a:ea typeface="Calibri"/>
                <a:cs typeface="Times New Roman" pitchFamily="18" charset="0"/>
              </a:rPr>
              <a:t> ông còn là tác giả của bài </a:t>
            </a:r>
            <a:r>
              <a:rPr lang="en-US" sz="2400" i="1">
                <a:solidFill>
                  <a:srgbClr val="000000"/>
                </a:solidFill>
                <a:latin typeface="Times New Roman" pitchFamily="18" charset="0"/>
                <a:ea typeface="Calibri"/>
                <a:cs typeface="Times New Roman" pitchFamily="18" charset="0"/>
              </a:rPr>
              <a:t>Em yêu trường em</a:t>
            </a:r>
            <a:r>
              <a:rPr lang="en-US" sz="2400">
                <a:solidFill>
                  <a:srgbClr val="000000"/>
                </a:solidFill>
                <a:latin typeface="Times New Roman" pitchFamily="18" charset="0"/>
                <a:ea typeface="Calibri"/>
                <a:cs typeface="Times New Roman" pitchFamily="18" charset="0"/>
              </a:rPr>
              <a:t> và nhiếu bài hát khác được các bạn thiếu nhi yêu thích</a:t>
            </a:r>
            <a:r>
              <a:rPr lang="en-US" sz="2400" smtClean="0">
                <a:solidFill>
                  <a:srgbClr val="000000"/>
                </a:solidFill>
                <a:latin typeface="Times New Roman" pitchFamily="18" charset="0"/>
                <a:ea typeface="Calibri"/>
                <a:cs typeface="Times New Roman" pitchFamily="18" charset="0"/>
              </a:rPr>
              <a:t>.</a:t>
            </a:r>
          </a:p>
          <a:p>
            <a:pPr>
              <a:lnSpc>
                <a:spcPct val="115000"/>
              </a:lnSpc>
              <a:spcAft>
                <a:spcPts val="0"/>
              </a:spcAft>
            </a:pPr>
            <a:r>
              <a:rPr lang="en-US" sz="2400" smtClean="0">
                <a:solidFill>
                  <a:srgbClr val="000000"/>
                </a:solidFill>
                <a:latin typeface="Times New Roman" pitchFamily="18" charset="0"/>
                <a:ea typeface="Calibri"/>
                <a:cs typeface="Times New Roman" pitchFamily="18" charset="0"/>
              </a:rPr>
              <a:t>- HD đọc chậm lời ca bài nghe nhạc</a:t>
            </a:r>
            <a:endParaRPr lang="en-US" sz="2400">
              <a:effectLst/>
              <a:latin typeface="Times New Roman" pitchFamily="18" charset="0"/>
              <a:ea typeface="Calibri"/>
              <a:cs typeface="Times New Roman" pitchFamily="18" charset="0"/>
            </a:endParaRPr>
          </a:p>
        </p:txBody>
      </p:sp>
      <p:sp>
        <p:nvSpPr>
          <p:cNvPr id="4" name="AutoShape 2" descr="Những Sáng Tác Hay Nhất Của Hoàng Vân - Hoàng Vân - Nhac.vn"/>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314700"/>
            <a:ext cx="580548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3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9"/>
          <p:cNvSpPr txBox="1">
            <a:spLocks noChangeArrowheads="1"/>
          </p:cNvSpPr>
          <p:nvPr/>
        </p:nvSpPr>
        <p:spPr bwMode="auto">
          <a:xfrm>
            <a:off x="3651075" y="91340"/>
            <a:ext cx="4145137"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smtClean="0">
                <a:solidFill>
                  <a:srgbClr val="FF0000"/>
                </a:solidFill>
                <a:latin typeface="Cambria" pitchFamily="18" charset="0"/>
                <a:cs typeface="Times New Roman" pitchFamily="18" charset="0"/>
              </a:rPr>
              <a:t>Nghe nhạc lần 1 và hỏi</a:t>
            </a:r>
            <a:endParaRPr lang="en-US" sz="4000" b="1" smtClean="0">
              <a:solidFill>
                <a:srgbClr val="FF0000"/>
              </a:solidFill>
              <a:latin typeface="Cambria" pitchFamily="18" charset="0"/>
              <a:cs typeface="Times New Roman" pitchFamily="18" charset="0"/>
            </a:endParaRPr>
          </a:p>
        </p:txBody>
      </p:sp>
      <p:pic>
        <p:nvPicPr>
          <p:cNvPr id="17416" name="Picture 9" descr="D:\GIÁO ÁN 1 2020-2021\HÌNH SOẠN GIÁO ÁN\Nghe nhạc\CON CHIM VÀNH KHUYÊN\Nghe nhạc Con chim vành khuyên - Copy (2).jpg"/>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7959636" y="1511301"/>
            <a:ext cx="4232364" cy="534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D:\GIÁO ÁN 1 2020-2021\HÌNH SOẠN GIÁO ÁN\Nghe nhạc\CON CHIM VÀNH KHUYÊN\Nghe nhạc Con chim vành khuyên - Copy - Copy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2556" y="-2"/>
            <a:ext cx="3739444"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D:\GIÁO ÁN 1 2020-2021\HÌNH SOẠN GIÁO ÁN\Nghe nhạc\CON CHIM VÀNH KHUYÊN\Nghe nhạc Con chim vành khuyên - Copy -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70389"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459361" y="1185863"/>
            <a:ext cx="7500275" cy="4986337"/>
          </a:xfrm>
          <a:prstGeom prst="wedgeEllipseCallout">
            <a:avLst>
              <a:gd name="adj1" fmla="val -32406"/>
              <a:gd name="adj2" fmla="val 63926"/>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600" dirty="0">
              <a:solidFill>
                <a:srgbClr val="FF0000"/>
              </a:solidFill>
              <a:latin typeface="Cambria" pitchFamily="18" charset="0"/>
            </a:endParaRPr>
          </a:p>
        </p:txBody>
      </p:sp>
      <p:pic>
        <p:nvPicPr>
          <p:cNvPr id="3" name="NGHE NHAC CON CHIM VAH 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33319" y="5403648"/>
            <a:ext cx="609600" cy="609600"/>
          </a:xfrm>
          <a:prstGeom prst="rect">
            <a:avLst/>
          </a:prstGeom>
        </p:spPr>
      </p:pic>
      <p:sp>
        <p:nvSpPr>
          <p:cNvPr id="4" name="Rectangle 3"/>
          <p:cNvSpPr/>
          <p:nvPr/>
        </p:nvSpPr>
        <p:spPr>
          <a:xfrm>
            <a:off x="1469814" y="1909316"/>
            <a:ext cx="5816811" cy="3539430"/>
          </a:xfrm>
          <a:prstGeom prst="rect">
            <a:avLst/>
          </a:prstGeom>
        </p:spPr>
        <p:txBody>
          <a:bodyPr wrap="square">
            <a:spAutoFit/>
          </a:bodyPr>
          <a:lstStyle/>
          <a:p>
            <a:pPr lvl="0" algn="just" eaLnBrk="0" fontAlgn="base" hangingPunct="0">
              <a:spcBef>
                <a:spcPct val="0"/>
              </a:spcBef>
              <a:spcAft>
                <a:spcPct val="0"/>
              </a:spcAft>
              <a:defRPr/>
            </a:pPr>
            <a:r>
              <a:rPr lang="en-US" sz="3200" i="1">
                <a:solidFill>
                  <a:srgbClr val="FF0000"/>
                </a:solidFill>
                <a:latin typeface="Cambria" pitchFamily="18" charset="0"/>
              </a:rPr>
              <a:t>Cảm nhận giai điệu của bài hát</a:t>
            </a:r>
            <a:r>
              <a:rPr lang="en-US" sz="3200" i="1">
                <a:solidFill>
                  <a:srgbClr val="FF0000"/>
                </a:solidFill>
                <a:latin typeface="Times New Roman"/>
                <a:ea typeface="Calibri"/>
              </a:rPr>
              <a:t>? Bài hát có nhịp điệu nhanh hay chậm? Có tính chất vui tươi hay buồn? Em thích nhất câu nào trong bài hát? Em có yêu mến chú chim vành khuyên trong bài hát không? Vì sao?...</a:t>
            </a:r>
            <a:endParaRPr lang="en-US" sz="3200" i="1" dirty="0">
              <a:solidFill>
                <a:srgbClr val="FF0000"/>
              </a:solidFill>
              <a:latin typeface="Cambria" pitchFamily="18" charset="0"/>
            </a:endParaRPr>
          </a:p>
        </p:txBody>
      </p:sp>
    </p:spTree>
    <p:extLst>
      <p:ext uri="{BB962C8B-B14F-4D97-AF65-F5344CB8AC3E}">
        <p14:creationId xmlns:p14="http://schemas.microsoft.com/office/powerpoint/2010/main" val="2721017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1636"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143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9"/>
          <p:cNvSpPr txBox="1">
            <a:spLocks noChangeArrowheads="1"/>
          </p:cNvSpPr>
          <p:nvPr/>
        </p:nvSpPr>
        <p:spPr bwMode="auto">
          <a:xfrm>
            <a:off x="-1" y="214313"/>
            <a:ext cx="8372475" cy="54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2800" b="1" smtClean="0">
                <a:solidFill>
                  <a:srgbClr val="FF0000"/>
                </a:solidFill>
                <a:cs typeface="Times New Roman" pitchFamily="18" charset="0"/>
              </a:rPr>
              <a:t>Nghe nhạc và vận động trái, phải theo nhịp và hỏi</a:t>
            </a:r>
          </a:p>
        </p:txBody>
      </p:sp>
      <p:pic>
        <p:nvPicPr>
          <p:cNvPr id="19464" name="Picture 9" descr="D:\GIÁO ÁN 1 2020-2021\HÌNH SOẠN GIÁO ÁN\Nghe nhạc\CON CHIM VÀNH KHUYÊN\Nghe nhạc Con chim vành khuyên - Copy (2).jpg"/>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r="7178"/>
          <a:stretch>
            <a:fillRect/>
          </a:stretch>
        </p:blipFill>
        <p:spPr bwMode="auto">
          <a:xfrm>
            <a:off x="6517039" y="2136775"/>
            <a:ext cx="557018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D:\GIÁO ÁN 1 2020-2021\HÌNH SOẠN GIÁO ÁN\Nghe nhạc\CON CHIM VÀNH KHUYÊN\Nghe nhạc Con chim vành khuyên - Copy - Copy (2).jpg"/>
          <p:cNvPicPr>
            <a:picLocks noChangeAspect="1" noChangeArrowheads="1"/>
          </p:cNvPicPr>
          <p:nvPr/>
        </p:nvPicPr>
        <p:blipFill>
          <a:blip r:embed="rId3">
            <a:extLst>
              <a:ext uri="{28A0092B-C50C-407E-A947-70E740481C1C}">
                <a14:useLocalDpi xmlns:a14="http://schemas.microsoft.com/office/drawing/2010/main" val="0"/>
              </a:ext>
            </a:extLst>
          </a:blip>
          <a:srcRect l="7565" b="9969"/>
          <a:stretch>
            <a:fillRect/>
          </a:stretch>
        </p:blipFill>
        <p:spPr bwMode="auto">
          <a:xfrm>
            <a:off x="7772400" y="214313"/>
            <a:ext cx="4419600" cy="178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p:cNvSpPr/>
          <p:nvPr/>
        </p:nvSpPr>
        <p:spPr>
          <a:xfrm>
            <a:off x="769058" y="1608138"/>
            <a:ext cx="5281083" cy="1943100"/>
          </a:xfrm>
          <a:prstGeom prst="wedgeEllipseCallout">
            <a:avLst>
              <a:gd name="adj1" fmla="val -62495"/>
              <a:gd name="adj2" fmla="val -76189"/>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dirty="0" err="1">
                <a:solidFill>
                  <a:srgbClr val="FF0000"/>
                </a:solidFill>
                <a:latin typeface="Cambria" pitchFamily="18" charset="0"/>
              </a:rPr>
              <a:t>Kể</a:t>
            </a:r>
            <a:r>
              <a:rPr lang="en-US" sz="3600" dirty="0">
                <a:solidFill>
                  <a:srgbClr val="FF0000"/>
                </a:solidFill>
                <a:latin typeface="Cambria" pitchFamily="18" charset="0"/>
              </a:rPr>
              <a:t> </a:t>
            </a:r>
            <a:r>
              <a:rPr lang="en-US" sz="3600" dirty="0" err="1">
                <a:solidFill>
                  <a:srgbClr val="FF0000"/>
                </a:solidFill>
                <a:latin typeface="Cambria" pitchFamily="18" charset="0"/>
              </a:rPr>
              <a:t>tên</a:t>
            </a:r>
            <a:r>
              <a:rPr lang="en-US" sz="3600" dirty="0">
                <a:solidFill>
                  <a:srgbClr val="FF0000"/>
                </a:solidFill>
                <a:latin typeface="Cambria" pitchFamily="18" charset="0"/>
              </a:rPr>
              <a:t> </a:t>
            </a:r>
            <a:r>
              <a:rPr lang="en-US" sz="3600" dirty="0" err="1">
                <a:solidFill>
                  <a:srgbClr val="FF0000"/>
                </a:solidFill>
                <a:latin typeface="Cambria" pitchFamily="18" charset="0"/>
              </a:rPr>
              <a:t>các</a:t>
            </a:r>
            <a:r>
              <a:rPr lang="en-US" sz="3600" dirty="0">
                <a:solidFill>
                  <a:srgbClr val="FF0000"/>
                </a:solidFill>
                <a:latin typeface="Cambria" pitchFamily="18" charset="0"/>
              </a:rPr>
              <a:t> </a:t>
            </a:r>
            <a:r>
              <a:rPr lang="en-US" sz="3600" dirty="0" err="1">
                <a:solidFill>
                  <a:srgbClr val="FF0000"/>
                </a:solidFill>
                <a:latin typeface="Cambria" pitchFamily="18" charset="0"/>
              </a:rPr>
              <a:t>loài</a:t>
            </a:r>
            <a:r>
              <a:rPr lang="en-US" sz="3600" dirty="0">
                <a:solidFill>
                  <a:srgbClr val="FF0000"/>
                </a:solidFill>
                <a:latin typeface="Cambria" pitchFamily="18" charset="0"/>
              </a:rPr>
              <a:t> </a:t>
            </a:r>
            <a:r>
              <a:rPr lang="en-US" sz="3600" dirty="0" err="1">
                <a:solidFill>
                  <a:srgbClr val="FF0000"/>
                </a:solidFill>
                <a:latin typeface="Cambria" pitchFamily="18" charset="0"/>
              </a:rPr>
              <a:t>chim</a:t>
            </a:r>
            <a:r>
              <a:rPr lang="en-US" sz="3600" dirty="0">
                <a:solidFill>
                  <a:srgbClr val="FF0000"/>
                </a:solidFill>
                <a:latin typeface="Cambria" pitchFamily="18" charset="0"/>
              </a:rPr>
              <a:t> </a:t>
            </a:r>
            <a:r>
              <a:rPr lang="en-US" sz="3600" dirty="0" err="1">
                <a:solidFill>
                  <a:srgbClr val="FF0000"/>
                </a:solidFill>
                <a:latin typeface="Cambria" pitchFamily="18" charset="0"/>
              </a:rPr>
              <a:t>có</a:t>
            </a:r>
            <a:r>
              <a:rPr lang="en-US" sz="3600" dirty="0">
                <a:solidFill>
                  <a:srgbClr val="FF0000"/>
                </a:solidFill>
                <a:latin typeface="Cambria" pitchFamily="18" charset="0"/>
              </a:rPr>
              <a:t> </a:t>
            </a:r>
            <a:r>
              <a:rPr lang="en-US" sz="3600" dirty="0" err="1">
                <a:solidFill>
                  <a:srgbClr val="FF0000"/>
                </a:solidFill>
                <a:latin typeface="Cambria" pitchFamily="18" charset="0"/>
              </a:rPr>
              <a:t>trong</a:t>
            </a:r>
            <a:r>
              <a:rPr lang="en-US" sz="3600" dirty="0">
                <a:solidFill>
                  <a:srgbClr val="FF0000"/>
                </a:solidFill>
                <a:latin typeface="Cambria" pitchFamily="18" charset="0"/>
              </a:rPr>
              <a:t> </a:t>
            </a:r>
            <a:r>
              <a:rPr lang="en-US" sz="3600" dirty="0" err="1">
                <a:solidFill>
                  <a:srgbClr val="FF0000"/>
                </a:solidFill>
                <a:latin typeface="Cambria" pitchFamily="18" charset="0"/>
              </a:rPr>
              <a:t>bài</a:t>
            </a:r>
            <a:r>
              <a:rPr lang="en-US" sz="3600" dirty="0">
                <a:solidFill>
                  <a:srgbClr val="FF0000"/>
                </a:solidFill>
                <a:latin typeface="Cambria" pitchFamily="18" charset="0"/>
              </a:rPr>
              <a:t> </a:t>
            </a:r>
            <a:r>
              <a:rPr lang="en-US" sz="3600" dirty="0" err="1">
                <a:solidFill>
                  <a:srgbClr val="FF0000"/>
                </a:solidFill>
                <a:latin typeface="Cambria" pitchFamily="18" charset="0"/>
              </a:rPr>
              <a:t>hát</a:t>
            </a:r>
            <a:r>
              <a:rPr lang="en-US" sz="3600" dirty="0">
                <a:solidFill>
                  <a:srgbClr val="FF0000"/>
                </a:solidFill>
                <a:latin typeface="Cambria" pitchFamily="18" charset="0"/>
              </a:rPr>
              <a:t>?</a:t>
            </a:r>
          </a:p>
        </p:txBody>
      </p:sp>
      <p:pic>
        <p:nvPicPr>
          <p:cNvPr id="12" name="Picture 11" descr="D:\GIÁO ÁN 1 2020-2021\HÌNH SOẠN GIÁO ÁN\Nghe nhạc\CON CHIM VÀNH KHUYÊN\Nghe nhạc Con chim vành khuyên - Copy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248664"/>
            <a:ext cx="2970389"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01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9"/>
          <p:cNvSpPr txBox="1">
            <a:spLocks noChangeArrowheads="1"/>
          </p:cNvSpPr>
          <p:nvPr/>
        </p:nvSpPr>
        <p:spPr bwMode="auto">
          <a:xfrm>
            <a:off x="0" y="30872"/>
            <a:ext cx="12192000" cy="14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2800" smtClean="0">
                <a:cs typeface="Times New Roman" pitchFamily="18" charset="0"/>
              </a:rPr>
              <a:t>Nghe nhạc kết hợp </a:t>
            </a:r>
            <a:r>
              <a:rPr lang="en-US" sz="2800" smtClean="0">
                <a:solidFill>
                  <a:srgbClr val="FF0000"/>
                </a:solidFill>
                <a:cs typeface="Times New Roman" pitchFamily="18" charset="0"/>
              </a:rPr>
              <a:t>trò chơi sắm vai</a:t>
            </a:r>
            <a:r>
              <a:rPr lang="en-US" sz="2800" smtClean="0">
                <a:cs typeface="Times New Roman" pitchFamily="18" charset="0"/>
              </a:rPr>
              <a:t>: Cả lớp chào lại chim vành khuyên bằng cách đóng vai và trả lời to </a:t>
            </a:r>
            <a:r>
              <a:rPr lang="en-US" sz="2800" i="1" smtClean="0">
                <a:cs typeface="Times New Roman" pitchFamily="18" charset="0"/>
              </a:rPr>
              <a:t>VD đến câu “Chim gặp bác chào mào” cả lớp trả lời to “Chào Bác”… “Chào cô”… “Chào anh”… “Chào chị”</a:t>
            </a:r>
          </a:p>
        </p:txBody>
      </p:sp>
      <p:pic>
        <p:nvPicPr>
          <p:cNvPr id="21512" name="Picture 2" descr="D:\GIÁO ÁN 1 2020-2021\HÌNH SOẠN GIÁO ÁN\Nghe nhạc\CON CHIM VÀNH KHUYÊN\Nghe nhạc Con chim vành khuyên - Copy - Copy (4)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3662" y="4004866"/>
            <a:ext cx="18083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D:\GIÁO ÁN 1 2020-2021\HÌNH SOẠN GIÁO ÁN\Nghe nhạc\CON CHIM VÀNH KHUYÊN\Nghe nhạc Con chim vành khuyên - Copy - Copy - 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76774"/>
            <a:ext cx="313090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 descr="D:\GIÁO ÁN 1 2020-2021\HÌNH SOẠN GIÁO ÁN\Nghe nhạc\CON CHIM VÀNH KHUYÊN\Nghe nhạc Con chim vành khuyên - Copy - Copy (2) -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280" y="4182269"/>
            <a:ext cx="145697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 descr="D:\GIÁO ÁN 1 2020-2021\HÌNH SOẠN GIÁO ÁN\Nghe nhạc\CON CHIM VÀNH KHUYÊN\Nghe nhạc Con chim vành khuyên - Copy - Copy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054" y="4098528"/>
            <a:ext cx="156633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6" descr="D:\GIÁO ÁN 1 2020-2021\HÌNH SOẠN GIÁO ÁN\Nghe nhạc\CON CHIM VÀNH KHUYÊN\Nghe nhạc Con chim vành khuyên - Copy - Copy (3) - Cop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424" y="3904458"/>
            <a:ext cx="2322867" cy="228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Callout 15"/>
          <p:cNvSpPr/>
          <p:nvPr/>
        </p:nvSpPr>
        <p:spPr>
          <a:xfrm>
            <a:off x="0" y="3325021"/>
            <a:ext cx="2473149" cy="1158875"/>
          </a:xfrm>
          <a:prstGeom prst="wedgeEllipseCallout">
            <a:avLst>
              <a:gd name="adj1" fmla="val 14864"/>
              <a:gd name="adj2" fmla="val 98883"/>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smtClean="0">
                <a:solidFill>
                  <a:srgbClr val="FF0000"/>
                </a:solidFill>
                <a:latin typeface="Cambria" pitchFamily="18" charset="0"/>
              </a:rPr>
              <a:t>Chim gặp…</a:t>
            </a:r>
            <a:endParaRPr lang="en-US" sz="2400" dirty="0">
              <a:solidFill>
                <a:srgbClr val="FF0000"/>
              </a:solidFill>
              <a:latin typeface="Cambria" pitchFamily="18" charset="0"/>
            </a:endParaRPr>
          </a:p>
        </p:txBody>
      </p:sp>
      <p:pic>
        <p:nvPicPr>
          <p:cNvPr id="14" name="NGHE NHAC CON CHIM VAH 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02996" y="1604171"/>
            <a:ext cx="609600" cy="609600"/>
          </a:xfrm>
          <a:prstGeom prst="rect">
            <a:avLst/>
          </a:prstGeom>
        </p:spPr>
      </p:pic>
      <p:sp>
        <p:nvSpPr>
          <p:cNvPr id="17" name="Oval Callout 16"/>
          <p:cNvSpPr/>
          <p:nvPr/>
        </p:nvSpPr>
        <p:spPr>
          <a:xfrm>
            <a:off x="2845949" y="2782098"/>
            <a:ext cx="1744662" cy="1158875"/>
          </a:xfrm>
          <a:prstGeom prst="wedgeEllipseCallout">
            <a:avLst>
              <a:gd name="adj1" fmla="val 14864"/>
              <a:gd name="adj2" fmla="val 98883"/>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smtClean="0">
                <a:solidFill>
                  <a:srgbClr val="FF0000"/>
                </a:solidFill>
                <a:latin typeface="Cambria" pitchFamily="18" charset="0"/>
              </a:rPr>
              <a:t>Chào bác</a:t>
            </a:r>
            <a:endParaRPr lang="en-US" sz="2400" dirty="0">
              <a:solidFill>
                <a:srgbClr val="FF0000"/>
              </a:solidFill>
              <a:latin typeface="Cambria" pitchFamily="18" charset="0"/>
            </a:endParaRPr>
          </a:p>
        </p:txBody>
      </p:sp>
      <p:sp>
        <p:nvSpPr>
          <p:cNvPr id="18" name="Oval Callout 17"/>
          <p:cNvSpPr/>
          <p:nvPr/>
        </p:nvSpPr>
        <p:spPr>
          <a:xfrm>
            <a:off x="5175252" y="2509842"/>
            <a:ext cx="1597023" cy="1158875"/>
          </a:xfrm>
          <a:prstGeom prst="wedgeEllipseCallout">
            <a:avLst>
              <a:gd name="adj1" fmla="val 14864"/>
              <a:gd name="adj2" fmla="val 98883"/>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smtClean="0">
                <a:solidFill>
                  <a:srgbClr val="FF0000"/>
                </a:solidFill>
                <a:latin typeface="Cambria" pitchFamily="18" charset="0"/>
              </a:rPr>
              <a:t>Chào cô</a:t>
            </a:r>
            <a:endParaRPr lang="en-US" sz="2400" dirty="0">
              <a:solidFill>
                <a:srgbClr val="FF0000"/>
              </a:solidFill>
              <a:latin typeface="Cambria" pitchFamily="18" charset="0"/>
            </a:endParaRPr>
          </a:p>
        </p:txBody>
      </p:sp>
      <p:sp>
        <p:nvSpPr>
          <p:cNvPr id="19" name="Oval Callout 18"/>
          <p:cNvSpPr/>
          <p:nvPr/>
        </p:nvSpPr>
        <p:spPr>
          <a:xfrm>
            <a:off x="7415386" y="2342358"/>
            <a:ext cx="1762125" cy="1158875"/>
          </a:xfrm>
          <a:prstGeom prst="wedgeEllipseCallout">
            <a:avLst>
              <a:gd name="adj1" fmla="val 14864"/>
              <a:gd name="adj2" fmla="val 98883"/>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smtClean="0">
                <a:solidFill>
                  <a:srgbClr val="FF0000"/>
                </a:solidFill>
                <a:latin typeface="Cambria" pitchFamily="18" charset="0"/>
              </a:rPr>
              <a:t>Chào anh</a:t>
            </a:r>
            <a:endParaRPr lang="en-US" sz="2400" dirty="0">
              <a:solidFill>
                <a:srgbClr val="FF0000"/>
              </a:solidFill>
              <a:latin typeface="Cambria" pitchFamily="18" charset="0"/>
            </a:endParaRPr>
          </a:p>
        </p:txBody>
      </p:sp>
      <p:sp>
        <p:nvSpPr>
          <p:cNvPr id="20" name="Oval Callout 19"/>
          <p:cNvSpPr/>
          <p:nvPr/>
        </p:nvSpPr>
        <p:spPr>
          <a:xfrm>
            <a:off x="9910936" y="2342357"/>
            <a:ext cx="1762125" cy="1158875"/>
          </a:xfrm>
          <a:prstGeom prst="wedgeEllipseCallout">
            <a:avLst>
              <a:gd name="adj1" fmla="val 14864"/>
              <a:gd name="adj2" fmla="val 98883"/>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smtClean="0">
                <a:solidFill>
                  <a:srgbClr val="FF0000"/>
                </a:solidFill>
                <a:latin typeface="Cambria" pitchFamily="18" charset="0"/>
              </a:rPr>
              <a:t>Chào chị</a:t>
            </a:r>
            <a:endParaRPr lang="en-US" sz="2400" dirty="0">
              <a:solidFill>
                <a:srgbClr val="FF0000"/>
              </a:solidFill>
              <a:latin typeface="Cambria" pitchFamily="18" charset="0"/>
            </a:endParaRPr>
          </a:p>
        </p:txBody>
      </p:sp>
    </p:spTree>
    <p:extLst>
      <p:ext uri="{BB962C8B-B14F-4D97-AF65-F5344CB8AC3E}">
        <p14:creationId xmlns:p14="http://schemas.microsoft.com/office/powerpoint/2010/main" val="79068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1636" fill="hold"/>
                                        <p:tgtEl>
                                          <p:spTgt spid="14"/>
                                        </p:tgtEl>
                                      </p:cBhvr>
                                    </p:cmd>
                                  </p:childTnLst>
                                </p:cTn>
                              </p:par>
                            </p:childTnLst>
                          </p:cTn>
                        </p:par>
                      </p:childTnLst>
                    </p:cTn>
                  </p:par>
                </p:childTnLst>
              </p:cTn>
              <p:nextCondLst>
                <p:cond evt="onClick" delay="0">
                  <p:tgtEl>
                    <p:spTgt spid="14"/>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bldLst>
      <p:bldP spid="143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2" y="-24170"/>
            <a:ext cx="3624263" cy="584775"/>
          </a:xfrm>
          <a:prstGeom prst="rect">
            <a:avLst/>
          </a:prstGeom>
        </p:spPr>
        <p:txBody>
          <a:bodyPr wrap="square">
            <a:spAutoFit/>
          </a:bodyPr>
          <a:lstStyle/>
          <a:p>
            <a:r>
              <a:rPr lang="en-US" sz="3200" b="1" smtClean="0">
                <a:solidFill>
                  <a:srgbClr val="002060"/>
                </a:solidFill>
                <a:latin typeface="Times New Roman" pitchFamily="18" charset="0"/>
                <a:cs typeface="Times New Roman" pitchFamily="18" charset="0"/>
              </a:rPr>
              <a:t>KHỞI ĐỘNG</a:t>
            </a:r>
            <a:endParaRPr lang="en-US" sz="3200" dirty="0">
              <a:solidFill>
                <a:srgbClr val="002060"/>
              </a:solidFill>
              <a:latin typeface="Times New Roman" pitchFamily="18" charset="0"/>
              <a:cs typeface="Times New Roman" pitchFamily="18" charset="0"/>
            </a:endParaRPr>
          </a:p>
        </p:txBody>
      </p:sp>
      <p:sp>
        <p:nvSpPr>
          <p:cNvPr id="6" name="Rectangle 5"/>
          <p:cNvSpPr/>
          <p:nvPr/>
        </p:nvSpPr>
        <p:spPr>
          <a:xfrm>
            <a:off x="5443539" y="109835"/>
            <a:ext cx="6666633" cy="523220"/>
          </a:xfrm>
          <a:prstGeom prst="rect">
            <a:avLst/>
          </a:prstGeom>
        </p:spPr>
        <p:txBody>
          <a:bodyPr wrap="none">
            <a:prstTxWarp prst="textDeflateBottom">
              <a:avLst/>
            </a:prstTxWarp>
            <a:spAutoFit/>
          </a:bodyPr>
          <a:lstStyle/>
          <a:p>
            <a:r>
              <a:rPr lang="vi-VN" sz="2800" b="1" dirty="0">
                <a:solidFill>
                  <a:srgbClr val="FF0000"/>
                </a:solidFill>
              </a:rPr>
              <a:t>Trò chơi: “Những phím đàn vui nhộn”</a:t>
            </a:r>
            <a:endParaRPr lang="en-US" sz="2800" b="1" dirty="0">
              <a:solidFill>
                <a:srgbClr val="FF0000"/>
              </a:solidFill>
            </a:endParaRPr>
          </a:p>
        </p:txBody>
      </p:sp>
      <p:sp>
        <p:nvSpPr>
          <p:cNvPr id="7" name="Rectangle 6"/>
          <p:cNvSpPr/>
          <p:nvPr/>
        </p:nvSpPr>
        <p:spPr>
          <a:xfrm>
            <a:off x="300039" y="845792"/>
            <a:ext cx="11810133" cy="830997"/>
          </a:xfrm>
          <a:prstGeom prst="rect">
            <a:avLst/>
          </a:prstGeom>
        </p:spPr>
        <p:txBody>
          <a:bodyPr wrap="square">
            <a:spAutoFit/>
          </a:bodyPr>
          <a:lstStyle/>
          <a:p>
            <a:r>
              <a:rPr lang="vi-VN" sz="2400" i="1" dirty="0">
                <a:solidFill>
                  <a:prstClr val="black"/>
                </a:solidFill>
                <a:latin typeface="Times New Roman" pitchFamily="18" charset="0"/>
                <a:cs typeface="Times New Roman" pitchFamily="18" charset="0"/>
              </a:rPr>
              <a:t>5 HS </a:t>
            </a:r>
            <a:r>
              <a:rPr lang="vi-VN" sz="2400" i="1" dirty="0" smtClean="0">
                <a:solidFill>
                  <a:prstClr val="black"/>
                </a:solidFill>
                <a:latin typeface="Times New Roman" pitchFamily="18" charset="0"/>
                <a:cs typeface="Times New Roman" pitchFamily="18" charset="0"/>
              </a:rPr>
              <a:t>mỗi </a:t>
            </a:r>
            <a:r>
              <a:rPr lang="vi-VN" sz="2400" i="1" dirty="0">
                <a:solidFill>
                  <a:prstClr val="black"/>
                </a:solidFill>
                <a:latin typeface="Times New Roman" pitchFamily="18" charset="0"/>
                <a:cs typeface="Times New Roman" pitchFamily="18" charset="0"/>
              </a:rPr>
              <a:t>bạn mang tên 1 phím đàn Đô – Rê – Mi – Pha – </a:t>
            </a:r>
            <a:r>
              <a:rPr lang="vi-VN" sz="2400" i="1" dirty="0" smtClean="0">
                <a:solidFill>
                  <a:prstClr val="black"/>
                </a:solidFill>
                <a:latin typeface="Times New Roman" pitchFamily="18" charset="0"/>
                <a:cs typeface="Times New Roman" pitchFamily="18" charset="0"/>
              </a:rPr>
              <a:t>Son</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đọc</a:t>
            </a:r>
            <a:r>
              <a:rPr lang="en-US" sz="2400" i="1" dirty="0" smtClean="0">
                <a:solidFill>
                  <a:prstClr val="black"/>
                </a:solidFill>
                <a:latin typeface="Times New Roman" pitchFamily="18" charset="0"/>
                <a:cs typeface="Times New Roman" pitchFamily="18" charset="0"/>
              </a:rPr>
              <a:t> </a:t>
            </a:r>
            <a:r>
              <a:rPr lang="vi-VN" sz="2400" i="1" dirty="0" smtClean="0">
                <a:solidFill>
                  <a:prstClr val="black"/>
                </a:solidFill>
                <a:latin typeface="Times New Roman" pitchFamily="18" charset="0"/>
                <a:cs typeface="Times New Roman" pitchFamily="18" charset="0"/>
              </a:rPr>
              <a:t>đến </a:t>
            </a:r>
            <a:r>
              <a:rPr lang="vi-VN" sz="2400" i="1" dirty="0">
                <a:solidFill>
                  <a:prstClr val="black"/>
                </a:solidFill>
                <a:latin typeface="Times New Roman" pitchFamily="18" charset="0"/>
                <a:cs typeface="Times New Roman" pitchFamily="18" charset="0"/>
              </a:rPr>
              <a:t>phím đàn tên gì thì bạn đó nhún xuống 1 cái và đứng lên. </a:t>
            </a:r>
            <a:endParaRPr lang="en-US" sz="2400" i="1" dirty="0">
              <a:solidFill>
                <a:prstClr val="black"/>
              </a:solidFill>
              <a:latin typeface="Times New Roman" pitchFamily="18" charset="0"/>
              <a:cs typeface="Times New Roman" pitchFamily="18" charset="0"/>
            </a:endParaRPr>
          </a:p>
        </p:txBody>
      </p:sp>
      <p:pic>
        <p:nvPicPr>
          <p:cNvPr id="3077" name="Picture 5" descr="C:\Users\Administrator\Desktop\4 not d r m f s 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4463"/>
            <a:ext cx="12110171" cy="5443537"/>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Process 15"/>
          <p:cNvSpPr/>
          <p:nvPr/>
        </p:nvSpPr>
        <p:spPr>
          <a:xfrm rot="20984587">
            <a:off x="4412589" y="6121055"/>
            <a:ext cx="1797617" cy="61292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rPr>
              <a:t>ĐỒ</a:t>
            </a:r>
            <a:endParaRPr lang="en-US" sz="3200" b="1" dirty="0">
              <a:solidFill>
                <a:prstClr val="white"/>
              </a:solidFill>
            </a:endParaRPr>
          </a:p>
        </p:txBody>
      </p:sp>
      <p:sp>
        <p:nvSpPr>
          <p:cNvPr id="17" name="Flowchart: Process 16">
            <a:hlinkClick r:id="rId4" action="ppaction://hlinksldjump"/>
          </p:cNvPr>
          <p:cNvSpPr/>
          <p:nvPr/>
        </p:nvSpPr>
        <p:spPr>
          <a:xfrm rot="20859301">
            <a:off x="6211668" y="5471744"/>
            <a:ext cx="1695399" cy="487176"/>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solidFill>
                  <a:prstClr val="white"/>
                </a:solidFill>
              </a:rPr>
              <a:t>RÊ</a:t>
            </a:r>
            <a:endParaRPr lang="en-US" sz="3200" b="1" dirty="0">
              <a:solidFill>
                <a:prstClr val="white"/>
              </a:solidFill>
            </a:endParaRPr>
          </a:p>
        </p:txBody>
      </p:sp>
      <p:sp>
        <p:nvSpPr>
          <p:cNvPr id="18" name="Flowchart: Process 17"/>
          <p:cNvSpPr/>
          <p:nvPr/>
        </p:nvSpPr>
        <p:spPr>
          <a:xfrm rot="20552341">
            <a:off x="7967039" y="4781002"/>
            <a:ext cx="1656430" cy="437646"/>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hlinkClick r:id="rId5" action="ppaction://hlinksldjump"/>
              </a:rPr>
              <a:t>MI</a:t>
            </a:r>
            <a:endParaRPr lang="en-US" sz="3200" b="1" dirty="0">
              <a:solidFill>
                <a:prstClr val="white"/>
              </a:solidFill>
            </a:endParaRPr>
          </a:p>
        </p:txBody>
      </p:sp>
      <p:sp>
        <p:nvSpPr>
          <p:cNvPr id="19" name="Flowchart: Process 18"/>
          <p:cNvSpPr/>
          <p:nvPr/>
        </p:nvSpPr>
        <p:spPr>
          <a:xfrm rot="20209160">
            <a:off x="9636408" y="4150550"/>
            <a:ext cx="1219986" cy="499573"/>
          </a:xfrm>
          <a:prstGeom prst="flowChartProcess">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rPr>
              <a:t>PHA</a:t>
            </a:r>
            <a:endParaRPr lang="en-US" sz="3200" b="1" dirty="0">
              <a:solidFill>
                <a:prstClr val="white"/>
              </a:solidFill>
            </a:endParaRPr>
          </a:p>
        </p:txBody>
      </p:sp>
      <p:sp>
        <p:nvSpPr>
          <p:cNvPr id="20" name="Flowchart: Process 19"/>
          <p:cNvSpPr/>
          <p:nvPr/>
        </p:nvSpPr>
        <p:spPr>
          <a:xfrm rot="20353175">
            <a:off x="10828333" y="3397623"/>
            <a:ext cx="1325267" cy="420336"/>
          </a:xfrm>
          <a:prstGeom prst="flowChartProcess">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rPr>
              <a:t>SON</a:t>
            </a:r>
            <a:endParaRPr lang="en-US" sz="3200" b="1" dirty="0">
              <a:solidFill>
                <a:prstClr val="white"/>
              </a:solidFill>
            </a:endParaRPr>
          </a:p>
        </p:txBody>
      </p:sp>
    </p:spTree>
    <p:extLst>
      <p:ext uri="{BB962C8B-B14F-4D97-AF65-F5344CB8AC3E}">
        <p14:creationId xmlns:p14="http://schemas.microsoft.com/office/powerpoint/2010/main" val="245320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25016" y="157161"/>
            <a:ext cx="6033636" cy="584775"/>
          </a:xfrm>
          <a:prstGeom prst="rect">
            <a:avLst/>
          </a:prstGeom>
          <a:noFill/>
        </p:spPr>
        <p:txBody>
          <a:bodyPr wrap="square" rtlCol="0">
            <a:spAutoFit/>
          </a:bodyPr>
          <a:lstStyle/>
          <a:p>
            <a:r>
              <a:rPr lang="en-US" sz="3200" b="1" i="1" dirty="0" smtClean="0">
                <a:solidFill>
                  <a:srgbClr val="FF0000"/>
                </a:solidFill>
              </a:rPr>
              <a:t>- </a:t>
            </a:r>
            <a:r>
              <a:rPr lang="en-US" sz="3200" b="1" i="1" dirty="0" err="1" smtClean="0">
                <a:solidFill>
                  <a:srgbClr val="FF0000"/>
                </a:solidFill>
              </a:rPr>
              <a:t>Củng</a:t>
            </a:r>
            <a:r>
              <a:rPr lang="en-US" sz="3200" b="1" i="1" dirty="0" smtClean="0">
                <a:solidFill>
                  <a:srgbClr val="FF0000"/>
                </a:solidFill>
              </a:rPr>
              <a:t> </a:t>
            </a:r>
            <a:r>
              <a:rPr lang="en-US" sz="3200" b="1" i="1" dirty="0" err="1" smtClean="0">
                <a:solidFill>
                  <a:srgbClr val="FF0000"/>
                </a:solidFill>
              </a:rPr>
              <a:t>cố</a:t>
            </a:r>
            <a:r>
              <a:rPr lang="en-US" sz="3200" b="1" i="1" dirty="0" smtClean="0">
                <a:solidFill>
                  <a:srgbClr val="FF0000"/>
                </a:solidFill>
              </a:rPr>
              <a:t>, </a:t>
            </a:r>
            <a:r>
              <a:rPr lang="en-US" sz="3200" b="1" i="1" dirty="0" err="1" smtClean="0">
                <a:solidFill>
                  <a:srgbClr val="FF0000"/>
                </a:solidFill>
              </a:rPr>
              <a:t>dặn</a:t>
            </a:r>
            <a:r>
              <a:rPr lang="en-US" sz="3200" b="1" i="1" dirty="0" smtClean="0">
                <a:solidFill>
                  <a:srgbClr val="FF0000"/>
                </a:solidFill>
              </a:rPr>
              <a:t> </a:t>
            </a:r>
            <a:r>
              <a:rPr lang="en-US" sz="3200" b="1" i="1" dirty="0" err="1" smtClean="0">
                <a:solidFill>
                  <a:srgbClr val="FF0000"/>
                </a:solidFill>
              </a:rPr>
              <a:t>dò</a:t>
            </a:r>
            <a:r>
              <a:rPr lang="en-US" sz="3200" b="1" i="1" dirty="0" smtClean="0">
                <a:solidFill>
                  <a:srgbClr val="FF0000"/>
                </a:solidFill>
              </a:rPr>
              <a:t>, </a:t>
            </a:r>
            <a:r>
              <a:rPr lang="en-US" sz="3200" b="1" i="1" dirty="0" err="1" smtClean="0">
                <a:solidFill>
                  <a:srgbClr val="FF0000"/>
                </a:solidFill>
              </a:rPr>
              <a:t>nêu</a:t>
            </a:r>
            <a:r>
              <a:rPr lang="en-US" sz="3200" b="1" i="1" dirty="0" smtClean="0">
                <a:solidFill>
                  <a:srgbClr val="FF0000"/>
                </a:solidFill>
              </a:rPr>
              <a:t> </a:t>
            </a:r>
            <a:r>
              <a:rPr lang="en-US" sz="3200" b="1" i="1" dirty="0" err="1" smtClean="0">
                <a:solidFill>
                  <a:srgbClr val="FF0000"/>
                </a:solidFill>
              </a:rPr>
              <a:t>giáo</a:t>
            </a:r>
            <a:r>
              <a:rPr lang="en-US" sz="3200" b="1" i="1" dirty="0" smtClean="0">
                <a:solidFill>
                  <a:srgbClr val="FF0000"/>
                </a:solidFill>
              </a:rPr>
              <a:t> </a:t>
            </a:r>
            <a:r>
              <a:rPr lang="en-US" sz="3200" b="1" i="1" dirty="0" err="1" smtClean="0">
                <a:solidFill>
                  <a:srgbClr val="FF0000"/>
                </a:solidFill>
              </a:rPr>
              <a:t>dục</a:t>
            </a:r>
            <a:endParaRPr lang="en-US" sz="3200" b="1" i="1" dirty="0">
              <a:solidFill>
                <a:srgbClr val="FF0000"/>
              </a:solidFill>
            </a:endParaRPr>
          </a:p>
        </p:txBody>
      </p:sp>
    </p:spTree>
    <p:extLst>
      <p:ext uri="{BB962C8B-B14F-4D97-AF65-F5344CB8AC3E}">
        <p14:creationId xmlns:p14="http://schemas.microsoft.com/office/powerpoint/2010/main" val="526262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rot="20262704">
            <a:off x="4066467" y="1996972"/>
            <a:ext cx="7326478" cy="1200329"/>
          </a:xfrm>
          <a:prstGeom prst="rect">
            <a:avLst/>
          </a:prstGeom>
          <a:noFill/>
        </p:spPr>
        <p:txBody>
          <a:bodyPr wrap="square" rtlCol="0">
            <a:prstTxWarp prst="textWave1">
              <a:avLst/>
            </a:prstTxWarp>
            <a:spAutoFit/>
          </a:bodyPr>
          <a:lstStyle/>
          <a:p>
            <a:r>
              <a:rPr lang="en-US" sz="3600" i="1" dirty="0" err="1" smtClean="0">
                <a:solidFill>
                  <a:srgbClr val="FF0000"/>
                </a:solidFill>
              </a:rPr>
              <a:t>Chúc</a:t>
            </a:r>
            <a:r>
              <a:rPr lang="en-US" sz="3600" i="1" dirty="0" smtClean="0">
                <a:solidFill>
                  <a:srgbClr val="FF0000"/>
                </a:solidFill>
              </a:rPr>
              <a:t> </a:t>
            </a:r>
            <a:r>
              <a:rPr lang="en-US" sz="3600" i="1" dirty="0" err="1" smtClean="0">
                <a:solidFill>
                  <a:srgbClr val="FF0000"/>
                </a:solidFill>
              </a:rPr>
              <a:t>quý</a:t>
            </a:r>
            <a:r>
              <a:rPr lang="en-US" sz="3600" i="1" dirty="0" smtClean="0">
                <a:solidFill>
                  <a:srgbClr val="FF0000"/>
                </a:solidFill>
              </a:rPr>
              <a:t> </a:t>
            </a:r>
            <a:r>
              <a:rPr lang="en-US" sz="3600" i="1" dirty="0" err="1" smtClean="0">
                <a:solidFill>
                  <a:srgbClr val="FF0000"/>
                </a:solidFill>
              </a:rPr>
              <a:t>thầy</a:t>
            </a:r>
            <a:r>
              <a:rPr lang="en-US" sz="3600" i="1" dirty="0" smtClean="0">
                <a:solidFill>
                  <a:srgbClr val="FF0000"/>
                </a:solidFill>
              </a:rPr>
              <a:t> </a:t>
            </a:r>
            <a:r>
              <a:rPr lang="en-US" sz="3600" i="1" dirty="0" err="1" smtClean="0">
                <a:solidFill>
                  <a:srgbClr val="FF0000"/>
                </a:solidFill>
              </a:rPr>
              <a:t>cô</a:t>
            </a:r>
            <a:r>
              <a:rPr lang="en-US" sz="3600" i="1" dirty="0" smtClean="0">
                <a:solidFill>
                  <a:srgbClr val="FF0000"/>
                </a:solidFill>
              </a:rPr>
              <a:t> </a:t>
            </a:r>
            <a:r>
              <a:rPr lang="en-US" sz="3600" i="1" dirty="0" err="1" smtClean="0">
                <a:solidFill>
                  <a:srgbClr val="FF0000"/>
                </a:solidFill>
              </a:rPr>
              <a:t>mạnh</a:t>
            </a:r>
            <a:r>
              <a:rPr lang="en-US" sz="3600" i="1" dirty="0" smtClean="0">
                <a:solidFill>
                  <a:srgbClr val="FF0000"/>
                </a:solidFill>
              </a:rPr>
              <a:t> </a:t>
            </a:r>
            <a:r>
              <a:rPr lang="en-US" sz="3600" i="1" dirty="0" err="1" smtClean="0">
                <a:solidFill>
                  <a:srgbClr val="FF0000"/>
                </a:solidFill>
              </a:rPr>
              <a:t>khẻo</a:t>
            </a:r>
            <a:r>
              <a:rPr lang="en-US" sz="3600" i="1" dirty="0" smtClean="0">
                <a:solidFill>
                  <a:srgbClr val="FF0000"/>
                </a:solidFill>
              </a:rPr>
              <a:t>, </a:t>
            </a:r>
            <a:r>
              <a:rPr lang="en-US" sz="3600" i="1" dirty="0" err="1" smtClean="0">
                <a:solidFill>
                  <a:srgbClr val="FF0000"/>
                </a:solidFill>
              </a:rPr>
              <a:t>các</a:t>
            </a:r>
            <a:r>
              <a:rPr lang="en-US" sz="3600" i="1" dirty="0" smtClean="0">
                <a:solidFill>
                  <a:srgbClr val="FF0000"/>
                </a:solidFill>
              </a:rPr>
              <a:t> </a:t>
            </a:r>
            <a:r>
              <a:rPr lang="en-US" sz="3600" i="1" dirty="0" err="1" smtClean="0">
                <a:solidFill>
                  <a:srgbClr val="FF0000"/>
                </a:solidFill>
              </a:rPr>
              <a:t>bạn</a:t>
            </a:r>
            <a:r>
              <a:rPr lang="en-US" sz="3600" i="1" dirty="0" smtClean="0">
                <a:solidFill>
                  <a:srgbClr val="FF0000"/>
                </a:solidFill>
              </a:rPr>
              <a:t> </a:t>
            </a:r>
            <a:r>
              <a:rPr lang="en-US" sz="3600" i="1" dirty="0" err="1" smtClean="0">
                <a:solidFill>
                  <a:srgbClr val="FF0000"/>
                </a:solidFill>
              </a:rPr>
              <a:t>học</a:t>
            </a:r>
            <a:r>
              <a:rPr lang="en-US" sz="3600" i="1" dirty="0" smtClean="0">
                <a:solidFill>
                  <a:srgbClr val="FF0000"/>
                </a:solidFill>
              </a:rPr>
              <a:t> </a:t>
            </a:r>
            <a:r>
              <a:rPr lang="en-US" sz="3600" i="1" dirty="0" err="1" smtClean="0">
                <a:solidFill>
                  <a:srgbClr val="FF0000"/>
                </a:solidFill>
              </a:rPr>
              <a:t>sinh</a:t>
            </a:r>
            <a:r>
              <a:rPr lang="en-US" sz="3600" i="1" dirty="0" smtClean="0">
                <a:solidFill>
                  <a:srgbClr val="FF0000"/>
                </a:solidFill>
              </a:rPr>
              <a:t> </a:t>
            </a:r>
            <a:r>
              <a:rPr lang="en-US" sz="3600" i="1" dirty="0" err="1" smtClean="0">
                <a:solidFill>
                  <a:srgbClr val="FF0000"/>
                </a:solidFill>
              </a:rPr>
              <a:t>chăm</a:t>
            </a:r>
            <a:r>
              <a:rPr lang="en-US" sz="3600" i="1" dirty="0" smtClean="0">
                <a:solidFill>
                  <a:srgbClr val="FF0000"/>
                </a:solidFill>
              </a:rPr>
              <a:t> </a:t>
            </a:r>
            <a:r>
              <a:rPr lang="en-US" sz="3600" i="1" dirty="0" err="1" smtClean="0">
                <a:solidFill>
                  <a:srgbClr val="FF0000"/>
                </a:solidFill>
              </a:rPr>
              <a:t>ngoan</a:t>
            </a:r>
            <a:r>
              <a:rPr lang="en-US" sz="3600" i="1" dirty="0" smtClean="0">
                <a:solidFill>
                  <a:srgbClr val="FF0000"/>
                </a:solidFill>
              </a:rPr>
              <a:t> </a:t>
            </a:r>
            <a:r>
              <a:rPr lang="en-US" sz="3600" i="1" dirty="0" err="1" smtClean="0">
                <a:solidFill>
                  <a:srgbClr val="FF0000"/>
                </a:solidFill>
              </a:rPr>
              <a:t>học</a:t>
            </a:r>
            <a:r>
              <a:rPr lang="en-US" sz="3600" i="1" dirty="0" smtClean="0">
                <a:solidFill>
                  <a:srgbClr val="FF0000"/>
                </a:solidFill>
              </a:rPr>
              <a:t> </a:t>
            </a:r>
            <a:r>
              <a:rPr lang="en-US" sz="3600" i="1" dirty="0" err="1" smtClean="0">
                <a:solidFill>
                  <a:srgbClr val="FF0000"/>
                </a:solidFill>
              </a:rPr>
              <a:t>giỏi</a:t>
            </a:r>
            <a:endParaRPr lang="en-US" sz="3600" i="1" dirty="0">
              <a:solidFill>
                <a:srgbClr val="FF0000"/>
              </a:solidFill>
            </a:endParaRPr>
          </a:p>
        </p:txBody>
      </p:sp>
      <p:pic>
        <p:nvPicPr>
          <p:cNvPr id="6" name="NHAC NEN DOC NHA 2 L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3170" y="5224462"/>
            <a:ext cx="609600" cy="609600"/>
          </a:xfrm>
          <a:prstGeom prst="rect">
            <a:avLst/>
          </a:prstGeom>
        </p:spPr>
      </p:pic>
      <p:sp>
        <p:nvSpPr>
          <p:cNvPr id="4" name="Rectangle 3"/>
          <p:cNvSpPr/>
          <p:nvPr/>
        </p:nvSpPr>
        <p:spPr>
          <a:xfrm>
            <a:off x="2646090" y="6488668"/>
            <a:ext cx="705071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smtClean="0">
                <a:ln>
                  <a:noFill/>
                </a:ln>
                <a:solidFill>
                  <a:sysClr val="windowText" lastClr="000000"/>
                </a:solidFill>
                <a:effectLst/>
                <a:uLnTx/>
                <a:uFillTx/>
              </a:rPr>
              <a:t>Bản quyền TT-ÂN-Phi Trường 0987508433 cấm chia sẻ dưới mọi hình thức</a:t>
            </a:r>
            <a:endParaRPr kumimoji="0" lang="en-US" sz="1800" b="0" i="1"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3494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1" y="2347264"/>
            <a:ext cx="4733924" cy="45958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571" y="0"/>
            <a:ext cx="1971676" cy="25019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3" y="5077906"/>
            <a:ext cx="3291839" cy="1865171"/>
          </a:xfrm>
          <a:prstGeom prst="rect">
            <a:avLst/>
          </a:prstGeom>
        </p:spPr>
      </p:pic>
    </p:spTree>
    <p:extLst>
      <p:ext uri="{BB962C8B-B14F-4D97-AF65-F5344CB8AC3E}">
        <p14:creationId xmlns:p14="http://schemas.microsoft.com/office/powerpoint/2010/main" val="2994796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2779999"/>
            <a:ext cx="4733924" cy="459581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388" y="0"/>
            <a:ext cx="2349500" cy="210185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3" y="5077906"/>
            <a:ext cx="3291839" cy="1865171"/>
          </a:xfrm>
          <a:prstGeom prst="rect">
            <a:avLst/>
          </a:prstGeom>
        </p:spPr>
      </p:pic>
    </p:spTree>
    <p:extLst>
      <p:ext uri="{BB962C8B-B14F-4D97-AF65-F5344CB8AC3E}">
        <p14:creationId xmlns:p14="http://schemas.microsoft.com/office/powerpoint/2010/main" val="1663255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1" y="3028954"/>
            <a:ext cx="4733924" cy="45958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808" y="0"/>
            <a:ext cx="2097881" cy="2501900"/>
          </a:xfrm>
          <a:prstGeom prst="rect">
            <a:avLst/>
          </a:prstGeom>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3" y="5077906"/>
            <a:ext cx="3291839" cy="1865171"/>
          </a:xfrm>
          <a:prstGeom prst="rect">
            <a:avLst/>
          </a:prstGeom>
        </p:spPr>
      </p:pic>
    </p:spTree>
    <p:extLst>
      <p:ext uri="{BB962C8B-B14F-4D97-AF65-F5344CB8AC3E}">
        <p14:creationId xmlns:p14="http://schemas.microsoft.com/office/powerpoint/2010/main" val="770727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1" y="3043241"/>
            <a:ext cx="4733924" cy="4595813"/>
          </a:xfrm>
          <a:prstGeom prst="rect">
            <a:avLst/>
          </a:prstGeom>
        </p:spPr>
      </p:pic>
      <p:pic>
        <p:nvPicPr>
          <p:cNvPr id="4098" name="Picture 2" descr="C:\Users\Administrator\Desktop\4 P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137" y="-28575"/>
            <a:ext cx="2333625" cy="2800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3" y="5077906"/>
            <a:ext cx="3291839" cy="1865171"/>
          </a:xfrm>
          <a:prstGeom prst="rect">
            <a:avLst/>
          </a:prstGeom>
        </p:spPr>
      </p:pic>
    </p:spTree>
    <p:extLst>
      <p:ext uri="{BB962C8B-B14F-4D97-AF65-F5344CB8AC3E}">
        <p14:creationId xmlns:p14="http://schemas.microsoft.com/office/powerpoint/2010/main" val="871829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1" y="2843217"/>
            <a:ext cx="4733924" cy="459581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421" y="4"/>
            <a:ext cx="2157412" cy="2500313"/>
          </a:xfrm>
          <a:prstGeom prst="rect">
            <a:avLst/>
          </a:prstGeom>
        </p:spPr>
      </p:pic>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9621" y="4998277"/>
            <a:ext cx="3825240" cy="1859727"/>
          </a:xfrm>
          <a:prstGeom prst="rect">
            <a:avLst/>
          </a:prstGeom>
        </p:spPr>
      </p:pic>
    </p:spTree>
    <p:extLst>
      <p:ext uri="{BB962C8B-B14F-4D97-AF65-F5344CB8AC3E}">
        <p14:creationId xmlns:p14="http://schemas.microsoft.com/office/powerpoint/2010/main" val="230732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52783" y="810040"/>
            <a:ext cx="2245679" cy="523220"/>
          </a:xfrm>
          <a:prstGeom prst="rect">
            <a:avLst/>
          </a:prstGeom>
        </p:spPr>
        <p:txBody>
          <a:bodyPr wrap="none">
            <a:spAutoFit/>
          </a:bodyPr>
          <a:lstStyle/>
          <a:p>
            <a:r>
              <a:rPr lang="en-US" sz="2800" b="1" dirty="0">
                <a:solidFill>
                  <a:srgbClr val="6600FF"/>
                </a:solidFill>
              </a:rPr>
              <a:t>CÂY GIA ĐÌNH</a:t>
            </a:r>
            <a:endParaRPr lang="en-US" sz="2800" dirty="0">
              <a:solidFill>
                <a:srgbClr val="6600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662272" cy="6858000"/>
          </a:xfrm>
          <a:prstGeom prst="rect">
            <a:avLst/>
          </a:prstGeom>
        </p:spPr>
      </p:pic>
      <p:sp>
        <p:nvSpPr>
          <p:cNvPr id="14" name="Rectangle 13"/>
          <p:cNvSpPr/>
          <p:nvPr/>
        </p:nvSpPr>
        <p:spPr>
          <a:xfrm>
            <a:off x="-1" y="2199670"/>
            <a:ext cx="9526326" cy="830997"/>
          </a:xfrm>
          <a:prstGeom prst="rect">
            <a:avLst/>
          </a:prstGeom>
        </p:spPr>
        <p:txBody>
          <a:bodyPr wrap="none">
            <a:spAutoFit/>
          </a:bodyPr>
          <a:lstStyle/>
          <a:p>
            <a:r>
              <a:rPr lang="en-US" sz="2800" b="1" smtClean="0">
                <a:solidFill>
                  <a:schemeClr val="accent2">
                    <a:lumMod val="75000"/>
                  </a:schemeClr>
                </a:solidFill>
                <a:latin typeface="Times New Roman" pitchFamily="18" charset="0"/>
                <a:cs typeface="Times New Roman" pitchFamily="18" charset="0"/>
              </a:rPr>
              <a:t>-</a:t>
            </a:r>
            <a:r>
              <a:rPr lang="en-US" sz="2800" b="1" smtClean="0">
                <a:solidFill>
                  <a:srgbClr val="002060"/>
                </a:solidFill>
                <a:latin typeface="Times New Roman" pitchFamily="18" charset="0"/>
                <a:cs typeface="Times New Roman" pitchFamily="18" charset="0"/>
              </a:rPr>
              <a:t>ÔN ĐỌC NHẠC: </a:t>
            </a:r>
            <a:r>
              <a:rPr lang="vi-VN" sz="2800" b="1" dirty="0">
                <a:solidFill>
                  <a:srgbClr val="002060"/>
                </a:solidFill>
                <a:latin typeface="Times New Roman" pitchFamily="18" charset="0"/>
                <a:cs typeface="Times New Roman" pitchFamily="18" charset="0"/>
              </a:rPr>
              <a:t>HÁT CÙNG ĐÔ – RÊ – MI – PHA – SON</a:t>
            </a:r>
            <a:endParaRPr lang="en-US" sz="2800" dirty="0">
              <a:solidFill>
                <a:srgbClr val="002060"/>
              </a:solidFill>
              <a:latin typeface="Times New Roman" pitchFamily="18" charset="0"/>
              <a:cs typeface="Times New Roman" pitchFamily="18" charset="0"/>
            </a:endParaRPr>
          </a:p>
          <a:p>
            <a:endParaRPr lang="en-US" sz="2000" dirty="0">
              <a:solidFill>
                <a:schemeClr val="accent2">
                  <a:lumMod val="75000"/>
                </a:schemeClr>
              </a:solidFill>
            </a:endParaRPr>
          </a:p>
        </p:txBody>
      </p:sp>
      <p:sp>
        <p:nvSpPr>
          <p:cNvPr id="15" name="Rectangle 14"/>
          <p:cNvSpPr/>
          <p:nvPr/>
        </p:nvSpPr>
        <p:spPr>
          <a:xfrm>
            <a:off x="42864" y="2984269"/>
            <a:ext cx="7434984" cy="584775"/>
          </a:xfrm>
          <a:prstGeom prst="rect">
            <a:avLst/>
          </a:prstGeom>
        </p:spPr>
        <p:txBody>
          <a:bodyPr wrap="none">
            <a:spAutoFit/>
          </a:bodyPr>
          <a:lstStyle/>
          <a:p>
            <a:r>
              <a:rPr lang="en-US" sz="3200" b="1" smtClean="0">
                <a:solidFill>
                  <a:schemeClr val="accent2">
                    <a:lumMod val="75000"/>
                  </a:schemeClr>
                </a:solidFill>
              </a:rPr>
              <a:t>-</a:t>
            </a:r>
            <a:r>
              <a:rPr lang="en-US" sz="2800" b="1" smtClean="0">
                <a:solidFill>
                  <a:srgbClr val="002060"/>
                </a:solidFill>
                <a:latin typeface="Times New Roman" pitchFamily="18" charset="0"/>
                <a:cs typeface="Times New Roman" pitchFamily="18" charset="0"/>
              </a:rPr>
              <a:t>NGHE NHẠC: CON CHIM VÀNH KHUYÊN</a:t>
            </a:r>
            <a:endParaRPr lang="en-US" sz="2800" dirty="0">
              <a:solidFill>
                <a:srgbClr val="002060"/>
              </a:solidFill>
              <a:latin typeface="Times New Roman" pitchFamily="18" charset="0"/>
              <a:cs typeface="Times New Roman" pitchFamily="18" charset="0"/>
            </a:endParaRPr>
          </a:p>
        </p:txBody>
      </p:sp>
      <p:sp>
        <p:nvSpPr>
          <p:cNvPr id="16" name="Rectangle 15"/>
          <p:cNvSpPr/>
          <p:nvPr/>
        </p:nvSpPr>
        <p:spPr>
          <a:xfrm>
            <a:off x="1866960" y="1324650"/>
            <a:ext cx="2424113" cy="1323439"/>
          </a:xfrm>
          <a:prstGeom prst="rect">
            <a:avLst/>
          </a:prstGeom>
        </p:spPr>
        <p:txBody>
          <a:bodyPr wrap="square">
            <a:spAutoFit/>
          </a:bodyPr>
          <a:lstStyle/>
          <a:p>
            <a:r>
              <a:rPr lang="en-US" sz="3600" b="1" smtClean="0">
                <a:solidFill>
                  <a:srgbClr val="002060"/>
                </a:solidFill>
                <a:latin typeface="Times New Roman" pitchFamily="18" charset="0"/>
                <a:cs typeface="Times New Roman" pitchFamily="18" charset="0"/>
              </a:rPr>
              <a:t>TIẾT: 28</a:t>
            </a:r>
            <a:endParaRPr lang="en-US" sz="3600" smtClean="0">
              <a:solidFill>
                <a:srgbClr val="002060"/>
              </a:solidFill>
              <a:latin typeface="Times New Roman" pitchFamily="18" charset="0"/>
              <a:cs typeface="Times New Roman" pitchFamily="18" charset="0"/>
            </a:endParaRPr>
          </a:p>
          <a:p>
            <a:r>
              <a:rPr lang="en-US" sz="4400" b="1" smtClean="0">
                <a:solidFill>
                  <a:srgbClr val="6600FF"/>
                </a:solidFill>
              </a:rPr>
              <a:t> </a:t>
            </a:r>
            <a:endParaRPr lang="en-US" sz="4400" dirty="0">
              <a:solidFill>
                <a:srgbClr val="6600FF"/>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364" y="5792272"/>
            <a:ext cx="1795009" cy="1154665"/>
          </a:xfrm>
          <a:prstGeom prst="rect">
            <a:avLst/>
          </a:prstGeom>
        </p:spPr>
      </p:pic>
      <p:sp>
        <p:nvSpPr>
          <p:cNvPr id="4" name="TextBox 3"/>
          <p:cNvSpPr txBox="1"/>
          <p:nvPr/>
        </p:nvSpPr>
        <p:spPr>
          <a:xfrm>
            <a:off x="2" y="39826"/>
            <a:ext cx="7258050" cy="1160324"/>
          </a:xfrm>
          <a:prstGeom prst="rect">
            <a:avLst/>
          </a:prstGeom>
          <a:noFill/>
        </p:spPr>
        <p:txBody>
          <a:bodyPr wrap="square" rtlCol="0">
            <a:prstTxWarp prst="textCurveDown">
              <a:avLst/>
            </a:prstTxWarp>
            <a:spAutoFit/>
          </a:bodyPr>
          <a:lstStyle/>
          <a:p>
            <a:r>
              <a:rPr lang="en-US" sz="3600" smtClean="0">
                <a:solidFill>
                  <a:srgbClr val="0070C0"/>
                </a:solidFill>
              </a:rPr>
              <a:t>ÂM NHẠC 1</a:t>
            </a:r>
            <a:endParaRPr lang="en-US" sz="3600">
              <a:solidFill>
                <a:srgbClr val="0070C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588" y="5587814"/>
            <a:ext cx="238965" cy="191581"/>
          </a:xfrm>
          <a:prstGeom prst="rect">
            <a:avLst/>
          </a:prstGeom>
        </p:spPr>
      </p:pic>
    </p:spTree>
    <p:extLst>
      <p:ext uri="{BB962C8B-B14F-4D97-AF65-F5344CB8AC3E}">
        <p14:creationId xmlns:p14="http://schemas.microsoft.com/office/powerpoint/2010/main" val="597436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789" y="4"/>
            <a:ext cx="3605213" cy="6572249"/>
          </a:xfrm>
          <a:prstGeom prst="rect">
            <a:avLst/>
          </a:prstGeom>
        </p:spPr>
      </p:pic>
      <p:pic>
        <p:nvPicPr>
          <p:cNvPr id="6" name="Picture 2" descr="D:\GIÁO ÁN 1 2020-2021\HÌNH SOẠN GIÁO ÁN\Đọc nhạc\Những người bạn của Đô - Rê - Mi -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14500"/>
            <a:ext cx="8586789" cy="50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1450" y="1068169"/>
            <a:ext cx="9401176" cy="646331"/>
          </a:xfrm>
          <a:prstGeom prst="rect">
            <a:avLst/>
          </a:prstGeom>
          <a:noFill/>
        </p:spPr>
        <p:txBody>
          <a:bodyPr wrap="square" rtlCol="0">
            <a:spAutoFit/>
          </a:bodyPr>
          <a:lstStyle/>
          <a:p>
            <a:r>
              <a:rPr lang="en-US" sz="3600" smtClean="0">
                <a:solidFill>
                  <a:srgbClr val="FF0000"/>
                </a:solidFill>
              </a:rPr>
              <a:t>Ôn lại cao độ và thế tay 5 nốt Đô-Rê-Mi-Pha-Sol</a:t>
            </a:r>
            <a:endParaRPr lang="en-US" sz="3600">
              <a:solidFill>
                <a:srgbClr val="FF0000"/>
              </a:solidFill>
            </a:endParaRPr>
          </a:p>
        </p:txBody>
      </p:sp>
      <p:sp>
        <p:nvSpPr>
          <p:cNvPr id="5" name="TextBox 4"/>
          <p:cNvSpPr txBox="1"/>
          <p:nvPr/>
        </p:nvSpPr>
        <p:spPr>
          <a:xfrm>
            <a:off x="314324" y="314325"/>
            <a:ext cx="8601075" cy="584775"/>
          </a:xfrm>
          <a:prstGeom prst="rect">
            <a:avLst/>
          </a:prstGeom>
          <a:noFill/>
        </p:spPr>
        <p:txBody>
          <a:bodyPr wrap="square" rtlCol="0">
            <a:spAutoFit/>
          </a:bodyPr>
          <a:lstStyle/>
          <a:p>
            <a:r>
              <a:rPr lang="en-US" sz="3200" smtClean="0">
                <a:solidFill>
                  <a:srgbClr val="002060"/>
                </a:solidFill>
              </a:rPr>
              <a:t>1.ÔN ĐỌC NHẠC: HÁT CÙNG ĐO-RE-M—PHA-SOL</a:t>
            </a:r>
            <a:endParaRPr lang="en-US" sz="3200">
              <a:solidFill>
                <a:srgbClr val="002060"/>
              </a:solidFill>
            </a:endParaRPr>
          </a:p>
        </p:txBody>
      </p:sp>
      <p:pic>
        <p:nvPicPr>
          <p:cNvPr id="7" name="NHAC THE TA 5 NOT DRMP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19262" y="1909763"/>
            <a:ext cx="609600" cy="609600"/>
          </a:xfrm>
          <a:prstGeom prst="rect">
            <a:avLst/>
          </a:prstGeom>
        </p:spPr>
      </p:pic>
    </p:spTree>
    <p:extLst>
      <p:ext uri="{BB962C8B-B14F-4D97-AF65-F5344CB8AC3E}">
        <p14:creationId xmlns:p14="http://schemas.microsoft.com/office/powerpoint/2010/main" val="1843984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5023</TotalTime>
  <Words>433</Words>
  <Application>Microsoft Office PowerPoint</Application>
  <PresentationFormat>Widescreen</PresentationFormat>
  <Paragraphs>50</Paragraphs>
  <Slides>21</Slides>
  <Notes>7</Notes>
  <HiddenSlides>0</HiddenSlides>
  <MMClips>10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Calibri Light</vt:lpstr>
      <vt:lpstr>Calibri</vt:lpstr>
      <vt:lpstr>Cambria</vt:lpstr>
      <vt:lpstr>.VnTime</vt:lpstr>
      <vt:lpstr>Times New Roman</vt:lpstr>
      <vt:lpstr>Arial</vt:lpstr>
      <vt:lpstr>Office Theme</vt:lpstr>
      <vt:lpstr>1_Office Theme</vt:lpstr>
      <vt:lpstr>2_Office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727</cp:revision>
  <dcterms:created xsi:type="dcterms:W3CDTF">2020-08-30T12:35:12Z</dcterms:created>
  <dcterms:modified xsi:type="dcterms:W3CDTF">2024-02-20T07:40:53Z</dcterms:modified>
</cp:coreProperties>
</file>