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8" r:id="rId5"/>
  </p:sldMasterIdLst>
  <p:notesMasterIdLst>
    <p:notesMasterId r:id="rId19"/>
  </p:notesMasterIdLst>
  <p:sldIdLst>
    <p:sldId id="352" r:id="rId6"/>
    <p:sldId id="356" r:id="rId7"/>
    <p:sldId id="354" r:id="rId8"/>
    <p:sldId id="357" r:id="rId9"/>
    <p:sldId id="367" r:id="rId10"/>
    <p:sldId id="359" r:id="rId11"/>
    <p:sldId id="360" r:id="rId12"/>
    <p:sldId id="362" r:id="rId13"/>
    <p:sldId id="364" r:id="rId14"/>
    <p:sldId id="365" r:id="rId15"/>
    <p:sldId id="366" r:id="rId16"/>
    <p:sldId id="290" r:id="rId17"/>
    <p:sldId id="291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.VnTime" panose="020B7200000000000000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1382" autoAdjust="0"/>
  </p:normalViewPr>
  <p:slideViewPr>
    <p:cSldViewPr snapToGrid="0">
      <p:cViewPr varScale="1">
        <p:scale>
          <a:sx n="49" d="100"/>
          <a:sy n="49" d="100"/>
        </p:scale>
        <p:origin x="854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16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86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05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75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02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44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88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27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0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49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4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98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00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86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04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05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48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596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5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76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75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24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49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BE731-6A72-477A-A4CF-0D82B270EA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53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36125-BCCA-47F3-B438-7BDDCEA9ED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97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F93AC-1602-4E7C-9BDA-1F817E465A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001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ED330-08B1-492E-9AC3-749BDAC56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39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22FDC-C0BB-4A84-80B0-2501BCBCCE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509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703F3-909F-42B6-ADAB-D24A7C4B7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854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95C9C-5A69-41BF-A135-0E633B0856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95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0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0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2A8EF-E644-4E2D-B932-69C0FF47ED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68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0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0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A5915-F90F-4915-B66E-F481553A58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91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6738B-0FFA-4163-9089-A316E1D967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39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8E29E-F8CB-4F6C-85B4-31EC6D3A1E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226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26B07-02BA-41B3-B6F8-FCFC15BF6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97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66CD-F968-404A-9BEB-E6C4348D6C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115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BE731-6A72-477A-A4CF-0D82B270EA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024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36125-BCCA-47F3-B438-7BDDCEA9ED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353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F93AC-1602-4E7C-9BDA-1F817E465A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7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ED330-08B1-492E-9AC3-749BDAC56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158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22FDC-C0BB-4A84-80B0-2501BCBCCE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030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703F3-909F-42B6-ADAB-D24A7C4B7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809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95C9C-5A69-41BF-A135-0E633B0856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918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2A8EF-E644-4E2D-B932-69C0FF47ED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34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A5915-F90F-4915-B66E-F481553A58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423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6738B-0FFA-4163-9089-A316E1D967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363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8E29E-F8CB-4F6C-85B4-31EC6D3A1E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409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26B07-02BA-41B3-B6F8-FCFC15BF6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028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66CD-F968-404A-9BEB-E6C4348D6C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9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6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7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7" y="1600203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7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7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7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99D3C2-3932-4D8D-826B-B79D1AF0E45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99D3C2-3932-4D8D-826B-B79D1AF0E45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9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53.xml"/><Relationship Id="rId1" Type="http://schemas.openxmlformats.org/officeDocument/2006/relationships/audio" Target="../media/audio1.wav"/><Relationship Id="rId5" Type="http://schemas.openxmlformats.org/officeDocument/2006/relationships/image" Target="../media/image25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4.mp3"/><Relationship Id="rId7" Type="http://schemas.openxmlformats.org/officeDocument/2006/relationships/image" Target="../media/image24.png"/><Relationship Id="rId2" Type="http://schemas.microsoft.com/office/2007/relationships/media" Target="../media/media4.mp3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4358" y="3390897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1966913"/>
            <a:ext cx="7408061" cy="1728784"/>
          </a:xfrm>
          <a:prstGeom prst="rect">
            <a:avLst/>
          </a:prstGeom>
        </p:spPr>
        <p:txBody>
          <a:bodyPr wrap="square">
            <a:prstTxWarp prst="textCurveDown">
              <a:avLst/>
            </a:prstTxWarp>
            <a:spAutoFit/>
          </a:bodyPr>
          <a:lstStyle/>
          <a:p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Chào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mừng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quý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thầy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cô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và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các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bạn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sinh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về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dự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môn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âm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nhạc</a:t>
            </a:r>
            <a:endParaRPr lang="en-US" sz="3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741" y="5832674"/>
            <a:ext cx="1200151" cy="1200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304" y="3155434"/>
            <a:ext cx="293709" cy="235469"/>
          </a:xfrm>
          <a:prstGeom prst="rect">
            <a:avLst/>
          </a:prstGeom>
        </p:spPr>
      </p:pic>
      <p:pic>
        <p:nvPicPr>
          <p:cNvPr id="1028" name="Picture 4" descr="C:\Users\Administrator\Desktop\ằ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"/>
            <a:ext cx="4457702" cy="17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92" y="5527143"/>
            <a:ext cx="238965" cy="1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2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8" t="18188" r="33202" b="67880"/>
          <a:stretch>
            <a:fillRect/>
          </a:stretch>
        </p:blipFill>
        <p:spPr bwMode="auto">
          <a:xfrm>
            <a:off x="3159126" y="1571625"/>
            <a:ext cx="1190624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0" t="23164" r="30676" b="67880"/>
          <a:stretch>
            <a:fillRect/>
          </a:stretch>
        </p:blipFill>
        <p:spPr bwMode="auto">
          <a:xfrm>
            <a:off x="4667252" y="1928816"/>
            <a:ext cx="33337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4" t="86842" r="14165" b="6194"/>
          <a:stretch>
            <a:fillRect/>
          </a:stretch>
        </p:blipFill>
        <p:spPr bwMode="auto">
          <a:xfrm>
            <a:off x="3595688" y="5414963"/>
            <a:ext cx="6746874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9" t="34972" r="30746" b="57069"/>
          <a:stretch>
            <a:fillRect/>
          </a:stretch>
        </p:blipFill>
        <p:spPr bwMode="auto">
          <a:xfrm>
            <a:off x="4667250" y="2786063"/>
            <a:ext cx="309562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4" t="31985" r="34164" b="57069"/>
          <a:stretch>
            <a:fillRect/>
          </a:stretch>
        </p:blipFill>
        <p:spPr bwMode="auto">
          <a:xfrm>
            <a:off x="3317876" y="2500313"/>
            <a:ext cx="95250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6" t="43925" r="32617" b="43140"/>
          <a:stretch>
            <a:fillRect/>
          </a:stretch>
        </p:blipFill>
        <p:spPr bwMode="auto">
          <a:xfrm>
            <a:off x="3159127" y="3214688"/>
            <a:ext cx="117298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1" t="48900" r="12685" b="43140"/>
          <a:stretch>
            <a:fillRect/>
          </a:stretch>
        </p:blipFill>
        <p:spPr bwMode="auto">
          <a:xfrm>
            <a:off x="4547309" y="3686964"/>
            <a:ext cx="6111874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3" t="58850" r="59644" b="27220"/>
          <a:stretch>
            <a:fillRect/>
          </a:stretch>
        </p:blipFill>
        <p:spPr bwMode="auto">
          <a:xfrm>
            <a:off x="2991558" y="4092575"/>
            <a:ext cx="1508124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8" t="63824" r="28166" b="29210"/>
          <a:stretch>
            <a:fillRect/>
          </a:stretch>
        </p:blipFill>
        <p:spPr bwMode="auto">
          <a:xfrm>
            <a:off x="4560890" y="4572003"/>
            <a:ext cx="28575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6" t="73775" r="58611" b="12296"/>
          <a:stretch>
            <a:fillRect/>
          </a:stretch>
        </p:blipFill>
        <p:spPr bwMode="auto">
          <a:xfrm>
            <a:off x="0" y="5000625"/>
            <a:ext cx="341312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8" t="79878" r="11688" b="14153"/>
          <a:stretch>
            <a:fillRect/>
          </a:stretch>
        </p:blipFill>
        <p:spPr bwMode="auto">
          <a:xfrm>
            <a:off x="7418390" y="4586287"/>
            <a:ext cx="33972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 Box 10"/>
          <p:cNvSpPr txBox="1">
            <a:spLocks noChangeArrowheads="1"/>
          </p:cNvSpPr>
          <p:nvPr/>
        </p:nvSpPr>
        <p:spPr bwMode="auto">
          <a:xfrm>
            <a:off x="4270376" y="0"/>
            <a:ext cx="301625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</a:rPr>
              <a:t>HÁT SẮM VAI</a:t>
            </a:r>
          </a:p>
        </p:txBody>
      </p:sp>
      <p:pic>
        <p:nvPicPr>
          <p:cNvPr id="22" name="CAY 3153.wav">
            <a:hlinkClick r:id="" action="ppaction://media"/>
          </p:cNvPr>
          <p:cNvPicPr>
            <a:picLocks noRot="1" noChangeAspect="1"/>
          </p:cNvPicPr>
          <p:nvPr>
            <a:wavAudioFile r:embed="rId1" name="CAY GIA DINH BEAT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t="8092" r="8855" b="10004"/>
          <a:stretch>
            <a:fillRect/>
          </a:stretch>
        </p:blipFill>
        <p:spPr bwMode="auto">
          <a:xfrm>
            <a:off x="580320" y="1411288"/>
            <a:ext cx="1824744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8127" y="476945"/>
            <a:ext cx="113918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/>
              <a:t>5 HS đóng vai Ông, bà, cha, mẹ và các con. Đến câu hát nói về ai thì người đó hát, câu cuối cùng cả nhà cùng hát.</a:t>
            </a:r>
            <a:endParaRPr lang="en-US" sz="3200"/>
          </a:p>
        </p:txBody>
      </p:sp>
      <p:sp>
        <p:nvSpPr>
          <p:cNvPr id="4" name="Left Arrow 3"/>
          <p:cNvSpPr/>
          <p:nvPr/>
        </p:nvSpPr>
        <p:spPr>
          <a:xfrm>
            <a:off x="8120063" y="1810148"/>
            <a:ext cx="1452562" cy="9644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97917" y="210768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>
                <a:solidFill>
                  <a:srgbClr val="FF0000"/>
                </a:solidFill>
              </a:rPr>
              <a:t>Học sinh 1</a:t>
            </a:r>
          </a:p>
        </p:txBody>
      </p:sp>
      <p:sp>
        <p:nvSpPr>
          <p:cNvPr id="29" name="Left Arrow 28"/>
          <p:cNvSpPr/>
          <p:nvPr/>
        </p:nvSpPr>
        <p:spPr>
          <a:xfrm>
            <a:off x="8120063" y="2774551"/>
            <a:ext cx="1452562" cy="9644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297917" y="3101459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>
                <a:solidFill>
                  <a:srgbClr val="FF0000"/>
                </a:solidFill>
              </a:rPr>
              <a:t>Học sinh 2</a:t>
            </a:r>
          </a:p>
        </p:txBody>
      </p:sp>
      <p:sp>
        <p:nvSpPr>
          <p:cNvPr id="32" name="Left Arrow 31"/>
          <p:cNvSpPr/>
          <p:nvPr/>
        </p:nvSpPr>
        <p:spPr>
          <a:xfrm>
            <a:off x="10539413" y="3565122"/>
            <a:ext cx="1452562" cy="8151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Arrow 32"/>
          <p:cNvSpPr/>
          <p:nvPr/>
        </p:nvSpPr>
        <p:spPr>
          <a:xfrm>
            <a:off x="10342562" y="4411861"/>
            <a:ext cx="1649413" cy="7774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Arrow 33"/>
          <p:cNvSpPr/>
          <p:nvPr/>
        </p:nvSpPr>
        <p:spPr>
          <a:xfrm>
            <a:off x="10542987" y="5182792"/>
            <a:ext cx="1452562" cy="9644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718007" y="382246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>
                <a:solidFill>
                  <a:srgbClr val="FF0000"/>
                </a:solidFill>
              </a:rPr>
              <a:t>Học sinh </a:t>
            </a:r>
            <a:r>
              <a:rPr lang="en-US" b="1" smtClean="0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401600" y="4637368"/>
            <a:ext cx="1793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>
                <a:solidFill>
                  <a:srgbClr val="FF0000"/>
                </a:solidFill>
              </a:rPr>
              <a:t>Học </a:t>
            </a:r>
            <a:r>
              <a:rPr lang="en-US" b="1" smtClean="0">
                <a:solidFill>
                  <a:srgbClr val="FF0000"/>
                </a:solidFill>
              </a:rPr>
              <a:t>sinh 4+ 5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718007" y="5541328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smtClean="0">
                <a:solidFill>
                  <a:srgbClr val="FF0000"/>
                </a:solidFill>
              </a:rPr>
              <a:t>5 học sinh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46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634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D:\GIÁO ÁN 1 2020-2021\HÌNH SOẠN GIÁO ÁN\Học hát\CAY GIA ĐÌNH\Cây gia đình - Copy - Copy (2).jpg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" r="3429" b="8176"/>
          <a:stretch>
            <a:fillRect/>
          </a:stretch>
        </p:blipFill>
        <p:spPr bwMode="auto">
          <a:xfrm>
            <a:off x="44275" y="-1"/>
            <a:ext cx="12192000" cy="690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2" t="19302" r="34358" b="69553"/>
          <a:stretch>
            <a:fillRect/>
          </a:stretch>
        </p:blipFill>
        <p:spPr bwMode="auto">
          <a:xfrm>
            <a:off x="2524127" y="2128841"/>
            <a:ext cx="483306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4" t="31985" r="34164" b="57069"/>
          <a:stretch>
            <a:fillRect/>
          </a:stretch>
        </p:blipFill>
        <p:spPr bwMode="auto">
          <a:xfrm>
            <a:off x="8239126" y="2143128"/>
            <a:ext cx="63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6" t="43925" r="32617" b="43140"/>
          <a:stretch>
            <a:fillRect/>
          </a:stretch>
        </p:blipFill>
        <p:spPr bwMode="auto">
          <a:xfrm>
            <a:off x="2286000" y="3398838"/>
            <a:ext cx="70202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3" t="58850" r="59644" b="27220"/>
          <a:stretch>
            <a:fillRect/>
          </a:stretch>
        </p:blipFill>
        <p:spPr bwMode="auto">
          <a:xfrm>
            <a:off x="2127252" y="4786313"/>
            <a:ext cx="100541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D:\GIÁO ÁN 1 2020-2021\HÌNH SOẠN GIÁO ÁN\Vận dụng sáng tạo\Góc âm nhạc\Góc âm nhạc - Copy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6" t="73775" r="58611" b="13927"/>
          <a:stretch>
            <a:fillRect/>
          </a:stretch>
        </p:blipFill>
        <p:spPr bwMode="auto">
          <a:xfrm>
            <a:off x="1889125" y="6286503"/>
            <a:ext cx="148695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7288" y="171450"/>
            <a:ext cx="318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Ứng dụng hát vào bài</a:t>
            </a:r>
            <a:endParaRPr lang="en-US" sz="2400"/>
          </a:p>
        </p:txBody>
      </p:sp>
      <p:pic>
        <p:nvPicPr>
          <p:cNvPr id="13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20188" y="16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91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25016" y="157161"/>
            <a:ext cx="6033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-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Củng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cố</a:t>
            </a:r>
            <a:r>
              <a:rPr lang="en-US" sz="3200" b="1" i="1" dirty="0" smtClean="0">
                <a:solidFill>
                  <a:srgbClr val="FF0000"/>
                </a:solidFill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dặn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dò</a:t>
            </a:r>
            <a:r>
              <a:rPr lang="en-US" sz="3200" b="1" i="1" dirty="0" smtClean="0">
                <a:solidFill>
                  <a:srgbClr val="FF0000"/>
                </a:solidFill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nêu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giáo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dục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262704">
            <a:off x="4066467" y="1996974"/>
            <a:ext cx="7326478" cy="120032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3600" i="1" dirty="0" err="1" smtClean="0">
                <a:solidFill>
                  <a:srgbClr val="FF0000"/>
                </a:solidFill>
              </a:rPr>
              <a:t>Chúc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quý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thầy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cô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mạnh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khẻo</a:t>
            </a:r>
            <a:r>
              <a:rPr lang="en-US" sz="3600" i="1" dirty="0" smtClean="0">
                <a:solidFill>
                  <a:srgbClr val="FF0000"/>
                </a:solidFill>
              </a:rPr>
              <a:t>, </a:t>
            </a:r>
            <a:r>
              <a:rPr lang="en-US" sz="3600" i="1" dirty="0" err="1" smtClean="0">
                <a:solidFill>
                  <a:srgbClr val="FF0000"/>
                </a:solidFill>
              </a:rPr>
              <a:t>các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bạn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học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sinh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chăm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ngoan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học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giỏi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4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5525" y="5095878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88668"/>
            <a:ext cx="7050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Bản quyền TT-ÂN-Phi Trường 0987508433 cấm chia sẻ dưới mọi hình thức</a:t>
            </a:r>
            <a:endParaRPr kumimoji="0" lang="en-US" sz="18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34708"/>
            <a:ext cx="238965" cy="1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3" y="2571750"/>
            <a:ext cx="40569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3317877" y="9525"/>
            <a:ext cx="10121194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Đây là âm thanh gì?</a:t>
            </a:r>
          </a:p>
        </p:txBody>
      </p:sp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6055431" y="-144463"/>
            <a:ext cx="40745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794126" y="2500318"/>
            <a:ext cx="603250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682876" y="4429125"/>
            <a:ext cx="73025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mbria" pitchFamily="18" charset="0"/>
            </a:endParaRPr>
          </a:p>
        </p:txBody>
      </p:sp>
      <p:pic>
        <p:nvPicPr>
          <p:cNvPr id="4122" name="Picture 151" descr="Tưởng Dung - Mưa Quê Người Nhớ Mưa Quê Nhà. - THƯ VIỆN - Hội Ái Hữu Cựu Học  Sinh Ngô Quyền Biên Hò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30290"/>
            <a:ext cx="11858626" cy="582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ieng-mua-roi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4360" y="3609975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0568" y="71330"/>
            <a:ext cx="5010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  <a:r>
              <a:rPr lang="en-US" sz="3600" b="1" i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960490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0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500189"/>
            <a:ext cx="12192000" cy="5357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-25541"/>
            <a:ext cx="8686802" cy="256049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smtClean="0">
                <a:solidFill>
                  <a:srgbClr val="0070C0"/>
                </a:solidFill>
              </a:rPr>
              <a:t>ÂM NHẠC 1</a:t>
            </a:r>
            <a:endParaRPr lang="en-US" sz="360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1344" y="938889"/>
            <a:ext cx="24241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TIẾT: 29</a:t>
            </a:r>
            <a:endParaRPr lang="en-US" sz="36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6600FF"/>
                </a:solidFill>
              </a:rPr>
              <a:t> </a:t>
            </a:r>
            <a:endParaRPr lang="en-US" sz="4400" dirty="0">
              <a:solidFill>
                <a:srgbClr val="66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4464" y="1700009"/>
            <a:ext cx="6236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VẬN DỤNG SÁNG TẠO: GÓC ÂM NHẠC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5154" y="2534958"/>
            <a:ext cx="6236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	</a:t>
            </a:r>
            <a:r>
              <a:rPr lang="en-US" sz="2800" b="1" smtClean="0">
                <a:solidFill>
                  <a:srgbClr val="FF0000"/>
                </a:solidFill>
              </a:rPr>
              <a:t>ÔN BÀI HÁT: CÂY GIA ĐÌNH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741" y="5832674"/>
            <a:ext cx="1200151" cy="1200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4377608"/>
            <a:ext cx="238965" cy="1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6965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VẬN DỤNG SÁNG TẠO: GÓC ÂM NHẠC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66046"/>
            <a:ext cx="7986714" cy="245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 smtClean="0">
                <a:latin typeface="Times New Roman"/>
                <a:ea typeface="Times New Roman"/>
                <a:cs typeface="Times New Roman"/>
              </a:rPr>
              <a:t>HD HS đọc </a:t>
            </a:r>
            <a:r>
              <a:rPr lang="fr-FR" sz="2800">
                <a:latin typeface="Times New Roman"/>
                <a:ea typeface="Times New Roman"/>
                <a:cs typeface="Times New Roman"/>
              </a:rPr>
              <a:t>lời ca của từng </a:t>
            </a:r>
            <a:r>
              <a:rPr lang="fr-FR" sz="2800" smtClean="0">
                <a:latin typeface="Times New Roman"/>
                <a:ea typeface="Times New Roman"/>
                <a:cs typeface="Times New Roman"/>
              </a:rPr>
              <a:t>dòng và yêu cầu HS</a:t>
            </a:r>
            <a:r>
              <a:rPr lang="pt-BR" sz="280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pt-BR" sz="2800">
                <a:latin typeface="Times New Roman"/>
                <a:ea typeface="Times New Roman"/>
                <a:cs typeface="Times New Roman"/>
              </a:rPr>
              <a:t>nhớ lại hình ảnh các giọt mưa rơi khi trời mưa (</a:t>
            </a:r>
            <a:r>
              <a:rPr lang="pt-BR" sz="2800" i="1">
                <a:latin typeface="Times New Roman"/>
                <a:ea typeface="Times New Roman"/>
                <a:cs typeface="Times New Roman"/>
              </a:rPr>
              <a:t>Khi mưa to, mưa nhỏ, âm thanh giọt mưa khi rơi vào mái tôn, hiên nhà</a:t>
            </a:r>
            <a:r>
              <a:rPr lang="pt-BR" sz="2800" i="1" smtClean="0">
                <a:latin typeface="Times New Roman"/>
                <a:ea typeface="Times New Roman"/>
                <a:cs typeface="Times New Roman"/>
              </a:rPr>
              <a:t>....)</a:t>
            </a:r>
            <a:r>
              <a:rPr lang="pt-BR" sz="2800">
                <a:latin typeface="Times New Roman"/>
                <a:ea typeface="Times New Roman"/>
              </a:rPr>
              <a:t> thể hiện sắc thái to, nhỏ</a:t>
            </a:r>
            <a:endParaRPr lang="en-US" sz="2800">
              <a:latin typeface=".VnTime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3600">
              <a:effectLst/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1026" name="Picture 2" descr="C:\Users\Administrator\Desktop\z2584459702108_1db8c1ab827f575322cea6251c64e7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" y="2471738"/>
            <a:ext cx="6815137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" y="4222462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Câu 1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973188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Câu 2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93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esktop\z2584459702108_1db8c1ab827f575322cea6251c64e7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" y="1185864"/>
            <a:ext cx="6815137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3443286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Câu 1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" y="6265574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Câu 2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8743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Hát  mẫu lời ca theo giai điệu sau đó HD HS hát nối tiếp 2 câu(Chú ý các nốt cao hát tô, các nốt thấp hát nhỏ)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VAN DOG THEO Y THICH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0425" y="5668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80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D:\GIÁO ÁN 1 2020-2021\HÌNH SOẠN GIÁO ÁN\Vận dụng sáng tạo\Góc âm nhạc\Góc âm nhạc.jpg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21498" r="2071" b="38576"/>
          <a:stretch>
            <a:fillRect/>
          </a:stretch>
        </p:blipFill>
        <p:spPr bwMode="auto">
          <a:xfrm>
            <a:off x="0" y="1143000"/>
            <a:ext cx="12192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D:\GIÁO ÁN 1 2020-2021\HÌNH SOẠN GIÁO ÁN\Vận dụng sáng tạo\Góc âm nhạc\Góc âm nhạc.jpg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60477" r="2071" b="7327"/>
          <a:stretch>
            <a:fillRect/>
          </a:stretch>
        </p:blipFill>
        <p:spPr bwMode="auto">
          <a:xfrm>
            <a:off x="0" y="4194175"/>
            <a:ext cx="12192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16" y="3573463"/>
            <a:ext cx="83608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711" y="3575053"/>
            <a:ext cx="83608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544" y="3659188"/>
            <a:ext cx="108302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44" y="3651251"/>
            <a:ext cx="108302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989" y="3497263"/>
            <a:ext cx="83608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946" y="3540128"/>
            <a:ext cx="83608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585" y="3582988"/>
            <a:ext cx="108302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D:\GIÁO ÁN 1 2020-2021\HÌNH SOẠN GIÁO ÁN\BỘ GÕ CƠ THỂ\h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085" y="3575053"/>
            <a:ext cx="108302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Rectangle 7"/>
          <p:cNvSpPr>
            <a:spLocks noChangeArrowheads="1"/>
          </p:cNvSpPr>
          <p:nvPr/>
        </p:nvSpPr>
        <p:spPr bwMode="auto">
          <a:xfrm>
            <a:off x="149931" y="49212"/>
            <a:ext cx="6588126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HÁT KẾT HỢP VẬN ĐỘNG</a:t>
            </a:r>
          </a:p>
        </p:txBody>
      </p:sp>
      <p:pic>
        <p:nvPicPr>
          <p:cNvPr id="7181" name="Picture 6" descr="Trào lưu avatar “nghiêng đầu” tràn ngập Faceboo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4433" r="1991" b="3506"/>
          <a:stretch>
            <a:fillRect/>
          </a:stretch>
        </p:blipFill>
        <p:spPr bwMode="auto">
          <a:xfrm>
            <a:off x="2204863" y="3595691"/>
            <a:ext cx="75847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6" descr="Trào lưu avatar “nghiêng đầu” tràn ngập Faceboo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4433" r="1991" b="3506"/>
          <a:stretch>
            <a:fillRect/>
          </a:stretch>
        </p:blipFill>
        <p:spPr bwMode="auto">
          <a:xfrm>
            <a:off x="3818820" y="3567113"/>
            <a:ext cx="75670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6" descr="Trào lưu avatar “nghiêng đầu” tràn ngập Faceboo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4433" r="1991" b="3506"/>
          <a:stretch>
            <a:fillRect/>
          </a:stretch>
        </p:blipFill>
        <p:spPr bwMode="auto">
          <a:xfrm>
            <a:off x="2107848" y="5870575"/>
            <a:ext cx="75847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6" descr="Trào lưu avatar “nghiêng đầu” tràn ngập Faceboo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4433" r="1991" b="3506"/>
          <a:stretch>
            <a:fillRect/>
          </a:stretch>
        </p:blipFill>
        <p:spPr bwMode="auto">
          <a:xfrm>
            <a:off x="6738057" y="5870575"/>
            <a:ext cx="756709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6" descr="Trào lưu avatar “nghiêng đầu” tràn ngập Faceboo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4433" r="1991" b="3506"/>
          <a:stretch>
            <a:fillRect/>
          </a:stretch>
        </p:blipFill>
        <p:spPr bwMode="auto">
          <a:xfrm>
            <a:off x="8027459" y="5870575"/>
            <a:ext cx="75670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6" descr="Trào lưu avatar “nghiêng đầu” tràn ngập Faceboo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4433" r="1991" b="3506"/>
          <a:stretch>
            <a:fillRect/>
          </a:stretch>
        </p:blipFill>
        <p:spPr bwMode="auto">
          <a:xfrm>
            <a:off x="10865557" y="5826125"/>
            <a:ext cx="756709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VAN DOG THEO Y THICH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5957" y="38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08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3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D:\GIÁO ÁN 1 2020-2021\HÌNH SOẠN GIÁO ÁN\Vận dụng sáng tạo\Góc âm nhạc\Góc âm nhạc.jpg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21498" r="2071" b="38576"/>
          <a:stretch>
            <a:fillRect/>
          </a:stretch>
        </p:blipFill>
        <p:spPr bwMode="auto">
          <a:xfrm>
            <a:off x="0" y="1143000"/>
            <a:ext cx="12192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D:\GIÁO ÁN 1 2020-2021\HÌNH SOẠN GIÁO ÁN\Vận dụng sáng tạo\Góc âm nhạc\Góc âm nhạc.jpg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60477" r="2071" b="7327"/>
          <a:stretch>
            <a:fillRect/>
          </a:stretch>
        </p:blipFill>
        <p:spPr bwMode="auto">
          <a:xfrm>
            <a:off x="0" y="4194175"/>
            <a:ext cx="12192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0" y="260350"/>
            <a:ext cx="12192000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NHÌN HÌNH LOA HÁT KẾT HỢP VẬN DỤNG TO _ NHỎ</a:t>
            </a:r>
          </a:p>
        </p:txBody>
      </p:sp>
      <p:pic>
        <p:nvPicPr>
          <p:cNvPr id="819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5" cstate="hq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4736044" y="3541716"/>
            <a:ext cx="4762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6496404" y="3473450"/>
            <a:ext cx="81844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5" cstate="hq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8415516" y="3503613"/>
            <a:ext cx="4762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10175877" y="3473450"/>
            <a:ext cx="82020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2256015" y="3503613"/>
            <a:ext cx="777874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9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2197805" y="5826128"/>
            <a:ext cx="777876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VAN DOG THEO Y THICH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5981" y="5826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0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GIÁO ÁN 1 2020-2021\HÌNH SOẠN GIÁO ÁN\Vận dụng sáng tạo\Góc âm nhạc\Góc âm nhạc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9"/>
          <a:stretch>
            <a:fillRect/>
          </a:stretch>
        </p:blipFill>
        <p:spPr bwMode="auto">
          <a:xfrm>
            <a:off x="0" y="2062163"/>
            <a:ext cx="121920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D:\GIÁO ÁN 1 2020-2021\HÌNH SOẠN GIÁO ÁN\Vận dụng sáng tạo\Góc âm nhạc\Góc âm nhạc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r="32465" b="84836"/>
          <a:stretch>
            <a:fillRect/>
          </a:stretch>
        </p:blipFill>
        <p:spPr bwMode="auto">
          <a:xfrm>
            <a:off x="-22931" y="71439"/>
            <a:ext cx="8117417" cy="8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1" y="6791325"/>
            <a:ext cx="1221669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6538" y="871542"/>
            <a:ext cx="436721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" algn="just">
              <a:lnSpc>
                <a:spcPct val="115000"/>
              </a:lnSpc>
              <a:spcAft>
                <a:spcPts val="0"/>
              </a:spcAft>
            </a:pPr>
            <a:r>
              <a:rPr lang="en-US">
                <a:latin typeface="Times New Roman"/>
                <a:ea typeface="Times New Roman"/>
                <a:cs typeface="Times New Roman"/>
              </a:rPr>
              <a:t>Chia </a:t>
            </a:r>
            <a:r>
              <a:rPr lang="en-US" smtClean="0">
                <a:latin typeface="Times New Roman"/>
                <a:ea typeface="Times New Roman"/>
                <a:cs typeface="Times New Roman"/>
              </a:rPr>
              <a:t>2 nhóm thực hiện</a:t>
            </a:r>
            <a:endParaRPr lang="en-US">
              <a:latin typeface=".VnTime"/>
              <a:ea typeface="Times New Roman"/>
              <a:cs typeface="Times New Roman"/>
            </a:endParaRPr>
          </a:p>
          <a:p>
            <a:pPr marR="21590" algn="just">
              <a:lnSpc>
                <a:spcPct val="115000"/>
              </a:lnSpc>
              <a:spcAft>
                <a:spcPts val="0"/>
              </a:spcAft>
            </a:pPr>
            <a:r>
              <a:rPr lang="en-US">
                <a:latin typeface="Times New Roman"/>
                <a:ea typeface="Times New Roman"/>
                <a:cs typeface="Times New Roman"/>
              </a:rPr>
              <a:t>+ Nhóm 1: Trống con</a:t>
            </a:r>
            <a:endParaRPr lang="en-US">
              <a:latin typeface=".VnTime"/>
              <a:ea typeface="Times New Roman"/>
              <a:cs typeface="Times New Roman"/>
            </a:endParaRPr>
          </a:p>
          <a:p>
            <a:pPr marR="21590" algn="just">
              <a:lnSpc>
                <a:spcPct val="115000"/>
              </a:lnSpc>
              <a:spcAft>
                <a:spcPts val="0"/>
              </a:spcAft>
            </a:pPr>
            <a:r>
              <a:rPr lang="en-US">
                <a:latin typeface="Times New Roman"/>
                <a:ea typeface="Times New Roman"/>
                <a:cs typeface="Times New Roman"/>
              </a:rPr>
              <a:t>+ Nhóm 2: Thanh phách</a:t>
            </a:r>
            <a:endParaRPr lang="en-US">
              <a:effectLst/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3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20188" y="16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3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D:\GIÁO ÁN 1 2020-2021\HÌNH SOẠN GIÁO ÁN\Học hát\CAY GIA ĐÌNH\Cây gia đình - Copy - Copy (2).jpg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9" b="8176"/>
          <a:stretch>
            <a:fillRect/>
          </a:stretch>
        </p:blipFill>
        <p:spPr bwMode="auto">
          <a:xfrm>
            <a:off x="1095376" y="0"/>
            <a:ext cx="1016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7" y="228600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2" y="2309813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7" y="228600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7" y="3571875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2" y="3571875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1" y="3571875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7" y="3571875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7" y="4929188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7" y="4929188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1" y="4929188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2" y="4929188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7" y="638175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2" y="638175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2" y="638175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1" y="638175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2" y="6381750"/>
            <a:ext cx="56091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12583" y="0"/>
            <a:ext cx="488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Ôn hát vỗ tay theo nhịp chia đôi</a:t>
            </a:r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-1" y="68074"/>
            <a:ext cx="518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</a:rPr>
              <a:t>2.ÔN TẬP BÀI: CÂY GIA ĐÌNH</a:t>
            </a:r>
            <a:endParaRPr lang="en-US" sz="2800" b="1">
              <a:solidFill>
                <a:srgbClr val="002060"/>
              </a:solidFill>
            </a:endParaRPr>
          </a:p>
        </p:txBody>
      </p:sp>
      <p:pic>
        <p:nvPicPr>
          <p:cNvPr id="25" name="CAY 3153.wav">
            <a:hlinkClick r:id="" action="ppaction://media"/>
          </p:cNvPr>
          <p:cNvPicPr>
            <a:picLocks noRot="1" noChangeAspect="1"/>
          </p:cNvPicPr>
          <p:nvPr>
            <a:wavAudioFile r:embed="rId1" name="CAY GIA DINH BEAT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t="8092" r="8855" b="10004"/>
          <a:stretch>
            <a:fillRect/>
          </a:stretch>
        </p:blipFill>
        <p:spPr bwMode="auto">
          <a:xfrm>
            <a:off x="179212" y="3676650"/>
            <a:ext cx="916164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CAY 3153.wav">
            <a:hlinkClick r:id="" action="ppaction://media"/>
          </p:cNvPr>
          <p:cNvPicPr>
            <a:picLocks noRot="1" noChangeAspect="1"/>
          </p:cNvPicPr>
          <p:nvPr>
            <a:wavAudioFile r:embed="rId1" name="CAY GIA DINH BEAT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t="8092" r="8855" b="10004"/>
          <a:stretch>
            <a:fillRect/>
          </a:stretch>
        </p:blipFill>
        <p:spPr bwMode="auto">
          <a:xfrm>
            <a:off x="11275836" y="1243013"/>
            <a:ext cx="916164" cy="561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CAY GIA DIH BEA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24318" y="6010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4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1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5109</TotalTime>
  <Words>278</Words>
  <Application>Microsoft Office PowerPoint</Application>
  <PresentationFormat>Widescreen</PresentationFormat>
  <Paragraphs>34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Calibri Light</vt:lpstr>
      <vt:lpstr>Calibri</vt:lpstr>
      <vt:lpstr>.VnTime</vt:lpstr>
      <vt:lpstr>Cambria</vt:lpstr>
      <vt:lpstr>Times New Roman</vt:lpstr>
      <vt:lpstr>Arial</vt:lpstr>
      <vt:lpstr>Office Theme</vt:lpstr>
      <vt:lpstr>1_Office Theme</vt:lpstr>
      <vt:lpstr>2_Office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741</cp:revision>
  <dcterms:created xsi:type="dcterms:W3CDTF">2020-08-30T12:35:12Z</dcterms:created>
  <dcterms:modified xsi:type="dcterms:W3CDTF">2024-02-20T07:41:39Z</dcterms:modified>
</cp:coreProperties>
</file>