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81" r:id="rId5"/>
    <p:sldId id="270" r:id="rId6"/>
    <p:sldId id="271" r:id="rId7"/>
    <p:sldId id="282" r:id="rId8"/>
    <p:sldId id="283" r:id="rId9"/>
    <p:sldId id="279" r:id="rId10"/>
    <p:sldId id="284" r:id="rId11"/>
    <p:sldId id="285" r:id="rId12"/>
    <p:sldId id="286" r:id="rId13"/>
    <p:sldId id="287" r:id="rId14"/>
    <p:sldId id="278" r:id="rId15"/>
    <p:sldId id="28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69" d="100"/>
          <a:sy n="69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55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3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90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32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92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639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48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588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082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952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214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897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015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401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98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12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06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89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52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05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20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7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F90CD-9D22-4A91-868E-AD627DC16496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8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682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8.gif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8.gif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5.png"/><Relationship Id="rId5" Type="http://schemas.openxmlformats.org/officeDocument/2006/relationships/image" Target="../media/image8.gif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9580"/>
            <a:ext cx="9176645" cy="5517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" y="12576"/>
            <a:ext cx="9144000" cy="13281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46" y="1293057"/>
            <a:ext cx="5491158" cy="3864135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</a:rPr>
              <a:t>Chào mừng quý thầy cô và các bạn học sinh đến với tiết âm nhạc</a:t>
            </a:r>
            <a:endParaRPr lang="en-US" sz="2800" b="1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877272"/>
            <a:ext cx="826192" cy="826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61" y="4797152"/>
            <a:ext cx="301199" cy="241474"/>
          </a:xfrm>
          <a:prstGeom prst="rect">
            <a:avLst/>
          </a:prstGeom>
        </p:spPr>
      </p:pic>
      <p:pic>
        <p:nvPicPr>
          <p:cNvPr id="2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01370" y="371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0" y="3992050"/>
            <a:ext cx="9163860" cy="28659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11960" y="4221088"/>
            <a:ext cx="4536504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i="1" smtClean="0">
                <a:solidFill>
                  <a:srgbClr val="212529"/>
                </a:solidFill>
                <a:latin typeface="Times New Roman"/>
                <a:ea typeface="Calibri"/>
              </a:rPr>
              <a:t>-</a:t>
            </a:r>
            <a:r>
              <a:rPr lang="en-US" sz="1400">
                <a:solidFill>
                  <a:srgbClr val="212529"/>
                </a:solidFill>
                <a:latin typeface="Times New Roman"/>
                <a:ea typeface="Calibri"/>
              </a:rPr>
              <a:t>Giải thích</a:t>
            </a:r>
            <a:r>
              <a:rPr lang="en-US" sz="1400" i="1">
                <a:solidFill>
                  <a:srgbClr val="212529"/>
                </a:solidFill>
                <a:latin typeface="Times New Roman"/>
                <a:ea typeface="Calibri"/>
              </a:rPr>
              <a:t> Canh chầy đồng nghĩa vơi canh khua, thức khua</a:t>
            </a:r>
            <a:endParaRPr lang="en-US" sz="1400"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17" y="-4834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smtClean="0">
                <a:solidFill>
                  <a:prstClr val="black"/>
                </a:solidFill>
                <a:latin typeface="Times New Roman"/>
                <a:ea typeface="Calibri"/>
              </a:rPr>
              <a:t>- Đọc </a:t>
            </a:r>
            <a:r>
              <a:rPr lang="en-US" sz="2400">
                <a:solidFill>
                  <a:prstClr val="black"/>
                </a:solidFill>
                <a:latin typeface="Times New Roman"/>
                <a:ea typeface="Calibri"/>
              </a:rPr>
              <a:t>diễn cảm các câu lời ca của bài nghe nhạc cho HS nghe. </a:t>
            </a:r>
            <a:endParaRPr lang="en-US" sz="2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99792" y="57573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Gió mùa thu… Mẹ ru con ngủ</a:t>
            </a:r>
            <a:b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</a:b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Năm canh chầy thức đủ vừa năm</a:t>
            </a:r>
            <a:b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</a:b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Hỡi chàng… chàng ơi!</a:t>
            </a:r>
            <a:b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</a:b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Hỡi người… người ơi!</a:t>
            </a:r>
            <a:b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</a:b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Em nhớ tới chàng… Em nhớ tới chàng!</a:t>
            </a:r>
            <a:b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</a:b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Hãy nín! nín đi con!</a:t>
            </a:r>
            <a:b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</a:b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Hãy ngủ! ngủ đi con!</a:t>
            </a:r>
            <a:b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</a:b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Con hời… con hỡi…</a:t>
            </a:r>
            <a:endParaRPr lang="en-US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7434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0" y="3992050"/>
            <a:ext cx="9163860" cy="28659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87624" y="751233"/>
            <a:ext cx="75608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smtClean="0">
                <a:latin typeface="Times New Roman"/>
                <a:ea typeface="Calibri"/>
              </a:rPr>
              <a:t>- Câu 1;Bài </a:t>
            </a:r>
            <a:r>
              <a:rPr lang="en-US" sz="2800" i="1">
                <a:latin typeface="Times New Roman"/>
                <a:ea typeface="Calibri"/>
              </a:rPr>
              <a:t>hát nói về hình ảnh gì?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smtClean="0">
                <a:latin typeface="Times New Roman"/>
                <a:ea typeface="Calibri"/>
              </a:rPr>
              <a:t>-Câu 2: </a:t>
            </a:r>
            <a:r>
              <a:rPr lang="en-US" sz="2800" i="1">
                <a:latin typeface="Times New Roman"/>
                <a:ea typeface="Calibri"/>
              </a:rPr>
              <a:t>Lúc be các em có được mẹ ru không?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>
                <a:latin typeface="Times New Roman"/>
                <a:ea typeface="Calibri"/>
              </a:rPr>
              <a:t>Câu </a:t>
            </a:r>
            <a:r>
              <a:rPr lang="en-US" sz="2800" i="1" smtClean="0">
                <a:latin typeface="Times New Roman"/>
                <a:ea typeface="Calibri"/>
              </a:rPr>
              <a:t>3: </a:t>
            </a:r>
            <a:r>
              <a:rPr lang="en-US" sz="2800" i="1">
                <a:latin typeface="Times New Roman"/>
                <a:ea typeface="Calibri"/>
              </a:rPr>
              <a:t>Trong bài nghe nhạc đã nói lên sự vất vả để con có giấc ngủ ngon ra sao?</a:t>
            </a:r>
            <a:endParaRPr lang="en-US" sz="2800" i="1"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9860" y="0"/>
            <a:ext cx="84082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>
                <a:solidFill>
                  <a:prstClr val="black"/>
                </a:solidFill>
                <a:latin typeface="Times New Roman"/>
                <a:ea typeface="Calibri"/>
              </a:rPr>
              <a:t>– Nghe bài hát Ru con (lần 1) và đặt câu hỏi cho HS: </a:t>
            </a:r>
          </a:p>
        </p:txBody>
      </p:sp>
      <p:pic>
        <p:nvPicPr>
          <p:cNvPr id="8" name="NGHE NHAC RU CON NAM B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2200" y="35856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9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0" y="3992050"/>
            <a:ext cx="9163860" cy="28659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9860" y="18345"/>
            <a:ext cx="89281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>
                <a:latin typeface="Times New Roman"/>
                <a:ea typeface="Calibri"/>
              </a:rPr>
              <a:t>-</a:t>
            </a:r>
            <a:r>
              <a:rPr lang="en-US" sz="2400" smtClean="0">
                <a:latin typeface="Times New Roman"/>
                <a:ea typeface="Calibri"/>
              </a:rPr>
              <a:t>HS </a:t>
            </a:r>
            <a:r>
              <a:rPr lang="en-US" sz="2400">
                <a:latin typeface="Times New Roman"/>
                <a:ea typeface="Calibri"/>
              </a:rPr>
              <a:t>nghe lại bài hát </a:t>
            </a:r>
            <a:r>
              <a:rPr lang="en-US" sz="2400">
                <a:latin typeface="Times New Roman"/>
                <a:ea typeface="Calibri"/>
              </a:rPr>
              <a:t>Ru </a:t>
            </a:r>
            <a:r>
              <a:rPr lang="en-US" sz="2400" smtClean="0">
                <a:latin typeface="Times New Roman"/>
                <a:ea typeface="Calibri"/>
              </a:rPr>
              <a:t>con lần 2, </a:t>
            </a:r>
            <a:r>
              <a:rPr lang="en-US" sz="2400">
                <a:latin typeface="Times New Roman"/>
                <a:ea typeface="Calibri"/>
              </a:rPr>
              <a:t>trong quá trình nghe và  thể hiện biểu cảm qua nét mặt</a:t>
            </a:r>
            <a:r>
              <a:rPr lang="en-US" sz="2400">
                <a:latin typeface="Times New Roman"/>
                <a:ea typeface="Calibri"/>
              </a:rPr>
              <a:t>, </a:t>
            </a:r>
            <a:r>
              <a:rPr lang="en-US" sz="2400" smtClean="0">
                <a:latin typeface="Times New Roman"/>
                <a:ea typeface="Calibri"/>
              </a:rPr>
              <a:t> </a:t>
            </a:r>
            <a:r>
              <a:rPr lang="en-US" sz="2400">
                <a:latin typeface="Times New Roman"/>
                <a:ea typeface="Calibri"/>
              </a:rPr>
              <a:t>đung đưa người nhẹ nhàng theo nhịp 2 tay mô phỏng động tác ru búp bê/ ru em</a:t>
            </a:r>
            <a:r>
              <a:rPr lang="en-US" sz="3200">
                <a:latin typeface="Times New Roman"/>
                <a:ea typeface="Calibri"/>
              </a:rPr>
              <a:t>.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91470" y="1844824"/>
            <a:ext cx="74168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i="1" smtClean="0">
                <a:latin typeface="Times New Roman"/>
                <a:ea typeface="Calibri"/>
              </a:rPr>
              <a:t>Câu 1: cảm </a:t>
            </a:r>
            <a:r>
              <a:rPr lang="en-US" sz="2400" i="1">
                <a:latin typeface="Times New Roman"/>
                <a:ea typeface="Calibri"/>
              </a:rPr>
              <a:t>nhận giai điệu của bài hát ru như thế nào? </a:t>
            </a:r>
          </a:p>
          <a:p>
            <a:pPr algn="just">
              <a:spcAft>
                <a:spcPts val="0"/>
              </a:spcAft>
            </a:pPr>
            <a:r>
              <a:rPr lang="en-US" sz="2400" i="1" smtClean="0">
                <a:latin typeface="Times New Roman"/>
                <a:ea typeface="Calibri"/>
              </a:rPr>
              <a:t>Câu 2: Tốc </a:t>
            </a:r>
            <a:r>
              <a:rPr lang="en-US" sz="2400" i="1">
                <a:latin typeface="Times New Roman"/>
                <a:ea typeface="Calibri"/>
              </a:rPr>
              <a:t>độ của bài hát nhanh hay chậm? Lời ca đã thể hiện mẹ đã ru con âu yếm ra sao</a:t>
            </a:r>
            <a:r>
              <a:rPr lang="en-US" sz="2400" i="1">
                <a:latin typeface="Times New Roman"/>
                <a:ea typeface="Calibri"/>
              </a:rPr>
              <a:t>? </a:t>
            </a:r>
            <a:endParaRPr lang="en-US" sz="2400" i="1" smtClean="0"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en-US" sz="2400" i="1" smtClean="0">
                <a:latin typeface="Times New Roman"/>
                <a:ea typeface="Calibri"/>
              </a:rPr>
              <a:t>Câu 3: Con </a:t>
            </a:r>
            <a:r>
              <a:rPr lang="en-US" sz="2400" i="1">
                <a:latin typeface="Times New Roman"/>
                <a:ea typeface="Calibri"/>
              </a:rPr>
              <a:t>thích câu lời ca nào trong bài?... </a:t>
            </a:r>
            <a:endParaRPr lang="en-US" sz="2400" i="1">
              <a:effectLst/>
              <a:latin typeface="Times New Roman"/>
              <a:ea typeface="Calibri"/>
            </a:endParaRPr>
          </a:p>
        </p:txBody>
      </p:sp>
      <p:pic>
        <p:nvPicPr>
          <p:cNvPr id="7" name="NGHE NHAC RU CON NAM B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5432" y="3601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4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203953">
            <a:off x="372737" y="321231"/>
            <a:ext cx="33910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002060"/>
                </a:solidFill>
              </a:rPr>
              <a:t>Nêu giáo dục-Củng cố-Dặn dò</a:t>
            </a:r>
            <a:endParaRPr lang="en-US" sz="540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76502"/>
            <a:ext cx="858120" cy="7580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39" y="4252995"/>
            <a:ext cx="858120" cy="75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7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1203" y="5733256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708920"/>
            <a:ext cx="420054" cy="3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5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219" y="0"/>
            <a:ext cx="640781" cy="6407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08104" y="764704"/>
            <a:ext cx="1856277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  <a:latin typeface="Times New Roman"/>
                <a:ea typeface="Calibri"/>
              </a:rPr>
              <a:t>TIẾT 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Calibri"/>
              </a:rPr>
              <a:t>24</a:t>
            </a:r>
            <a:endParaRPr lang="en-US" sz="36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560" y="4739932"/>
            <a:ext cx="858120" cy="758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708" y="5949280"/>
            <a:ext cx="858120" cy="7580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0242" y="29249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400" b="1" smtClean="0">
                <a:solidFill>
                  <a:srgbClr val="FC190F"/>
                </a:solidFill>
                <a:latin typeface="Times New Roman"/>
                <a:ea typeface="Arial"/>
              </a:rPr>
              <a:t>* </a:t>
            </a:r>
            <a:r>
              <a:rPr lang="en-US" sz="2400" b="1">
                <a:solidFill>
                  <a:srgbClr val="FC190F"/>
                </a:solidFill>
                <a:latin typeface="Times New Roman"/>
                <a:ea typeface="Arial"/>
              </a:rPr>
              <a:t>NGHE </a:t>
            </a:r>
            <a:r>
              <a:rPr lang="en-US" sz="2400" b="1" smtClean="0">
                <a:solidFill>
                  <a:srgbClr val="FC190F"/>
                </a:solidFill>
                <a:latin typeface="Times New Roman"/>
                <a:ea typeface="Arial"/>
              </a:rPr>
              <a:t>NHẠC: </a:t>
            </a:r>
            <a:r>
              <a:rPr lang="en-US" sz="2400" b="1">
                <a:solidFill>
                  <a:srgbClr val="FC190F"/>
                </a:solidFill>
                <a:latin typeface="Times New Roman"/>
                <a:ea typeface="Arial"/>
              </a:rPr>
              <a:t>RU CON</a:t>
            </a:r>
            <a:endParaRPr lang="en-US" sz="2400"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20348" y="1916832"/>
            <a:ext cx="60253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400" b="1">
                <a:solidFill>
                  <a:srgbClr val="FC190F"/>
                </a:solidFill>
                <a:latin typeface="Times New Roman"/>
                <a:ea typeface="Arial"/>
              </a:rPr>
              <a:t>* ÔN </a:t>
            </a:r>
            <a:r>
              <a:rPr lang="en-US" sz="2400" b="1">
                <a:solidFill>
                  <a:srgbClr val="FC190F"/>
                </a:solidFill>
                <a:latin typeface="Times New Roman"/>
                <a:ea typeface="Arial"/>
              </a:rPr>
              <a:t>TẬP </a:t>
            </a:r>
            <a:r>
              <a:rPr lang="en-US" sz="2400" b="1" smtClean="0">
                <a:solidFill>
                  <a:srgbClr val="FC190F"/>
                </a:solidFill>
                <a:latin typeface="Times New Roman"/>
                <a:ea typeface="Arial"/>
              </a:rPr>
              <a:t>TẬP BÀI HÁT: MẸ ƠI CÓ BIẾT</a:t>
            </a:r>
            <a:endParaRPr lang="en-US" sz="2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801" y="6620098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1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76502"/>
            <a:ext cx="858120" cy="758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7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61598" y="5911638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5626" y="1116167"/>
            <a:ext cx="8358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</a:rPr>
              <a:t>Ôn hát với các hình thức: Lớp, tổ, cá nhân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35696" y="2967335"/>
            <a:ext cx="55355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b="1" smtClean="0">
                <a:latin typeface="Times New Roman"/>
                <a:ea typeface="Calibri"/>
              </a:rPr>
              <a:t>*</a:t>
            </a:r>
            <a:r>
              <a:rPr lang="en-US" sz="3200" b="1">
                <a:latin typeface="Times New Roman"/>
                <a:ea typeface="Calibri"/>
              </a:rPr>
              <a:t>Ôn tập bài hát Mẹ ơi có biết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9680" y="-79220"/>
            <a:ext cx="6192401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  <a:latin typeface="Times New Roman"/>
                <a:ea typeface="Calibri"/>
              </a:rPr>
              <a:t>THỰC HÀNH − LUYỆN TẬP</a:t>
            </a:r>
            <a:endParaRPr lang="en-US" sz="3600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219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76502"/>
            <a:ext cx="858120" cy="758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0548" y="259919"/>
            <a:ext cx="80935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smtClean="0">
                <a:solidFill>
                  <a:prstClr val="black"/>
                </a:solidFill>
                <a:latin typeface="Times New Roman"/>
                <a:ea typeface="Calibri"/>
              </a:rPr>
              <a:t>– GV có thể chia HS thành 3 nhóm hát nối tiếp:</a:t>
            </a:r>
          </a:p>
          <a:p>
            <a:pPr algn="just"/>
            <a:r>
              <a:rPr lang="en-US" sz="3200" smtClean="0">
                <a:solidFill>
                  <a:prstClr val="black"/>
                </a:solidFill>
                <a:latin typeface="Times New Roman"/>
                <a:ea typeface="Calibri"/>
              </a:rPr>
              <a:t>+Nhóm 1 hát câu 1.</a:t>
            </a:r>
          </a:p>
          <a:p>
            <a:pPr algn="just"/>
            <a:r>
              <a:rPr lang="en-US" sz="3200" smtClean="0">
                <a:solidFill>
                  <a:prstClr val="black"/>
                </a:solidFill>
                <a:latin typeface="Times New Roman"/>
                <a:ea typeface="Calibri"/>
              </a:rPr>
              <a:t>+Nhóm 2 hát câu 2.</a:t>
            </a:r>
          </a:p>
          <a:p>
            <a:pPr algn="just"/>
            <a:r>
              <a:rPr lang="en-US" sz="3200" smtClean="0">
                <a:solidFill>
                  <a:prstClr val="black"/>
                </a:solidFill>
                <a:latin typeface="Times New Roman"/>
                <a:ea typeface="Calibri"/>
              </a:rPr>
              <a:t>+Nhóm 3 hát câu 3.</a:t>
            </a:r>
          </a:p>
          <a:p>
            <a:pPr algn="just"/>
            <a:r>
              <a:rPr lang="en-US" sz="3200" smtClean="0">
                <a:solidFill>
                  <a:prstClr val="black"/>
                </a:solidFill>
                <a:latin typeface="Times New Roman"/>
                <a:ea typeface="Calibri"/>
              </a:rPr>
              <a:t>+Các câu còn lại cả 3 nhóm cùng hát.</a:t>
            </a:r>
            <a:endParaRPr lang="en-US" sz="32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7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61598" y="5911638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23728" y="3022575"/>
            <a:ext cx="43604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Hd hát nối tiếp</a:t>
            </a:r>
          </a:p>
        </p:txBody>
      </p:sp>
    </p:spTree>
    <p:extLst>
      <p:ext uri="{BB962C8B-B14F-4D97-AF65-F5344CB8AC3E}">
        <p14:creationId xmlns:p14="http://schemas.microsoft.com/office/powerpoint/2010/main" val="143631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26703" y="223683"/>
            <a:ext cx="7423899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Hát </a:t>
            </a:r>
            <a:r>
              <a:rPr lang="en-US" sz="2000" err="1">
                <a:solidFill>
                  <a:srgbClr val="FF0000"/>
                </a:solidFill>
              </a:rPr>
              <a:t>gõ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đệm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theo</a:t>
            </a:r>
            <a:r>
              <a:rPr lang="en-US" sz="2000">
                <a:solidFill>
                  <a:srgbClr val="FF0000"/>
                </a:solidFill>
              </a:rPr>
              <a:t> phách </a:t>
            </a:r>
            <a:r>
              <a:rPr lang="en-US" sz="2000" smtClean="0">
                <a:solidFill>
                  <a:srgbClr val="FF0000"/>
                </a:solidFill>
              </a:rPr>
              <a:t> bằng nhạc cụ Trai-en-gô với </a:t>
            </a:r>
            <a:r>
              <a:rPr lang="en-US" sz="2000">
                <a:solidFill>
                  <a:srgbClr val="FF0000"/>
                </a:solidFill>
              </a:rPr>
              <a:t>các hình thức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7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3568" y="5301208"/>
            <a:ext cx="609600" cy="609600"/>
          </a:xfrm>
          <a:prstGeom prst="rect">
            <a:avLst/>
          </a:prstGeom>
        </p:spPr>
      </p:pic>
      <p:pic>
        <p:nvPicPr>
          <p:cNvPr id="6" name="ME OI CO BIET BEA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87624" y="679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4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06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6703" y="223683"/>
            <a:ext cx="7817297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Hát </a:t>
            </a:r>
            <a:r>
              <a:rPr lang="en-US" sz="2000" err="1">
                <a:solidFill>
                  <a:srgbClr val="FF0000"/>
                </a:solidFill>
              </a:rPr>
              <a:t>gõ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đệm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theo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smtClean="0">
                <a:solidFill>
                  <a:srgbClr val="FF0000"/>
                </a:solidFill>
              </a:rPr>
              <a:t>nhịp chia đôi</a:t>
            </a:r>
            <a:r>
              <a:rPr lang="en-US" sz="2000" smtClean="0">
                <a:solidFill>
                  <a:srgbClr val="FF0000"/>
                </a:solidFill>
              </a:rPr>
              <a:t> bằng nhạc cụ Tưm-pơ-rin với </a:t>
            </a:r>
            <a:r>
              <a:rPr lang="en-US" sz="2000">
                <a:solidFill>
                  <a:srgbClr val="FF0000"/>
                </a:solidFill>
              </a:rPr>
              <a:t>các hình thức </a:t>
            </a:r>
          </a:p>
        </p:txBody>
      </p:sp>
    </p:spTree>
    <p:extLst>
      <p:ext uri="{BB962C8B-B14F-4D97-AF65-F5344CB8AC3E}">
        <p14:creationId xmlns:p14="http://schemas.microsoft.com/office/powerpoint/2010/main" val="1009592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5064"/>
            <a:ext cx="9251504" cy="28529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16632"/>
            <a:ext cx="8640960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smtClean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– </a:t>
            </a:r>
            <a:r>
              <a:rPr lang="en-US" sz="2400" smtClean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Xem video mẫu và HD hát với vận động phụ họa với các hình thức</a:t>
            </a:r>
            <a:endParaRPr lang="en-US" sz="2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23" y="5052529"/>
            <a:ext cx="858120" cy="758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810" y="5661248"/>
            <a:ext cx="858120" cy="758006"/>
          </a:xfrm>
          <a:prstGeom prst="rect">
            <a:avLst/>
          </a:prstGeom>
        </p:spPr>
      </p:pic>
      <p:pic>
        <p:nvPicPr>
          <p:cNvPr id="2" name="VAN DOG ME OI CO B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7624" y="836713"/>
            <a:ext cx="7056784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6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242975" y="-6183"/>
            <a:ext cx="5256584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smtClean="0">
                <a:ln>
                  <a:noFill/>
                </a:ln>
                <a:solidFill>
                  <a:srgbClr val="FC330E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VẬN DỤNG – SÁNG TẠO</a:t>
            </a: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5064"/>
            <a:ext cx="9251504" cy="28529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76502"/>
            <a:ext cx="858120" cy="758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810" y="5661248"/>
            <a:ext cx="858120" cy="7580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5521" y="908720"/>
            <a:ext cx="87849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smtClean="0">
                <a:latin typeface="Times New Roman"/>
                <a:ea typeface="Calibri"/>
              </a:rPr>
              <a:t>– </a:t>
            </a:r>
            <a:r>
              <a:rPr lang="en-US" sz="2800">
                <a:latin typeface="Times New Roman"/>
                <a:ea typeface="Calibri"/>
              </a:rPr>
              <a:t>GV chia nhóm, giao nhiệm vụ cho nhóm trưởng điều hành thảo luận (2 – 3 </a:t>
            </a:r>
            <a:r>
              <a:rPr lang="en-US" sz="2800">
                <a:latin typeface="Times New Roman"/>
                <a:ea typeface="Calibri"/>
              </a:rPr>
              <a:t>phút</a:t>
            </a:r>
            <a:r>
              <a:rPr lang="en-US" sz="2800" smtClean="0">
                <a:latin typeface="Times New Roman"/>
                <a:ea typeface="Calibri"/>
              </a:rPr>
              <a:t>). Sau đó từng nhóm </a:t>
            </a:r>
            <a:r>
              <a:rPr lang="en-US" sz="2800">
                <a:latin typeface="Times New Roman"/>
                <a:ea typeface="Calibri"/>
              </a:rPr>
              <a:t>thể hiện bài hát kết hợp với vỗ theo phách và biểu lộ cảm xúc</a:t>
            </a:r>
            <a:endParaRPr lang="en-US" sz="2800"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15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0" y="3645024"/>
            <a:ext cx="9163860" cy="32129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0158" y="228704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120"/>
              </a:spcAft>
            </a:pPr>
            <a:r>
              <a:rPr lang="en-US">
                <a:solidFill>
                  <a:srgbClr val="000000"/>
                </a:solidFill>
                <a:latin typeface="Times New Roman"/>
                <a:ea typeface="Calibri"/>
              </a:rPr>
              <a:t>-Giới thiệu dân ca Nam bộ và địa lý trên bản Đồ: </a:t>
            </a:r>
            <a:r>
              <a:rPr lang="en-US" b="1">
                <a:solidFill>
                  <a:srgbClr val="252525"/>
                </a:solidFill>
                <a:latin typeface="Times New Roman"/>
                <a:ea typeface="Calibri"/>
              </a:rPr>
              <a:t>Dân ca Nam bộ </a:t>
            </a:r>
            <a:r>
              <a:rPr lang="en-US">
                <a:solidFill>
                  <a:srgbClr val="252525"/>
                </a:solidFill>
                <a:latin typeface="Times New Roman"/>
                <a:ea typeface="Calibri"/>
              </a:rPr>
              <a:t> là một thể loại âm nhạc cổ truyền của Việt Nam ở vùng Nam Bộ được các nhạc sĩ ký âm lại và truyền dạy bằng lối chuyền khẩu như các điệu hò, điệu Lý như </a:t>
            </a:r>
            <a:r>
              <a:rPr lang="en-US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ngựa ô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cái mơn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cây bông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con sáo Gò Công (Lý con sáo sang sông)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con sáo Bạc Liêu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quạ kêu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chiều chiều</a:t>
            </a:r>
            <a:endParaRPr lang="en-US"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16016" y="-186795"/>
            <a:ext cx="3960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smtClean="0">
                <a:solidFill>
                  <a:srgbClr val="FF0000"/>
                </a:solidFill>
                <a:latin typeface="Times New Roman"/>
                <a:ea typeface="Calibri"/>
              </a:rPr>
              <a:t>2</a:t>
            </a: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. Nghe nhạc Ru con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41466" y="3689930"/>
            <a:ext cx="2475358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KHÁM PHÁ</a:t>
            </a:r>
            <a:endParaRPr lang="en-US" sz="3200">
              <a:latin typeface="Times New Roman"/>
              <a:ea typeface="Calibri"/>
            </a:endParaRPr>
          </a:p>
        </p:txBody>
      </p:sp>
      <p:pic>
        <p:nvPicPr>
          <p:cNvPr id="2050" name="Picture 3" descr="Description: Nam Bộ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44202"/>
            <a:ext cx="3888432" cy="307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6156176" y="2636912"/>
            <a:ext cx="1584176" cy="105301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508104" y="2179888"/>
            <a:ext cx="118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Nam Bộ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44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429</Words>
  <Application>Microsoft Office PowerPoint</Application>
  <PresentationFormat>On-screen Show (4:3)</PresentationFormat>
  <Paragraphs>34</Paragraphs>
  <Slides>14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42</cp:revision>
  <dcterms:created xsi:type="dcterms:W3CDTF">2021-06-23T07:33:39Z</dcterms:created>
  <dcterms:modified xsi:type="dcterms:W3CDTF">2021-06-23T13:09:58Z</dcterms:modified>
</cp:coreProperties>
</file>