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68" r:id="rId15"/>
    <p:sldId id="276" r:id="rId16"/>
    <p:sldId id="270" r:id="rId17"/>
    <p:sldId id="271" r:id="rId18"/>
    <p:sldId id="272" r:id="rId19"/>
    <p:sldId id="273" r:id="rId20"/>
    <p:sldId id="274" r:id="rId21"/>
    <p:sldId id="277" r:id="rId22"/>
    <p:sldId id="278" r:id="rId23"/>
  </p:sldIdLst>
  <p:sldSz cx="12192000" cy="6858000"/>
  <p:notesSz cx="6858000" cy="9144000"/>
  <p:embeddedFontLst>
    <p:embeddedFont>
      <p:font typeface="#9Slide07 HoneyCream" pitchFamily="2" charset="0"/>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ambria" panose="02040503050406030204" pitchFamily="18" charset="0"/>
      <p:regular r:id="rId32"/>
      <p:bold r:id="rId33"/>
      <p:italic r:id="rId34"/>
      <p:boldItalic r:id="rId35"/>
    </p:embeddedFont>
    <p:embeddedFont>
      <p:font typeface="SVN-Poky's" panose="020B0606040200020203" pitchFamily="34" charset="0"/>
      <p:regular r:id="rId36"/>
    </p:embeddedFont>
    <p:embeddedFont>
      <p:font typeface="UTM Cookies" panose="02040603050506020204" pitchFamily="18" charset="0"/>
      <p:regular r:id="rId37"/>
    </p:embeddedFont>
    <p:embeddedFont>
      <p:font typeface="UVN Bui Doi" panose="03060902040502090204" pitchFamily="66"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DC9"/>
    <a:srgbClr val="EC7F97"/>
    <a:srgbClr val="F5B9C6"/>
    <a:srgbClr val="EA6671"/>
    <a:srgbClr val="F5EBE1"/>
    <a:srgbClr val="E6E6E6"/>
    <a:srgbClr val="5E4D6F"/>
    <a:srgbClr val="7F6895"/>
    <a:srgbClr val="1BA2AD"/>
    <a:srgbClr val="EE8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0" autoAdjust="0"/>
    <p:restoredTop sz="85039" autoAdjust="0"/>
  </p:normalViewPr>
  <p:slideViewPr>
    <p:cSldViewPr snapToGrid="0">
      <p:cViewPr>
        <p:scale>
          <a:sx n="102" d="100"/>
          <a:sy n="102" d="100"/>
        </p:scale>
        <p:origin x="666"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FF3FA-13F0-48C8-AECF-A93D73BA72CD}" type="datetimeFigureOut">
              <a:rPr lang="en-GB" smtClean="0"/>
              <a:t>30/09/2022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13F8F-41F3-4107-9304-65A289301D46}" type="slidenum">
              <a:rPr lang="en-GB" smtClean="0"/>
              <a:t>‹#›</a:t>
            </a:fld>
            <a:endParaRPr lang="en-GB"/>
          </a:p>
        </p:txBody>
      </p:sp>
    </p:spTree>
    <p:extLst>
      <p:ext uri="{BB962C8B-B14F-4D97-AF65-F5344CB8AC3E}">
        <p14:creationId xmlns:p14="http://schemas.microsoft.com/office/powerpoint/2010/main" val="115749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GV </a:t>
            </a:r>
            <a:r>
              <a:rPr lang="en-GB" b="1" dirty="0" err="1"/>
              <a:t>nhấn</a:t>
            </a:r>
            <a:r>
              <a:rPr lang="en-GB" b="1" baseline="0" dirty="0"/>
              <a:t> </a:t>
            </a:r>
            <a:r>
              <a:rPr lang="en-GB" b="1" baseline="0" dirty="0" err="1"/>
              <a:t>vào</a:t>
            </a:r>
            <a:r>
              <a:rPr lang="en-GB" b="1" baseline="0" dirty="0"/>
              <a:t> </a:t>
            </a:r>
            <a:r>
              <a:rPr lang="en-GB" b="1" baseline="0" dirty="0" err="1"/>
              <a:t>biểu</a:t>
            </a:r>
            <a:r>
              <a:rPr lang="en-GB" b="1" baseline="0" dirty="0"/>
              <a:t> </a:t>
            </a:r>
            <a:r>
              <a:rPr lang="en-GB" b="1" baseline="0" dirty="0" err="1"/>
              <a:t>tượng</a:t>
            </a:r>
            <a:r>
              <a:rPr lang="en-GB" b="1" baseline="0" dirty="0"/>
              <a:t> </a:t>
            </a:r>
            <a:r>
              <a:rPr lang="en-GB" b="1" baseline="0" dirty="0" err="1"/>
              <a:t>dấu</a:t>
            </a:r>
            <a:r>
              <a:rPr lang="en-GB" b="1" baseline="0" dirty="0"/>
              <a:t> </a:t>
            </a:r>
            <a:r>
              <a:rPr lang="en-GB" b="1" baseline="0" dirty="0" err="1"/>
              <a:t>câu</a:t>
            </a:r>
            <a:r>
              <a:rPr lang="en-GB" b="1" baseline="0" dirty="0"/>
              <a:t> </a:t>
            </a:r>
            <a:r>
              <a:rPr lang="en-GB" b="1" baseline="0" dirty="0" err="1"/>
              <a:t>để</a:t>
            </a:r>
            <a:r>
              <a:rPr lang="en-GB" b="1" baseline="0" dirty="0"/>
              <a:t> </a:t>
            </a:r>
            <a:r>
              <a:rPr lang="en-GB" b="1" baseline="0" dirty="0" err="1"/>
              <a:t>đến</a:t>
            </a:r>
            <a:r>
              <a:rPr lang="en-GB" b="1" baseline="0" dirty="0"/>
              <a:t> slide </a:t>
            </a:r>
            <a:r>
              <a:rPr lang="en-GB" b="1" baseline="0" dirty="0" err="1"/>
              <a:t>câu</a:t>
            </a:r>
            <a:r>
              <a:rPr lang="en-GB" b="1" baseline="0" dirty="0"/>
              <a:t> </a:t>
            </a:r>
            <a:r>
              <a:rPr lang="en-GB" b="1" baseline="0" dirty="0" err="1"/>
              <a:t>hỏi</a:t>
            </a:r>
            <a:r>
              <a:rPr lang="en-GB" b="1" baseline="0" dirty="0"/>
              <a:t>. </a:t>
            </a:r>
            <a:r>
              <a:rPr lang="en-GB" b="1" baseline="0"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a:t>
            </a:r>
            <a:r>
              <a:rPr lang="en-GB" b="1" baseline="0" dirty="0" err="1"/>
              <a:t>đến</a:t>
            </a:r>
            <a:r>
              <a:rPr lang="en-GB" b="1" baseline="0" dirty="0"/>
              <a:t> </a:t>
            </a:r>
            <a:r>
              <a:rPr lang="en-GB" b="1" baseline="0" dirty="0" err="1"/>
              <a:t>bài</a:t>
            </a:r>
            <a:r>
              <a:rPr lang="en-GB" b="1" baseline="0" dirty="0"/>
              <a:t> </a:t>
            </a:r>
            <a:r>
              <a:rPr lang="en-GB" b="1" baseline="0" dirty="0" err="1"/>
              <a:t>mới</a:t>
            </a:r>
            <a:r>
              <a:rPr lang="en-GB" b="1" baseline="0" dirty="0"/>
              <a:t>.</a:t>
            </a:r>
            <a:endParaRPr lang="en-GB" b="1" dirty="0"/>
          </a:p>
        </p:txBody>
      </p:sp>
      <p:sp>
        <p:nvSpPr>
          <p:cNvPr id="4" name="Slide Number Placeholder 3"/>
          <p:cNvSpPr>
            <a:spLocks noGrp="1"/>
          </p:cNvSpPr>
          <p:nvPr>
            <p:ph type="sldNum" sz="quarter" idx="10"/>
          </p:nvPr>
        </p:nvSpPr>
        <p:spPr/>
        <p:txBody>
          <a:bodyPr/>
          <a:lstStyle/>
          <a:p>
            <a:fld id="{ED313F8F-41F3-4107-9304-65A289301D46}" type="slidenum">
              <a:rPr lang="en-GB" smtClean="0"/>
              <a:t>3</a:t>
            </a:fld>
            <a:endParaRPr lang="en-GB"/>
          </a:p>
        </p:txBody>
      </p:sp>
    </p:spTree>
    <p:extLst>
      <p:ext uri="{BB962C8B-B14F-4D97-AF65-F5344CB8AC3E}">
        <p14:creationId xmlns:p14="http://schemas.microsoft.com/office/powerpoint/2010/main" val="212497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p:txBody>
      </p:sp>
      <p:sp>
        <p:nvSpPr>
          <p:cNvPr id="4" name="Slide Number Placeholder 3"/>
          <p:cNvSpPr>
            <a:spLocks noGrp="1"/>
          </p:cNvSpPr>
          <p:nvPr>
            <p:ph type="sldNum" sz="quarter" idx="10"/>
          </p:nvPr>
        </p:nvSpPr>
        <p:spPr/>
        <p:txBody>
          <a:bodyPr/>
          <a:lstStyle/>
          <a:p>
            <a:fld id="{ED313F8F-41F3-4107-9304-65A289301D46}" type="slidenum">
              <a:rPr lang="en-GB" smtClean="0"/>
              <a:t>4</a:t>
            </a:fld>
            <a:endParaRPr lang="en-GB"/>
          </a:p>
        </p:txBody>
      </p:sp>
    </p:spTree>
    <p:extLst>
      <p:ext uri="{BB962C8B-B14F-4D97-AF65-F5344CB8AC3E}">
        <p14:creationId xmlns:p14="http://schemas.microsoft.com/office/powerpoint/2010/main" val="98653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a:p>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5</a:t>
            </a:fld>
            <a:endParaRPr lang="en-GB"/>
          </a:p>
        </p:txBody>
      </p:sp>
    </p:spTree>
    <p:extLst>
      <p:ext uri="{BB962C8B-B14F-4D97-AF65-F5344CB8AC3E}">
        <p14:creationId xmlns:p14="http://schemas.microsoft.com/office/powerpoint/2010/main" val="340306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a:p>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6</a:t>
            </a:fld>
            <a:endParaRPr lang="en-GB"/>
          </a:p>
        </p:txBody>
      </p:sp>
    </p:spTree>
    <p:extLst>
      <p:ext uri="{BB962C8B-B14F-4D97-AF65-F5344CB8AC3E}">
        <p14:creationId xmlns:p14="http://schemas.microsoft.com/office/powerpoint/2010/main" val="215152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nên</a:t>
            </a:r>
            <a:r>
              <a:rPr lang="en-GB" baseline="0" dirty="0"/>
              <a:t> </a:t>
            </a:r>
            <a:r>
              <a:rPr lang="en-GB" baseline="0" dirty="0" err="1"/>
              <a:t>dặn</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tự</a:t>
            </a:r>
            <a:r>
              <a:rPr lang="en-GB" baseline="0" dirty="0"/>
              <a:t> </a:t>
            </a:r>
            <a:r>
              <a:rPr lang="en-GB" baseline="0" dirty="0" err="1"/>
              <a:t>vẽ</a:t>
            </a:r>
            <a:r>
              <a:rPr lang="en-GB" baseline="0" dirty="0"/>
              <a:t> </a:t>
            </a:r>
            <a:r>
              <a:rPr lang="en-GB" baseline="0" dirty="0" err="1"/>
              <a:t>một</a:t>
            </a:r>
            <a:r>
              <a:rPr lang="en-GB" baseline="0" dirty="0"/>
              <a:t> </a:t>
            </a:r>
            <a:r>
              <a:rPr lang="en-GB" baseline="0" dirty="0" err="1"/>
              <a:t>tấm</a:t>
            </a:r>
            <a:r>
              <a:rPr lang="en-GB" baseline="0" dirty="0"/>
              <a:t> </a:t>
            </a:r>
            <a:r>
              <a:rPr lang="en-GB" baseline="0" dirty="0" err="1"/>
              <a:t>thẻ</a:t>
            </a:r>
            <a:r>
              <a:rPr lang="en-GB" baseline="0" dirty="0"/>
              <a:t> </a:t>
            </a:r>
            <a:r>
              <a:rPr lang="en-GB" baseline="0" dirty="0" err="1"/>
              <a:t>của</a:t>
            </a:r>
            <a:r>
              <a:rPr lang="en-GB" baseline="0" dirty="0"/>
              <a:t> </a:t>
            </a:r>
            <a:r>
              <a:rPr lang="en-GB" baseline="0" dirty="0" err="1"/>
              <a:t>mình</a:t>
            </a:r>
            <a:r>
              <a:rPr lang="en-GB" baseline="0" dirty="0"/>
              <a:t> </a:t>
            </a:r>
            <a:r>
              <a:rPr lang="en-GB" baseline="0" dirty="0" err="1"/>
              <a:t>và</a:t>
            </a:r>
            <a:r>
              <a:rPr lang="en-GB" baseline="0" dirty="0"/>
              <a:t> </a:t>
            </a:r>
            <a:r>
              <a:rPr lang="en-GB" baseline="0" dirty="0" err="1"/>
              <a:t>mang</a:t>
            </a:r>
            <a:r>
              <a:rPr lang="en-GB" baseline="0" dirty="0"/>
              <a:t> </a:t>
            </a:r>
            <a:r>
              <a:rPr lang="en-GB" baseline="0" dirty="0" err="1"/>
              <a:t>đến</a:t>
            </a:r>
            <a:r>
              <a:rPr lang="en-GB" baseline="0" dirty="0"/>
              <a:t> </a:t>
            </a:r>
            <a:r>
              <a:rPr lang="en-GB" baseline="0" dirty="0" err="1"/>
              <a:t>lớp</a:t>
            </a:r>
            <a:r>
              <a:rPr lang="en-GB" baseline="0" dirty="0"/>
              <a:t>. </a:t>
            </a:r>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15</a:t>
            </a:fld>
            <a:endParaRPr lang="en-GB"/>
          </a:p>
        </p:txBody>
      </p:sp>
    </p:spTree>
    <p:extLst>
      <p:ext uri="{BB962C8B-B14F-4D97-AF65-F5344CB8AC3E}">
        <p14:creationId xmlns:p14="http://schemas.microsoft.com/office/powerpoint/2010/main" val="166182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CA6D3-FF0F-47C6-899C-C987CA877EDA}"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6250102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CA6D3-FF0F-47C6-899C-C987CA877EDA}"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57731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CA6D3-FF0F-47C6-899C-C987CA877EDA}"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967182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CA6D3-FF0F-47C6-899C-C987CA877EDA}"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1280185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7CA6D3-FF0F-47C6-899C-C987CA877EDA}" type="datetimeFigureOut">
              <a:rPr lang="en-GB" smtClean="0"/>
              <a:t>30/09/2022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7488109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B7CA6D3-FF0F-47C6-899C-C987CA877EDA}" type="datetimeFigureOut">
              <a:rPr lang="en-GB" smtClean="0"/>
              <a:t>30/09/2022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1438999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B7CA6D3-FF0F-47C6-899C-C987CA877EDA}" type="datetimeFigureOut">
              <a:rPr lang="en-GB" smtClean="0"/>
              <a:t>30/09/2022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208486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B7CA6D3-FF0F-47C6-899C-C987CA877EDA}" type="datetimeFigureOut">
              <a:rPr lang="en-GB" smtClean="0"/>
              <a:t>30/09/2022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545555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CA6D3-FF0F-47C6-899C-C987CA877EDA}" type="datetimeFigureOut">
              <a:rPr lang="en-GB" smtClean="0"/>
              <a:t>30/09/2022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7884756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7CA6D3-FF0F-47C6-899C-C987CA877EDA}" type="datetimeFigureOut">
              <a:rPr lang="en-GB" smtClean="0"/>
              <a:t>30/09/2022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7866334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7CA6D3-FF0F-47C6-899C-C987CA877EDA}" type="datetimeFigureOut">
              <a:rPr lang="en-GB" smtClean="0"/>
              <a:t>30/09/2022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3477547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CA6D3-FF0F-47C6-899C-C987CA877EDA}" type="datetimeFigureOut">
              <a:rPr lang="en-GB" smtClean="0"/>
              <a:t>30/09/2022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535CB-F6C0-4ADF-99C7-A33D643A923F}"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11811000" y="6538912"/>
            <a:ext cx="1564262" cy="1613992"/>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11971421" y="-1754856"/>
            <a:ext cx="1564262" cy="1613992"/>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726062" y="-1754856"/>
            <a:ext cx="1564262" cy="1613992"/>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1508193" y="6356350"/>
            <a:ext cx="1564262" cy="1613992"/>
          </a:xfrm>
          <a:prstGeom prst="rect">
            <a:avLst/>
          </a:prstGeom>
        </p:spPr>
      </p:pic>
      <p:sp>
        <p:nvSpPr>
          <p:cNvPr id="11" name="Rectangle 10"/>
          <p:cNvSpPr/>
          <p:nvPr userDrawn="1"/>
        </p:nvSpPr>
        <p:spPr>
          <a:xfrm>
            <a:off x="71632" y="6476302"/>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F5BDC9"/>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F5BDC9"/>
                </a:solidFill>
                <a:effectLst/>
                <a:uLnTx/>
                <a:uFillTx/>
                <a:latin typeface="#9Slide07 HoneyCream" pitchFamily="2" charset="0"/>
                <a:ea typeface="+mn-ea"/>
                <a:cs typeface="+mn-cs"/>
              </a:rPr>
              <a:t> Non </a:t>
            </a:r>
            <a:endParaRPr lang="en-GB" dirty="0">
              <a:solidFill>
                <a:srgbClr val="F5BDC9"/>
              </a:solidFill>
            </a:endParaRPr>
          </a:p>
        </p:txBody>
      </p:sp>
      <p:sp>
        <p:nvSpPr>
          <p:cNvPr id="12" name="Rectangle 11"/>
          <p:cNvSpPr/>
          <p:nvPr userDrawn="1"/>
        </p:nvSpPr>
        <p:spPr>
          <a:xfrm>
            <a:off x="2209800" y="-9478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EC7F97"/>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EC7F97"/>
                </a:solidFill>
                <a:effectLst/>
                <a:uLnTx/>
                <a:uFillTx/>
                <a:latin typeface="#9Slide07 HoneyCream" pitchFamily="2" charset="0"/>
                <a:ea typeface="+mn-ea"/>
                <a:cs typeface="+mn-cs"/>
              </a:rPr>
              <a:t> Non </a:t>
            </a:r>
            <a:endParaRPr lang="en-GB" dirty="0">
              <a:solidFill>
                <a:srgbClr val="EC7F97"/>
              </a:solidFill>
            </a:endParaRPr>
          </a:p>
        </p:txBody>
      </p:sp>
      <p:sp>
        <p:nvSpPr>
          <p:cNvPr id="13" name="Rectangle 12"/>
          <p:cNvSpPr/>
          <p:nvPr userDrawn="1"/>
        </p:nvSpPr>
        <p:spPr>
          <a:xfrm>
            <a:off x="7090610" y="-947860"/>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EC7F97"/>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EC7F97"/>
                </a:solidFill>
                <a:effectLst/>
                <a:uLnTx/>
                <a:uFillTx/>
                <a:latin typeface="#9Slide07 HoneyCream" pitchFamily="2" charset="0"/>
                <a:ea typeface="+mn-ea"/>
                <a:cs typeface="+mn-cs"/>
              </a:rPr>
              <a:t> Non </a:t>
            </a:r>
            <a:endParaRPr lang="en-GB" dirty="0">
              <a:solidFill>
                <a:srgbClr val="EC7F97"/>
              </a:solidFill>
            </a:endParaRPr>
          </a:p>
        </p:txBody>
      </p:sp>
      <p:sp>
        <p:nvSpPr>
          <p:cNvPr id="14" name="Rectangle 13"/>
          <p:cNvSpPr/>
          <p:nvPr userDrawn="1"/>
        </p:nvSpPr>
        <p:spPr>
          <a:xfrm>
            <a:off x="8072632" y="7631718"/>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EC7F97"/>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EC7F97"/>
                </a:solidFill>
                <a:effectLst/>
                <a:uLnTx/>
                <a:uFillTx/>
                <a:latin typeface="#9Slide07 HoneyCream" pitchFamily="2" charset="0"/>
                <a:ea typeface="+mn-ea"/>
                <a:cs typeface="+mn-cs"/>
              </a:rPr>
              <a:t> Non </a:t>
            </a:r>
            <a:endParaRPr lang="en-GB" dirty="0">
              <a:solidFill>
                <a:srgbClr val="EC7F97"/>
              </a:solidFill>
            </a:endParaRPr>
          </a:p>
        </p:txBody>
      </p:sp>
      <p:sp>
        <p:nvSpPr>
          <p:cNvPr id="15" name="Rectangle 14"/>
          <p:cNvSpPr/>
          <p:nvPr userDrawn="1"/>
        </p:nvSpPr>
        <p:spPr>
          <a:xfrm>
            <a:off x="2747768" y="7447052"/>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EC7F97"/>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EC7F97"/>
                </a:solidFill>
                <a:effectLst/>
                <a:uLnTx/>
                <a:uFillTx/>
                <a:latin typeface="#9Slide07 HoneyCream" pitchFamily="2" charset="0"/>
                <a:ea typeface="+mn-ea"/>
                <a:cs typeface="+mn-cs"/>
              </a:rPr>
              <a:t> Non </a:t>
            </a:r>
            <a:endParaRPr lang="en-GB" dirty="0">
              <a:solidFill>
                <a:srgbClr val="EC7F97"/>
              </a:solidFill>
            </a:endParaRPr>
          </a:p>
        </p:txBody>
      </p:sp>
    </p:spTree>
    <p:extLst>
      <p:ext uri="{BB962C8B-B14F-4D97-AF65-F5344CB8AC3E}">
        <p14:creationId xmlns:p14="http://schemas.microsoft.com/office/powerpoint/2010/main" val="3041321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tmp"/><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16.jp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5.jpg"/><Relationship Id="rId10"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3.xml"/><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5.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5.jpg"/><Relationship Id="rId10"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8071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0631" y="36896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Bài tập 1</a:t>
            </a:r>
            <a:r>
              <a:rPr lang="nl-NL" sz="3600" b="1" dirty="0">
                <a:solidFill>
                  <a:srgbClr val="7F6895"/>
                </a:solidFill>
                <a:latin typeface="Times New Roman" panose="02020603050405020304" pitchFamily="18" charset="0"/>
                <a:ea typeface="Times New Roman" panose="02020603050405020304" pitchFamily="18" charset="0"/>
              </a:rPr>
              <a:t>:  Quan sát tranh và đóng vai bạn nhỏ giới thiệu về bạn ấy.</a:t>
            </a:r>
            <a:endParaRPr lang="en-GB" sz="3600" dirty="0">
              <a:solidFill>
                <a:srgbClr val="7F6895"/>
              </a:solidFill>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885" y="1118639"/>
            <a:ext cx="6635074" cy="3736560"/>
          </a:xfrm>
          <a:prstGeom prst="rect">
            <a:avLst/>
          </a:prstGeom>
        </p:spPr>
      </p:pic>
      <p:grpSp>
        <p:nvGrpSpPr>
          <p:cNvPr id="3" name="Group 2"/>
          <p:cNvGrpSpPr/>
          <p:nvPr/>
        </p:nvGrpSpPr>
        <p:grpSpPr>
          <a:xfrm>
            <a:off x="826547" y="5015376"/>
            <a:ext cx="10587032" cy="1289414"/>
            <a:chOff x="10101" y="5937956"/>
            <a:chExt cx="12181899" cy="920044"/>
          </a:xfrm>
        </p:grpSpPr>
        <p:sp>
          <p:nvSpPr>
            <p:cNvPr id="2" name="Rounded Rectangle 1"/>
            <p:cNvSpPr/>
            <p:nvPr/>
          </p:nvSpPr>
          <p:spPr>
            <a:xfrm>
              <a:off x="10101" y="5937956"/>
              <a:ext cx="12181899" cy="920044"/>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ectangle 7"/>
            <p:cNvSpPr/>
            <p:nvPr/>
          </p:nvSpPr>
          <p:spPr>
            <a:xfrm>
              <a:off x="104274" y="6013660"/>
              <a:ext cx="11983453" cy="768635"/>
            </a:xfrm>
            <a:prstGeom prst="rect">
              <a:avLst/>
            </a:prstGeom>
          </p:spPr>
          <p:txBody>
            <a:bodyPr wrap="square">
              <a:spAutoFit/>
            </a:bodyPr>
            <a:lstStyle/>
            <a:p>
              <a:pPr algn="just"/>
              <a:r>
                <a:rPr lang="nl-NL" sz="3200" b="1" dirty="0">
                  <a:solidFill>
                    <a:schemeClr val="bg1"/>
                  </a:solidFill>
                  <a:latin typeface="Times New Roman" panose="02020603050405020304" pitchFamily="18" charset="0"/>
                </a:rPr>
                <a:t>Thảo luận nhóm 4 và trả lời câu hỏi: Tranh vẽ gì? Em hãy đoán xem nội dung bức tranh nói về ai và nói gì về bạn ấy?</a:t>
              </a:r>
              <a:endParaRPr lang="en-GB" sz="3200" dirty="0">
                <a:solidFill>
                  <a:schemeClr val="bg1"/>
                </a:solidFill>
              </a:endParaRPr>
            </a:p>
          </p:txBody>
        </p:sp>
      </p:grpSp>
    </p:spTree>
    <p:extLst>
      <p:ext uri="{BB962C8B-B14F-4D97-AF65-F5344CB8AC3E}">
        <p14:creationId xmlns:p14="http://schemas.microsoft.com/office/powerpoint/2010/main" val="22252832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3824" y="162232"/>
            <a:ext cx="12721390" cy="651878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1" y="3533423"/>
            <a:ext cx="5545589" cy="3123013"/>
          </a:xfrm>
          <a:prstGeom prst="rect">
            <a:avLst/>
          </a:prstGeom>
        </p:spPr>
      </p:pic>
      <p:sp>
        <p:nvSpPr>
          <p:cNvPr id="2" name="Rounded Rectangle 1"/>
          <p:cNvSpPr/>
          <p:nvPr/>
        </p:nvSpPr>
        <p:spPr>
          <a:xfrm>
            <a:off x="5854067" y="564444"/>
            <a:ext cx="6152444" cy="5531556"/>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150743" y="4401524"/>
            <a:ext cx="5594098" cy="1569660"/>
          </a:xfrm>
          <a:prstGeom prst="rect">
            <a:avLst/>
          </a:prstGeom>
        </p:spPr>
        <p:txBody>
          <a:bodyPr wrap="square">
            <a:spAutoFit/>
          </a:bodyPr>
          <a:lstStyle/>
          <a:p>
            <a:pPr algn="just"/>
            <a:r>
              <a:rPr lang="nl-NL" sz="2400" i="1" dirty="0">
                <a:solidFill>
                  <a:schemeClr val="bg1"/>
                </a:solidFill>
                <a:latin typeface="Cambria" panose="02040503050406030204" pitchFamily="18" charset="0"/>
                <a:ea typeface="Cambria" panose="02040503050406030204" pitchFamily="18" charset="0"/>
              </a:rPr>
              <a:t>Các bạn của bạn ấy chúc bạn ấy trở thành diễn viên múa ba lê, khen bạn ấy múa rất đẹp. Nên có thể bạn ấy có sở thích múa ba lê. </a:t>
            </a:r>
            <a:endParaRPr lang="en-GB" sz="2400" dirty="0">
              <a:solidFill>
                <a:schemeClr val="bg1"/>
              </a:solidFill>
              <a:latin typeface="Cambria" panose="02040503050406030204" pitchFamily="18" charset="0"/>
              <a:ea typeface="Cambria" panose="02040503050406030204" pitchFamily="18" charset="0"/>
            </a:endParaRPr>
          </a:p>
        </p:txBody>
      </p:sp>
      <p:pic>
        <p:nvPicPr>
          <p:cNvPr id="6" name="Picture 5" descr="Screen Clipping"/>
          <p:cNvPicPr>
            <a:picLocks noChangeAspect="1"/>
          </p:cNvPicPr>
          <p:nvPr/>
        </p:nvPicPr>
        <p:blipFill rotWithShape="1">
          <a:blip r:embed="rId4">
            <a:extLst>
              <a:ext uri="{BEBA8EAE-BF5A-486C-A8C5-ECC9F3942E4B}">
                <a14:imgProps xmlns:a14="http://schemas.microsoft.com/office/drawing/2010/main">
                  <a14:imgLayer r:embed="rId5">
                    <a14:imgEffect>
                      <a14:backgroundRemoval t="9375" b="99107" l="69919" r="98049">
                        <a14:backgroundMark x1="72683" y1="25893" x2="75610" y2="19420"/>
                      </a14:backgroundRemoval>
                    </a14:imgEffect>
                  </a14:imgLayer>
                </a14:imgProps>
              </a:ext>
              <a:ext uri="{28A0092B-C50C-407E-A947-70E740481C1C}">
                <a14:useLocalDpi xmlns:a14="http://schemas.microsoft.com/office/drawing/2010/main" val="0"/>
              </a:ext>
            </a:extLst>
          </a:blip>
          <a:srcRect l="69536" t="18307"/>
          <a:stretch/>
        </p:blipFill>
        <p:spPr>
          <a:xfrm>
            <a:off x="3900222" y="4110160"/>
            <a:ext cx="1692175" cy="2558568"/>
          </a:xfrm>
          <a:prstGeom prst="rect">
            <a:avLst/>
          </a:prstGeom>
        </p:spPr>
      </p:pic>
      <p:pic>
        <p:nvPicPr>
          <p:cNvPr id="9" name="Picture 8" descr="Screen Clipping"/>
          <p:cNvPicPr>
            <a:picLocks noChangeAspect="1"/>
          </p:cNvPicPr>
          <p:nvPr/>
        </p:nvPicPr>
        <p:blipFill rotWithShape="1">
          <a:blip r:embed="rId6">
            <a:extLst>
              <a:ext uri="{BEBA8EAE-BF5A-486C-A8C5-ECC9F3942E4B}">
                <a14:imgProps xmlns:a14="http://schemas.microsoft.com/office/drawing/2010/main">
                  <a14:imgLayer r:embed="rId5">
                    <a14:imgEffect>
                      <a14:backgroundRemoval t="47875" b="72199" l="28844" r="44336">
                        <a14:backgroundMark x1="40000" y1="52232" x2="45203" y2="61607"/>
                        <a14:backgroundMark x1="35122" y1="51339" x2="41626" y2="58929"/>
                      </a14:backgroundRemoval>
                    </a14:imgEffect>
                  </a14:imgLayer>
                </a14:imgProps>
              </a:ext>
              <a:ext uri="{28A0092B-C50C-407E-A947-70E740481C1C}">
                <a14:useLocalDpi xmlns:a14="http://schemas.microsoft.com/office/drawing/2010/main" val="0"/>
              </a:ext>
            </a:extLst>
          </a:blip>
          <a:srcRect l="26907" t="44834" r="53728" b="24760"/>
          <a:stretch/>
        </p:blipFill>
        <p:spPr>
          <a:xfrm>
            <a:off x="1557045" y="4946819"/>
            <a:ext cx="1046824" cy="925612"/>
          </a:xfrm>
          <a:prstGeom prst="rect">
            <a:avLst/>
          </a:prstGeom>
        </p:spPr>
      </p:pic>
      <p:pic>
        <p:nvPicPr>
          <p:cNvPr id="10" name="Picture 9" descr="Screen Clipping"/>
          <p:cNvPicPr>
            <a:picLocks noChangeAspect="1"/>
          </p:cNvPicPr>
          <p:nvPr/>
        </p:nvPicPr>
        <p:blipFill rotWithShape="1">
          <a:blip r:embed="rId7">
            <a:extLst>
              <a:ext uri="{BEBA8EAE-BF5A-486C-A8C5-ECC9F3942E4B}">
                <a14:imgProps xmlns:a14="http://schemas.microsoft.com/office/drawing/2010/main">
                  <a14:imgLayer r:embed="rId5">
                    <a14:imgEffect>
                      <a14:backgroundRemoval t="2009" b="25000" l="30081" r="47480"/>
                    </a14:imgEffect>
                  </a14:imgLayer>
                </a14:imgProps>
              </a:ext>
              <a:ext uri="{28A0092B-C50C-407E-A947-70E740481C1C}">
                <a14:useLocalDpi xmlns:a14="http://schemas.microsoft.com/office/drawing/2010/main" val="0"/>
              </a:ext>
            </a:extLst>
          </a:blip>
          <a:srcRect l="29475" t="940" r="50168" b="72311"/>
          <a:stretch/>
        </p:blipFill>
        <p:spPr>
          <a:xfrm>
            <a:off x="1688046" y="3566146"/>
            <a:ext cx="1128889" cy="835378"/>
          </a:xfrm>
          <a:prstGeom prst="rect">
            <a:avLst/>
          </a:prstGeom>
        </p:spPr>
      </p:pic>
      <p:pic>
        <p:nvPicPr>
          <p:cNvPr id="11" name="Picture 10" descr="Screen Clipping"/>
          <p:cNvPicPr>
            <a:picLocks noChangeAspect="1"/>
          </p:cNvPicPr>
          <p:nvPr/>
        </p:nvPicPr>
        <p:blipFill rotWithShape="1">
          <a:blip r:embed="rId8">
            <a:extLst>
              <a:ext uri="{BEBA8EAE-BF5A-486C-A8C5-ECC9F3942E4B}">
                <a14:imgProps xmlns:a14="http://schemas.microsoft.com/office/drawing/2010/main">
                  <a14:imgLayer r:embed="rId5">
                    <a14:imgEffect>
                      <a14:backgroundRemoval t="5413" b="23921" l="21003" r="29959">
                        <a14:backgroundMark x1="22602" y1="20089" x2="24553" y2="21205"/>
                      </a14:backgroundRemoval>
                    </a14:imgEffect>
                  </a14:imgLayer>
                </a14:imgProps>
              </a:ext>
              <a:ext uri="{28A0092B-C50C-407E-A947-70E740481C1C}">
                <a14:useLocalDpi xmlns:a14="http://schemas.microsoft.com/office/drawing/2010/main" val="0"/>
              </a:ext>
            </a:extLst>
          </a:blip>
          <a:srcRect l="19883" t="3100" r="68921" b="73766"/>
          <a:stretch/>
        </p:blipFill>
        <p:spPr>
          <a:xfrm>
            <a:off x="1172376" y="3620041"/>
            <a:ext cx="620890" cy="722489"/>
          </a:xfrm>
          <a:prstGeom prst="rect">
            <a:avLst/>
          </a:prstGeom>
        </p:spPr>
      </p:pic>
      <p:sp>
        <p:nvSpPr>
          <p:cNvPr id="3" name="Rectangle 2"/>
          <p:cNvSpPr/>
          <p:nvPr/>
        </p:nvSpPr>
        <p:spPr>
          <a:xfrm>
            <a:off x="6115736" y="997615"/>
            <a:ext cx="5629105" cy="461665"/>
          </a:xfrm>
          <a:prstGeom prst="rect">
            <a:avLst/>
          </a:prstGeom>
        </p:spPr>
        <p:txBody>
          <a:bodyPr wrap="none">
            <a:spAutoFit/>
          </a:bodyPr>
          <a:lstStyle/>
          <a:p>
            <a:r>
              <a:rPr lang="nl-NL" sz="2400" i="1" dirty="0">
                <a:solidFill>
                  <a:schemeClr val="bg1"/>
                </a:solidFill>
                <a:latin typeface="Cambria" panose="02040503050406030204" pitchFamily="18" charset="0"/>
                <a:ea typeface="Cambria" panose="02040503050406030204" pitchFamily="18" charset="0"/>
              </a:rPr>
              <a:t>Tranh vẽ cảnh sinh nhật bạn mặc áo vàng. </a:t>
            </a:r>
            <a:endParaRPr lang="en-GB" sz="2400" dirty="0"/>
          </a:p>
        </p:txBody>
      </p:sp>
      <p:sp>
        <p:nvSpPr>
          <p:cNvPr id="5" name="Rectangle 4"/>
          <p:cNvSpPr/>
          <p:nvPr/>
        </p:nvSpPr>
        <p:spPr>
          <a:xfrm>
            <a:off x="6115736" y="1491200"/>
            <a:ext cx="5830272" cy="830997"/>
          </a:xfrm>
          <a:prstGeom prst="rect">
            <a:avLst/>
          </a:prstGeom>
        </p:spPr>
        <p:txBody>
          <a:bodyPr wrap="square">
            <a:spAutoFit/>
          </a:bodyPr>
          <a:lstStyle/>
          <a:p>
            <a:r>
              <a:rPr lang="nl-NL" sz="2400" i="1" dirty="0">
                <a:solidFill>
                  <a:schemeClr val="bg1"/>
                </a:solidFill>
                <a:latin typeface="Cambria" panose="02040503050406030204" pitchFamily="18" charset="0"/>
                <a:ea typeface="Cambria" panose="02040503050406030204" pitchFamily="18" charset="0"/>
              </a:rPr>
              <a:t>Chiếc bánh sinh nhật có 8 cái nến, vậy bạn ấy 8 tuổi, </a:t>
            </a:r>
            <a:endParaRPr lang="en-GB" sz="2400" dirty="0"/>
          </a:p>
        </p:txBody>
      </p:sp>
      <p:sp>
        <p:nvSpPr>
          <p:cNvPr id="12" name="Rectangle 11"/>
          <p:cNvSpPr/>
          <p:nvPr/>
        </p:nvSpPr>
        <p:spPr>
          <a:xfrm>
            <a:off x="6115736" y="2471859"/>
            <a:ext cx="5611602" cy="830997"/>
          </a:xfrm>
          <a:prstGeom prst="rect">
            <a:avLst/>
          </a:prstGeom>
        </p:spPr>
        <p:txBody>
          <a:bodyPr wrap="square">
            <a:spAutoFit/>
          </a:bodyPr>
          <a:lstStyle/>
          <a:p>
            <a:r>
              <a:rPr lang="nl-NL" sz="2400" i="1" dirty="0">
                <a:solidFill>
                  <a:schemeClr val="bg1"/>
                </a:solidFill>
                <a:latin typeface="Cambria" panose="02040503050406030204" pitchFamily="18" charset="0"/>
                <a:ea typeface="Cambria" panose="02040503050406030204" pitchFamily="18" charset="0"/>
              </a:rPr>
              <a:t>Chiếc cặp in dòng chữ Bùi Tuệ Minh. Vậy tên bạn ấy là Bùi Tuệ Minh.</a:t>
            </a:r>
            <a:endParaRPr lang="en-GB" sz="2400" dirty="0"/>
          </a:p>
        </p:txBody>
      </p:sp>
      <p:sp>
        <p:nvSpPr>
          <p:cNvPr id="13" name="Rectangle 12"/>
          <p:cNvSpPr/>
          <p:nvPr/>
        </p:nvSpPr>
        <p:spPr>
          <a:xfrm>
            <a:off x="6115736" y="3506688"/>
            <a:ext cx="6096000" cy="830997"/>
          </a:xfrm>
          <a:prstGeom prst="rect">
            <a:avLst/>
          </a:prstGeom>
        </p:spPr>
        <p:txBody>
          <a:bodyPr>
            <a:spAutoFit/>
          </a:bodyPr>
          <a:lstStyle/>
          <a:p>
            <a:r>
              <a:rPr lang="nl-NL" sz="2400" i="1" dirty="0">
                <a:solidFill>
                  <a:schemeClr val="bg1"/>
                </a:solidFill>
                <a:latin typeface="Cambria" panose="02040503050406030204" pitchFamily="18" charset="0"/>
                <a:ea typeface="Cambria" panose="02040503050406030204" pitchFamily="18" charset="0"/>
              </a:rPr>
              <a:t>Tờ lịch ghi 29/7, vậy ngày sinh nhật của bạn ấy là ngày 29 tháng 7.</a:t>
            </a:r>
            <a:endParaRPr lang="en-GB" sz="2400" dirty="0"/>
          </a:p>
        </p:txBody>
      </p:sp>
      <p:sp>
        <p:nvSpPr>
          <p:cNvPr id="14" name="Oval 13"/>
          <p:cNvSpPr/>
          <p:nvPr/>
        </p:nvSpPr>
        <p:spPr>
          <a:xfrm>
            <a:off x="0" y="3774967"/>
            <a:ext cx="1493444" cy="112543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1801" y="5474901"/>
            <a:ext cx="1493444" cy="112543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98204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par>
                          <p:cTn id="7" fill="hold">
                            <p:stCondLst>
                              <p:cond delay="2000"/>
                            </p:stCondLst>
                            <p:childTnLst>
                              <p:par>
                                <p:cTn id="8" presetID="56" presetClass="path" presetSubtype="0" accel="50000" decel="50000" fill="hold" nodeType="afterEffect">
                                  <p:stCondLst>
                                    <p:cond delay="0"/>
                                  </p:stCondLst>
                                  <p:childTnLst>
                                    <p:animMotion origin="layout" path="M -2.91667E-6 3.7037E-7 L -0.32526 -0.52569 " pathEditMode="relative" rAng="0" ptsTypes="AA">
                                      <p:cBhvr>
                                        <p:cTn id="9" dur="2000" fill="hold"/>
                                        <p:tgtEl>
                                          <p:spTgt spid="6"/>
                                        </p:tgtEl>
                                        <p:attrNameLst>
                                          <p:attrName>ppt_x</p:attrName>
                                          <p:attrName>ppt_y</p:attrName>
                                        </p:attrNameLst>
                                      </p:cBhvr>
                                      <p:rCtr x="-16263" y="-26296"/>
                                    </p:animMotion>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9"/>
                                        </p:tgtEl>
                                      </p:cBhvr>
                                      <p:by x="150000" y="150000"/>
                                    </p:animScale>
                                  </p:childTnLst>
                                </p:cTn>
                              </p:par>
                            </p:childTnLst>
                          </p:cTn>
                        </p:par>
                        <p:par>
                          <p:cTn id="21" fill="hold">
                            <p:stCondLst>
                              <p:cond delay="2000"/>
                            </p:stCondLst>
                            <p:childTnLst>
                              <p:par>
                                <p:cTn id="22" presetID="56" presetClass="path" presetSubtype="0" accel="50000" decel="50000" fill="hold" nodeType="afterEffect">
                                  <p:stCondLst>
                                    <p:cond delay="0"/>
                                  </p:stCondLst>
                                  <p:childTnLst>
                                    <p:animMotion origin="layout" path="M 0.00065 0.00324 L 0.01315 -0.51551 " pathEditMode="relative" rAng="0" ptsTypes="AA">
                                      <p:cBhvr>
                                        <p:cTn id="23" dur="2000" fill="hold"/>
                                        <p:tgtEl>
                                          <p:spTgt spid="9"/>
                                        </p:tgtEl>
                                        <p:attrNameLst>
                                          <p:attrName>ppt_x</p:attrName>
                                          <p:attrName>ppt_y</p:attrName>
                                        </p:attrNameLst>
                                      </p:cBhvr>
                                      <p:rCtr x="625" y="-25949"/>
                                    </p:animMotion>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10"/>
                                        </p:tgtEl>
                                      </p:cBhvr>
                                      <p:by x="150000" y="150000"/>
                                    </p:animScale>
                                  </p:childTnLst>
                                </p:cTn>
                              </p:par>
                            </p:childTnLst>
                          </p:cTn>
                        </p:par>
                        <p:par>
                          <p:cTn id="35" fill="hold">
                            <p:stCondLst>
                              <p:cond delay="2000"/>
                            </p:stCondLst>
                            <p:childTnLst>
                              <p:par>
                                <p:cTn id="36" presetID="56" presetClass="path" presetSubtype="0" accel="50000" decel="50000" fill="hold" nodeType="afterEffect">
                                  <p:stCondLst>
                                    <p:cond delay="0"/>
                                  </p:stCondLst>
                                  <p:childTnLst>
                                    <p:animMotion origin="layout" path="M 4.58333E-6 2.96296E-6 L 0.10755 -0.27986 " pathEditMode="relative" rAng="0" ptsTypes="AA">
                                      <p:cBhvr>
                                        <p:cTn id="37" dur="2000" fill="hold"/>
                                        <p:tgtEl>
                                          <p:spTgt spid="10"/>
                                        </p:tgtEl>
                                        <p:attrNameLst>
                                          <p:attrName>ppt_x</p:attrName>
                                          <p:attrName>ppt_y</p:attrName>
                                        </p:attrNameLst>
                                      </p:cBhvr>
                                      <p:rCtr x="5378" y="-14005"/>
                                    </p:animMotion>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2000" fill="hold"/>
                                        <p:tgtEl>
                                          <p:spTgt spid="11"/>
                                        </p:tgtEl>
                                      </p:cBhvr>
                                      <p:by x="150000" y="150000"/>
                                    </p:animScale>
                                  </p:childTnLst>
                                </p:cTn>
                              </p:par>
                            </p:childTnLst>
                          </p:cTn>
                        </p:par>
                        <p:par>
                          <p:cTn id="49" fill="hold">
                            <p:stCondLst>
                              <p:cond delay="2000"/>
                            </p:stCondLst>
                            <p:childTnLst>
                              <p:par>
                                <p:cTn id="50" presetID="56" presetClass="path" presetSubtype="0" accel="50000" decel="50000" fill="hold" nodeType="afterEffect">
                                  <p:stCondLst>
                                    <p:cond delay="0"/>
                                  </p:stCondLst>
                                  <p:childTnLst>
                                    <p:animMotion origin="layout" path="M -4.58333E-6 -4.07407E-6 L 0.27396 -0.28958 " pathEditMode="relative" rAng="0" ptsTypes="AA">
                                      <p:cBhvr>
                                        <p:cTn id="51" dur="2000" fill="hold"/>
                                        <p:tgtEl>
                                          <p:spTgt spid="11"/>
                                        </p:tgtEl>
                                        <p:attrNameLst>
                                          <p:attrName>ppt_x</p:attrName>
                                          <p:attrName>ppt_y</p:attrName>
                                        </p:attrNameLst>
                                      </p:cBhvr>
                                      <p:rCtr x="13698" y="-14491"/>
                                    </p:animMotion>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heel(1)">
                                      <p:cBhvr>
                                        <p:cTn id="63" dur="2000"/>
                                        <p:tgtEl>
                                          <p:spTgt spid="14"/>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heel(1)">
                                      <p:cBhvr>
                                        <p:cTn id="66" dur="20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5" grpId="0"/>
      <p:bldP spid="12" grpId="0"/>
      <p:bldP spid="13" grpId="0"/>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363" y="346978"/>
            <a:ext cx="7175372" cy="4040829"/>
          </a:xfrm>
          <a:prstGeom prst="rect">
            <a:avLst/>
          </a:prstGeom>
        </p:spPr>
      </p:pic>
      <p:grpSp>
        <p:nvGrpSpPr>
          <p:cNvPr id="3" name="Group 2"/>
          <p:cNvGrpSpPr/>
          <p:nvPr/>
        </p:nvGrpSpPr>
        <p:grpSpPr>
          <a:xfrm>
            <a:off x="10101" y="4575859"/>
            <a:ext cx="12181899" cy="1679067"/>
            <a:chOff x="-89124" y="4763911"/>
            <a:chExt cx="12181899" cy="1679067"/>
          </a:xfrm>
          <a:solidFill>
            <a:schemeClr val="bg1"/>
          </a:solidFill>
        </p:grpSpPr>
        <p:sp>
          <p:nvSpPr>
            <p:cNvPr id="2" name="Rounded Rectangle 1"/>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8" name="Rectangle 7"/>
            <p:cNvSpPr/>
            <p:nvPr/>
          </p:nvSpPr>
          <p:spPr>
            <a:xfrm>
              <a:off x="109322" y="4999672"/>
              <a:ext cx="11983453" cy="1169551"/>
            </a:xfrm>
            <a:prstGeom prst="rect">
              <a:avLst/>
            </a:prstGeom>
            <a:grpFill/>
          </p:spPr>
          <p:txBody>
            <a:bodyPr wrap="square">
              <a:spAutoFit/>
            </a:bodyPr>
            <a:lstStyle/>
            <a:p>
              <a:pPr algn="just"/>
              <a:r>
                <a:rPr lang="nl-NL" sz="3500" i="1" dirty="0">
                  <a:solidFill>
                    <a:sysClr val="windowText" lastClr="000000"/>
                  </a:solidFill>
                  <a:latin typeface="Cambria" panose="02040503050406030204" pitchFamily="18" charset="0"/>
                  <a:ea typeface="Cambria" panose="02040503050406030204" pitchFamily="18" charset="0"/>
                </a:rPr>
                <a:t>Em hãy quan sát và cho biết trong lời giới thiệu của bạn nhỏ, bạn ấy đã nói những thông tin gì về mình?</a:t>
              </a:r>
              <a:endParaRPr lang="en-GB" sz="3500" dirty="0">
                <a:solidFill>
                  <a:sysClr val="windowText" lastClr="00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795749" y="4548244"/>
            <a:ext cx="8610600" cy="1706684"/>
            <a:chOff x="-89124" y="4839281"/>
            <a:chExt cx="12191992" cy="1359088"/>
          </a:xfrm>
        </p:grpSpPr>
        <p:sp>
          <p:nvSpPr>
            <p:cNvPr id="10" name="Rounded Rectangle 9"/>
            <p:cNvSpPr/>
            <p:nvPr/>
          </p:nvSpPr>
          <p:spPr>
            <a:xfrm>
              <a:off x="-89124" y="4861273"/>
              <a:ext cx="12181899" cy="1337096"/>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9415" y="4839281"/>
              <a:ext cx="11983453" cy="1256322"/>
            </a:xfrm>
            <a:prstGeom prst="rect">
              <a:avLst/>
            </a:prstGeom>
          </p:spPr>
          <p:txBody>
            <a:bodyPr wrap="square">
              <a:spAutoFit/>
            </a:bodyPr>
            <a:lstStyle/>
            <a:p>
              <a:pPr algn="just"/>
              <a:r>
                <a:rPr lang="nl-NL" sz="3600" i="1" dirty="0">
                  <a:solidFill>
                    <a:schemeClr val="bg1"/>
                  </a:solidFill>
                  <a:latin typeface="Cambria" panose="02040503050406030204" pitchFamily="18" charset="0"/>
                  <a:ea typeface="Cambria" panose="02040503050406030204" pitchFamily="18" charset="0"/>
                </a:rPr>
                <a:t>Bạn ấy nói về: - Họ và tên</a:t>
              </a:r>
            </a:p>
            <a:p>
              <a:pPr algn="just"/>
              <a:r>
                <a:rPr lang="nl-NL" sz="3600" i="1" dirty="0">
                  <a:solidFill>
                    <a:schemeClr val="bg1"/>
                  </a:solidFill>
                  <a:latin typeface="Cambria" panose="02040503050406030204" pitchFamily="18" charset="0"/>
                  <a:ea typeface="Cambria" panose="02040503050406030204" pitchFamily="18" charset="0"/>
                </a:rPr>
                <a:t> 			- Ngày sinh và tuổi </a:t>
              </a:r>
            </a:p>
            <a:p>
              <a:pPr algn="just"/>
              <a:r>
                <a:rPr lang="nl-NL" sz="3600" i="1" dirty="0">
                  <a:solidFill>
                    <a:schemeClr val="bg1"/>
                  </a:solidFill>
                  <a:latin typeface="Cambria" panose="02040503050406030204" pitchFamily="18" charset="0"/>
                  <a:ea typeface="Cambria" panose="02040503050406030204" pitchFamily="18" charset="0"/>
                </a:rPr>
                <a:t> 			- Sở thích</a:t>
              </a:r>
              <a:endParaRPr lang="en-GB" sz="3600" dirty="0">
                <a:solidFill>
                  <a:schemeClr val="bg1"/>
                </a:solidFill>
                <a:latin typeface="Cambria" panose="02040503050406030204" pitchFamily="18" charset="0"/>
                <a:ea typeface="Cambria" panose="02040503050406030204" pitchFamily="18" charset="0"/>
              </a:endParaRPr>
            </a:p>
          </p:txBody>
        </p:sp>
      </p:grpSp>
      <p:sp>
        <p:nvSpPr>
          <p:cNvPr id="12" name="Oval 11"/>
          <p:cNvSpPr/>
          <p:nvPr/>
        </p:nvSpPr>
        <p:spPr>
          <a:xfrm>
            <a:off x="6053414" y="158926"/>
            <a:ext cx="3347884" cy="139919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00363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234688" y="2068373"/>
            <a:ext cx="4207146" cy="3009900"/>
            <a:chOff x="762000" y="1714500"/>
            <a:chExt cx="3676650" cy="3009900"/>
          </a:xfrm>
        </p:grpSpPr>
        <p:sp>
          <p:nvSpPr>
            <p:cNvPr id="5" name="Cloud 4"/>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009650" y="2342287"/>
              <a:ext cx="3181350" cy="1754326"/>
            </a:xfrm>
            <a:prstGeom prst="rect">
              <a:avLst/>
            </a:prstGeom>
            <a:noFill/>
          </p:spPr>
          <p:txBody>
            <a:bodyPr wrap="square" rtlCol="0">
              <a:spAutoFit/>
            </a:bodyPr>
            <a:lstStyle/>
            <a:p>
              <a:pPr algn="ctr"/>
              <a:r>
                <a:rPr lang="en-GB" sz="3600" b="1" dirty="0" err="1">
                  <a:solidFill>
                    <a:schemeClr val="bg1"/>
                  </a:solidFill>
                  <a:latin typeface="Cambria" panose="02040503050406030204" pitchFamily="18" charset="0"/>
                  <a:ea typeface="Cambria" panose="02040503050406030204" pitchFamily="18" charset="0"/>
                </a:rPr>
                <a:t>Đoạn</a:t>
              </a:r>
              <a:r>
                <a:rPr lang="en-GB" sz="3600" b="1" dirty="0">
                  <a:solidFill>
                    <a:schemeClr val="bg1"/>
                  </a:solidFill>
                  <a:latin typeface="Cambria" panose="02040503050406030204" pitchFamily="18" charset="0"/>
                  <a:ea typeface="Cambria" panose="02040503050406030204" pitchFamily="18" charset="0"/>
                </a:rPr>
                <a:t> </a:t>
              </a:r>
              <a:r>
                <a:rPr lang="en-GB" sz="3600" b="1" dirty="0" err="1">
                  <a:solidFill>
                    <a:schemeClr val="bg1"/>
                  </a:solidFill>
                  <a:latin typeface="Cambria" panose="02040503050406030204" pitchFamily="18" charset="0"/>
                  <a:ea typeface="Cambria" panose="02040503050406030204" pitchFamily="18" charset="0"/>
                </a:rPr>
                <a:t>văn</a:t>
              </a:r>
              <a:r>
                <a:rPr lang="en-GB" sz="3600" b="1" dirty="0">
                  <a:solidFill>
                    <a:schemeClr val="bg1"/>
                  </a:solidFill>
                  <a:latin typeface="Cambria" panose="02040503050406030204" pitchFamily="18" charset="0"/>
                  <a:ea typeface="Cambria" panose="02040503050406030204" pitchFamily="18" charset="0"/>
                </a:rPr>
                <a:t> </a:t>
              </a:r>
            </a:p>
            <a:p>
              <a:pPr algn="ctr"/>
              <a:r>
                <a:rPr lang="en-GB" sz="3600" b="1" dirty="0" err="1">
                  <a:solidFill>
                    <a:schemeClr val="bg1"/>
                  </a:solidFill>
                  <a:latin typeface="Cambria" panose="02040503050406030204" pitchFamily="18" charset="0"/>
                  <a:ea typeface="Cambria" panose="02040503050406030204" pitchFamily="18" charset="0"/>
                </a:rPr>
                <a:t>giới</a:t>
              </a:r>
              <a:r>
                <a:rPr lang="en-GB" sz="3600" b="1" dirty="0">
                  <a:solidFill>
                    <a:schemeClr val="bg1"/>
                  </a:solidFill>
                  <a:latin typeface="Cambria" panose="02040503050406030204" pitchFamily="18" charset="0"/>
                  <a:ea typeface="Cambria" panose="02040503050406030204" pitchFamily="18" charset="0"/>
                </a:rPr>
                <a:t> </a:t>
              </a:r>
              <a:r>
                <a:rPr lang="en-GB" sz="3600" b="1" dirty="0" err="1">
                  <a:solidFill>
                    <a:schemeClr val="bg1"/>
                  </a:solidFill>
                  <a:latin typeface="Cambria" panose="02040503050406030204" pitchFamily="18" charset="0"/>
                  <a:ea typeface="Cambria" panose="02040503050406030204" pitchFamily="18" charset="0"/>
                </a:rPr>
                <a:t>thiệu</a:t>
              </a:r>
              <a:endParaRPr lang="en-GB" sz="3600" b="1" dirty="0">
                <a:solidFill>
                  <a:schemeClr val="bg1"/>
                </a:solidFill>
                <a:latin typeface="Cambria" panose="02040503050406030204" pitchFamily="18" charset="0"/>
                <a:ea typeface="Cambria" panose="02040503050406030204" pitchFamily="18" charset="0"/>
              </a:endParaRPr>
            </a:p>
            <a:p>
              <a:pPr algn="ctr"/>
              <a:r>
                <a:rPr lang="en-GB" sz="3600" b="1" dirty="0">
                  <a:solidFill>
                    <a:schemeClr val="bg1"/>
                  </a:solidFill>
                  <a:latin typeface="Cambria" panose="02040503050406030204" pitchFamily="18" charset="0"/>
                  <a:ea typeface="Cambria" panose="02040503050406030204" pitchFamily="18" charset="0"/>
                </a:rPr>
                <a:t> </a:t>
              </a:r>
              <a:r>
                <a:rPr lang="en-GB" sz="3600" b="1" dirty="0" err="1">
                  <a:solidFill>
                    <a:schemeClr val="bg1"/>
                  </a:solidFill>
                  <a:latin typeface="Cambria" panose="02040503050406030204" pitchFamily="18" charset="0"/>
                  <a:ea typeface="Cambria" panose="02040503050406030204" pitchFamily="18" charset="0"/>
                </a:rPr>
                <a:t>bản</a:t>
              </a:r>
              <a:r>
                <a:rPr lang="en-GB" sz="3600" b="1" dirty="0">
                  <a:solidFill>
                    <a:schemeClr val="bg1"/>
                  </a:solidFill>
                  <a:latin typeface="Cambria" panose="02040503050406030204" pitchFamily="18" charset="0"/>
                  <a:ea typeface="Cambria" panose="02040503050406030204" pitchFamily="18" charset="0"/>
                </a:rPr>
                <a:t> </a:t>
              </a:r>
              <a:r>
                <a:rPr lang="en-GB" sz="3600" b="1" dirty="0" err="1">
                  <a:solidFill>
                    <a:schemeClr val="bg1"/>
                  </a:solidFill>
                  <a:latin typeface="Cambria" panose="02040503050406030204" pitchFamily="18" charset="0"/>
                  <a:ea typeface="Cambria" panose="02040503050406030204" pitchFamily="18" charset="0"/>
                </a:rPr>
                <a:t>thân</a:t>
              </a:r>
              <a:endParaRPr lang="en-GB" sz="3600" b="1" dirty="0">
                <a:solidFill>
                  <a:schemeClr val="bg1"/>
                </a:solidFill>
                <a:latin typeface="Cambria" panose="02040503050406030204" pitchFamily="18" charset="0"/>
                <a:ea typeface="Cambria" panose="02040503050406030204" pitchFamily="18" charset="0"/>
              </a:endParaRPr>
            </a:p>
          </p:txBody>
        </p:sp>
      </p:grpSp>
      <p:cxnSp>
        <p:nvCxnSpPr>
          <p:cNvPr id="16" name="Curved Connector 15"/>
          <p:cNvCxnSpPr>
            <a:stCxn id="5"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314582" y="837337"/>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Giới</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thiệu</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họ</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và</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tên</a:t>
            </a:r>
            <a:endParaRPr lang="en-GB" sz="4000" dirty="0">
              <a:solidFill>
                <a:srgbClr val="EA6671"/>
              </a:solidFill>
              <a:latin typeface="Cambria" panose="02040503050406030204" pitchFamily="18" charset="0"/>
              <a:ea typeface="Cambria" panose="02040503050406030204" pitchFamily="18" charset="0"/>
            </a:endParaRPr>
          </a:p>
        </p:txBody>
      </p:sp>
      <p:cxnSp>
        <p:nvCxnSpPr>
          <p:cNvPr id="18" name="Curved Connector 17"/>
          <p:cNvCxnSpPr>
            <a:stCxn id="5"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6"/>
          <p:cNvSpPr/>
          <p:nvPr/>
        </p:nvSpPr>
        <p:spPr>
          <a:xfrm>
            <a:off x="6348216" y="2531924"/>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4000" dirty="0" err="1">
                <a:solidFill>
                  <a:srgbClr val="EA6671"/>
                </a:solidFill>
                <a:latin typeface="Cambria" panose="02040503050406030204" pitchFamily="18" charset="0"/>
                <a:ea typeface="Cambria" panose="02040503050406030204" pitchFamily="18" charset="0"/>
              </a:rPr>
              <a:t>Giới</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thiệu</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ngày</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sinh</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tuổi</a:t>
            </a:r>
            <a:endParaRPr lang="en-GB" sz="4000" dirty="0">
              <a:solidFill>
                <a:srgbClr val="EA6671"/>
              </a:solidFill>
              <a:latin typeface="Cambria" panose="02040503050406030204" pitchFamily="18" charset="0"/>
              <a:ea typeface="Cambria" panose="02040503050406030204" pitchFamily="18" charset="0"/>
            </a:endParaRPr>
          </a:p>
        </p:txBody>
      </p:sp>
      <p:cxnSp>
        <p:nvCxnSpPr>
          <p:cNvPr id="20" name="Curved Connector 19"/>
          <p:cNvCxnSpPr>
            <a:stCxn id="5"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16"/>
          <p:cNvSpPr/>
          <p:nvPr/>
        </p:nvSpPr>
        <p:spPr>
          <a:xfrm>
            <a:off x="6359736" y="4323487"/>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Nói</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về</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sở</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thích</a:t>
            </a:r>
            <a:endParaRPr lang="en-GB" sz="4000" dirty="0">
              <a:solidFill>
                <a:srgbClr val="EA6671"/>
              </a:solidFill>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3"/>
          <a:stretch>
            <a:fillRect/>
          </a:stretch>
        </p:blipFill>
        <p:spPr>
          <a:xfrm>
            <a:off x="3739093" y="38254"/>
            <a:ext cx="3274723" cy="966402"/>
          </a:xfrm>
          <a:prstGeom prst="rect">
            <a:avLst/>
          </a:prstGeom>
        </p:spPr>
      </p:pic>
    </p:spTree>
    <p:extLst>
      <p:ext uri="{BB962C8B-B14F-4D97-AF65-F5344CB8AC3E}">
        <p14:creationId xmlns:p14="http://schemas.microsoft.com/office/powerpoint/2010/main" val="40700052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5079" y="36896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1868156" y="1569297"/>
            <a:ext cx="8394920" cy="4419983"/>
            <a:chOff x="1161560" y="1714838"/>
            <a:chExt cx="8394920" cy="4419983"/>
          </a:xfrm>
        </p:grpSpPr>
        <p:pic>
          <p:nvPicPr>
            <p:cNvPr id="9" name="Picture 8"/>
            <p:cNvPicPr>
              <a:picLocks noChangeAspect="1"/>
            </p:cNvPicPr>
            <p:nvPr/>
          </p:nvPicPr>
          <p:blipFill>
            <a:blip r:embed="rId3"/>
            <a:stretch>
              <a:fillRect/>
            </a:stretch>
          </p:blipFill>
          <p:spPr>
            <a:xfrm>
              <a:off x="1161560" y="1714838"/>
              <a:ext cx="8394920" cy="4419983"/>
            </a:xfrm>
            <a:prstGeom prst="rect">
              <a:avLst/>
            </a:prstGeom>
          </p:spPr>
        </p:pic>
        <p:sp>
          <p:nvSpPr>
            <p:cNvPr id="8" name="Rectangle 7"/>
            <p:cNvSpPr/>
            <p:nvPr/>
          </p:nvSpPr>
          <p:spPr>
            <a:xfrm>
              <a:off x="2172068" y="3485952"/>
              <a:ext cx="2137510" cy="646331"/>
            </a:xfrm>
            <a:prstGeom prst="rect">
              <a:avLst/>
            </a:prstGeom>
          </p:spPr>
          <p:txBody>
            <a:bodyPr wrap="square">
              <a:spAutoFit/>
            </a:bodyPr>
            <a:lstStyle/>
            <a:p>
              <a:pPr algn="ctr"/>
              <a:r>
                <a:rPr lang="en-GB" dirty="0" err="1">
                  <a:solidFill>
                    <a:srgbClr val="EA6671"/>
                  </a:solidFill>
                  <a:latin typeface="Cambria" panose="02040503050406030204" pitchFamily="18" charset="0"/>
                  <a:ea typeface="Cambria" panose="02040503050406030204" pitchFamily="18" charset="0"/>
                </a:rPr>
                <a:t>Hãy</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dán</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ảnh</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của</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em</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vào</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đây</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nhé</a:t>
              </a:r>
              <a:r>
                <a:rPr lang="en-GB" dirty="0">
                  <a:solidFill>
                    <a:srgbClr val="EA6671"/>
                  </a:solidFill>
                  <a:latin typeface="Cambria" panose="02040503050406030204" pitchFamily="18" charset="0"/>
                  <a:ea typeface="Cambria" panose="02040503050406030204" pitchFamily="18" charset="0"/>
                </a:rPr>
                <a:t>!</a:t>
              </a:r>
            </a:p>
          </p:txBody>
        </p:sp>
      </p:grpSp>
      <p:sp>
        <p:nvSpPr>
          <p:cNvPr id="12" name="Rectangle 11"/>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Bài tập 2</a:t>
            </a:r>
            <a:r>
              <a:rPr lang="nl-NL" sz="3600" b="1" dirty="0">
                <a:solidFill>
                  <a:srgbClr val="7F6895"/>
                </a:solidFill>
                <a:latin typeface="Times New Roman" panose="02020603050405020304" pitchFamily="18" charset="0"/>
                <a:ea typeface="Times New Roman" panose="02020603050405020304" pitchFamily="18" charset="0"/>
              </a:rPr>
              <a:t>:  Viết một đoạn văn giới thiệu bản thân vào một tấm thẻ rồi trang trí thật đẹp.</a:t>
            </a:r>
            <a:endParaRPr lang="en-GB" sz="3600" dirty="0">
              <a:solidFill>
                <a:srgbClr val="7F6895"/>
              </a:solidFill>
            </a:endParaRPr>
          </a:p>
        </p:txBody>
      </p:sp>
      <p:pic>
        <p:nvPicPr>
          <p:cNvPr id="6" name="Picture 5"/>
          <p:cNvPicPr>
            <a:picLocks noChangeAspect="1"/>
          </p:cNvPicPr>
          <p:nvPr/>
        </p:nvPicPr>
        <p:blipFill>
          <a:blip r:embed="rId4"/>
          <a:stretch>
            <a:fillRect/>
          </a:stretch>
        </p:blipFill>
        <p:spPr>
          <a:xfrm>
            <a:off x="6627090" y="2243410"/>
            <a:ext cx="2112498" cy="792187"/>
          </a:xfrm>
          <a:prstGeom prst="rect">
            <a:avLst/>
          </a:prstGeom>
        </p:spPr>
      </p:pic>
      <p:sp>
        <p:nvSpPr>
          <p:cNvPr id="13" name="Rectangle 12"/>
          <p:cNvSpPr/>
          <p:nvPr/>
        </p:nvSpPr>
        <p:spPr>
          <a:xfrm>
            <a:off x="5638806" y="3068397"/>
            <a:ext cx="4295274" cy="2246769"/>
          </a:xfrm>
          <a:prstGeom prst="rect">
            <a:avLst/>
          </a:prstGeom>
        </p:spPr>
        <p:txBody>
          <a:bodyPr wrap="square">
            <a:spAutoFit/>
          </a:bodyPr>
          <a:lstStyle/>
          <a:p>
            <a:r>
              <a:rPr lang="nl-NL" sz="2800" b="1" dirty="0">
                <a:solidFill>
                  <a:srgbClr val="5E4D6F"/>
                </a:solidFill>
                <a:latin typeface="Cambria" panose="02040503050406030204" pitchFamily="18" charset="0"/>
                <a:ea typeface="Cambria" panose="02040503050406030204" pitchFamily="18" charset="0"/>
              </a:rPr>
              <a:t>Giới thiệu: </a:t>
            </a:r>
          </a:p>
          <a:p>
            <a:r>
              <a:rPr lang="nl-NL" sz="2800" b="1" dirty="0">
                <a:solidFill>
                  <a:srgbClr val="5E4D6F"/>
                </a:solidFill>
                <a:latin typeface="Cambria" panose="02040503050406030204" pitchFamily="18" charset="0"/>
                <a:ea typeface="Cambria" panose="02040503050406030204" pitchFamily="18" charset="0"/>
              </a:rPr>
              <a:t>     + Họ và tên </a:t>
            </a:r>
          </a:p>
          <a:p>
            <a:r>
              <a:rPr lang="nl-NL" sz="2800" b="1" dirty="0">
                <a:solidFill>
                  <a:srgbClr val="5E4D6F"/>
                </a:solidFill>
                <a:latin typeface="Cambria" panose="02040503050406030204" pitchFamily="18" charset="0"/>
                <a:ea typeface="Cambria" panose="02040503050406030204" pitchFamily="18" charset="0"/>
              </a:rPr>
              <a:t>     + Tuổi, ngày sinh nhật</a:t>
            </a:r>
          </a:p>
          <a:p>
            <a:r>
              <a:rPr lang="nl-NL" sz="2800" b="1" dirty="0">
                <a:solidFill>
                  <a:srgbClr val="5E4D6F"/>
                </a:solidFill>
                <a:latin typeface="Cambria" panose="02040503050406030204" pitchFamily="18" charset="0"/>
                <a:ea typeface="Cambria" panose="02040503050406030204" pitchFamily="18" charset="0"/>
              </a:rPr>
              <a:t>     + Sở thích của mình</a:t>
            </a:r>
          </a:p>
          <a:p>
            <a:r>
              <a:rPr lang="nl-NL" sz="2800" b="1" dirty="0">
                <a:solidFill>
                  <a:srgbClr val="5E4D6F"/>
                </a:solidFill>
                <a:latin typeface="Cambria" panose="02040503050406030204" pitchFamily="18" charset="0"/>
                <a:ea typeface="Cambria" panose="02040503050406030204" pitchFamily="18" charset="0"/>
              </a:rPr>
              <a:t>     + Uớc mơ của mình </a:t>
            </a:r>
            <a:endParaRPr lang="en-GB" sz="2800" b="1" dirty="0">
              <a:solidFill>
                <a:srgbClr val="5E4D6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86235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0632" y="386869"/>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Nhiệm vụ: </a:t>
            </a:r>
            <a:r>
              <a:rPr lang="nl-NL" sz="3600" b="1" dirty="0">
                <a:solidFill>
                  <a:srgbClr val="7F6895"/>
                </a:solidFill>
                <a:latin typeface="Times New Roman" panose="02020603050405020304" pitchFamily="18" charset="0"/>
                <a:ea typeface="Times New Roman" panose="02020603050405020304" pitchFamily="18" charset="0"/>
              </a:rPr>
              <a:t>Viết đoạn văn giới thiệu bản thân vào tấm thẻ của mình trong thời gian 3 phút.</a:t>
            </a:r>
            <a:endParaRPr lang="en-GB" sz="3600" dirty="0">
              <a:solidFill>
                <a:srgbClr val="7F6895"/>
              </a:solidFill>
            </a:endParaRPr>
          </a:p>
        </p:txBody>
      </p:sp>
      <p:pic>
        <p:nvPicPr>
          <p:cNvPr id="8" name="Color wheel &amp; 3 Minute Countdown With Music - 3 phút đếm ngượ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27340" y="2778957"/>
            <a:ext cx="2640071" cy="1644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2" name="Group 31"/>
          <p:cNvGrpSpPr/>
          <p:nvPr/>
        </p:nvGrpSpPr>
        <p:grpSpPr>
          <a:xfrm>
            <a:off x="531368" y="1784007"/>
            <a:ext cx="8394920" cy="4419983"/>
            <a:chOff x="2088494" y="1514213"/>
            <a:chExt cx="8394920" cy="4419983"/>
          </a:xfrm>
        </p:grpSpPr>
        <p:grpSp>
          <p:nvGrpSpPr>
            <p:cNvPr id="33" name="Group 32"/>
            <p:cNvGrpSpPr/>
            <p:nvPr/>
          </p:nvGrpSpPr>
          <p:grpSpPr>
            <a:xfrm>
              <a:off x="2088494" y="1514213"/>
              <a:ext cx="8394920" cy="4419983"/>
              <a:chOff x="1161560" y="1714838"/>
              <a:chExt cx="8394920" cy="4419983"/>
            </a:xfrm>
          </p:grpSpPr>
          <p:pic>
            <p:nvPicPr>
              <p:cNvPr id="35" name="Picture 34"/>
              <p:cNvPicPr>
                <a:picLocks noChangeAspect="1"/>
              </p:cNvPicPr>
              <p:nvPr/>
            </p:nvPicPr>
            <p:blipFill>
              <a:blip r:embed="rId7"/>
              <a:stretch>
                <a:fillRect/>
              </a:stretch>
            </p:blipFill>
            <p:spPr>
              <a:xfrm>
                <a:off x="1161560" y="1714838"/>
                <a:ext cx="8394920" cy="4419983"/>
              </a:xfrm>
              <a:prstGeom prst="rect">
                <a:avLst/>
              </a:prstGeom>
            </p:spPr>
          </p:pic>
          <p:sp>
            <p:nvSpPr>
              <p:cNvPr id="36" name="Rectangle 35"/>
              <p:cNvSpPr/>
              <p:nvPr/>
            </p:nvSpPr>
            <p:spPr>
              <a:xfrm>
                <a:off x="2172068" y="3485952"/>
                <a:ext cx="2137510" cy="646331"/>
              </a:xfrm>
              <a:prstGeom prst="rect">
                <a:avLst/>
              </a:prstGeom>
            </p:spPr>
            <p:txBody>
              <a:bodyPr wrap="square">
                <a:spAutoFit/>
              </a:bodyPr>
              <a:lstStyle/>
              <a:p>
                <a:pPr algn="ctr"/>
                <a:r>
                  <a:rPr lang="en-GB" dirty="0" err="1">
                    <a:solidFill>
                      <a:srgbClr val="EA6671"/>
                    </a:solidFill>
                    <a:latin typeface="Cambria" panose="02040503050406030204" pitchFamily="18" charset="0"/>
                    <a:ea typeface="Cambria" panose="02040503050406030204" pitchFamily="18" charset="0"/>
                  </a:rPr>
                  <a:t>Hãy</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dán</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ảnh</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của</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em</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vào</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đây</a:t>
                </a:r>
                <a:r>
                  <a:rPr lang="en-GB" dirty="0">
                    <a:solidFill>
                      <a:srgbClr val="EA6671"/>
                    </a:solidFill>
                    <a:latin typeface="Cambria" panose="02040503050406030204" pitchFamily="18" charset="0"/>
                    <a:ea typeface="Cambria" panose="02040503050406030204" pitchFamily="18" charset="0"/>
                  </a:rPr>
                  <a:t> </a:t>
                </a:r>
                <a:r>
                  <a:rPr lang="en-GB" dirty="0" err="1">
                    <a:solidFill>
                      <a:srgbClr val="EA6671"/>
                    </a:solidFill>
                    <a:latin typeface="Cambria" panose="02040503050406030204" pitchFamily="18" charset="0"/>
                    <a:ea typeface="Cambria" panose="02040503050406030204" pitchFamily="18" charset="0"/>
                  </a:rPr>
                  <a:t>nhé</a:t>
                </a:r>
                <a:r>
                  <a:rPr lang="en-GB" dirty="0">
                    <a:solidFill>
                      <a:srgbClr val="EA6671"/>
                    </a:solidFill>
                    <a:latin typeface="Cambria" panose="02040503050406030204" pitchFamily="18" charset="0"/>
                    <a:ea typeface="Cambria" panose="02040503050406030204" pitchFamily="18" charset="0"/>
                  </a:rPr>
                  <a:t>!</a:t>
                </a:r>
              </a:p>
            </p:txBody>
          </p:sp>
        </p:grpSp>
        <p:pic>
          <p:nvPicPr>
            <p:cNvPr id="34" name="Picture 33"/>
            <p:cNvPicPr>
              <a:picLocks noChangeAspect="1"/>
            </p:cNvPicPr>
            <p:nvPr/>
          </p:nvPicPr>
          <p:blipFill rotWithShape="1">
            <a:blip r:embed="rId8">
              <a:duotone>
                <a:schemeClr val="bg2">
                  <a:shade val="45000"/>
                  <a:satMod val="135000"/>
                </a:schemeClr>
                <a:prstClr val="white"/>
              </a:duotone>
            </a:blip>
            <a:srcRect b="37071"/>
            <a:stretch/>
          </p:blipFill>
          <p:spPr>
            <a:xfrm>
              <a:off x="5569651" y="2046037"/>
              <a:ext cx="4389598" cy="3418329"/>
            </a:xfrm>
            <a:prstGeom prst="rect">
              <a:avLst/>
            </a:prstGeom>
          </p:spPr>
        </p:pic>
      </p:grpSp>
    </p:spTree>
    <p:extLst>
      <p:ext uri="{BB962C8B-B14F-4D97-AF65-F5344CB8AC3E}">
        <p14:creationId xmlns:p14="http://schemas.microsoft.com/office/powerpoint/2010/main" val="11262137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
                </p:tgtEl>
              </p:cMediaNode>
            </p:video>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Hoạt động 3</a:t>
            </a:r>
            <a:r>
              <a:rPr lang="nl-NL" sz="3600" b="1" dirty="0">
                <a:solidFill>
                  <a:srgbClr val="7F6895"/>
                </a:solidFill>
                <a:latin typeface="Times New Roman" panose="02020603050405020304" pitchFamily="18" charset="0"/>
                <a:ea typeface="Times New Roman" panose="02020603050405020304" pitchFamily="18" charset="0"/>
              </a:rPr>
              <a:t>:  Đọc lại đoạn văn em viết, phát hiện lỗi và sửa lỗi (dùng từ, đặt câu, sắp xếp ý,...)</a:t>
            </a:r>
            <a:endParaRPr lang="en-GB" sz="3600" dirty="0">
              <a:solidFill>
                <a:srgbClr val="7F6895"/>
              </a:solidFill>
            </a:endParaRPr>
          </a:p>
        </p:txBody>
      </p:sp>
      <p:grpSp>
        <p:nvGrpSpPr>
          <p:cNvPr id="3" name="Group 2"/>
          <p:cNvGrpSpPr/>
          <p:nvPr/>
        </p:nvGrpSpPr>
        <p:grpSpPr>
          <a:xfrm>
            <a:off x="2179943" y="1844843"/>
            <a:ext cx="7459579" cy="4010526"/>
            <a:chOff x="2179943" y="1844843"/>
            <a:chExt cx="7459579" cy="4010526"/>
          </a:xfrm>
        </p:grpSpPr>
        <p:sp>
          <p:nvSpPr>
            <p:cNvPr id="2" name="Cloud 1"/>
            <p:cNvSpPr/>
            <p:nvPr/>
          </p:nvSpPr>
          <p:spPr>
            <a:xfrm>
              <a:off x="2179943" y="1844843"/>
              <a:ext cx="7459579" cy="4010526"/>
            </a:xfrm>
            <a:prstGeom prst="cloud">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674533" y="2550333"/>
              <a:ext cx="4470400" cy="2308324"/>
            </a:xfrm>
            <a:prstGeom prst="rect">
              <a:avLst/>
            </a:prstGeom>
          </p:spPr>
          <p:txBody>
            <a:bodyPr wrap="square">
              <a:spAutoFit/>
            </a:bodyPr>
            <a:lstStyle/>
            <a:p>
              <a:pPr algn="ctr"/>
              <a:r>
                <a:rPr lang="nl-NL" sz="7200" b="1" dirty="0">
                  <a:solidFill>
                    <a:schemeClr val="bg1"/>
                  </a:solidFill>
                  <a:latin typeface="Cambria" panose="02040503050406030204" pitchFamily="18" charset="0"/>
                  <a:ea typeface="Cambria" panose="02040503050406030204" pitchFamily="18" charset="0"/>
                </a:rPr>
                <a:t>Làm việc nhóm đôi</a:t>
              </a:r>
              <a:endParaRPr lang="en-GB" sz="72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7016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90367" y="349038"/>
            <a:ext cx="5102794" cy="36701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8" y="264165"/>
            <a:ext cx="5639289" cy="1329043"/>
          </a:xfrm>
          <a:prstGeom prst="rect">
            <a:avLst/>
          </a:prstGeom>
        </p:spPr>
      </p:pic>
      <p:grpSp>
        <p:nvGrpSpPr>
          <p:cNvPr id="8" name="Group 7"/>
          <p:cNvGrpSpPr/>
          <p:nvPr/>
        </p:nvGrpSpPr>
        <p:grpSpPr>
          <a:xfrm>
            <a:off x="698666" y="1803824"/>
            <a:ext cx="10664371" cy="1708160"/>
            <a:chOff x="-375086" y="4749364"/>
            <a:chExt cx="12467861" cy="1708160"/>
          </a:xfrm>
          <a:solidFill>
            <a:schemeClr val="bg1"/>
          </a:solidFill>
        </p:grpSpPr>
        <p:sp>
          <p:nvSpPr>
            <p:cNvPr id="9" name="Rounded Rectangle 8"/>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375086" y="4749364"/>
              <a:ext cx="11983452" cy="1708160"/>
            </a:xfrm>
            <a:prstGeom prst="rect">
              <a:avLst/>
            </a:prstGeom>
            <a:noFill/>
          </p:spPr>
          <p:txBody>
            <a:bodyPr wrap="square">
              <a:spAutoFit/>
            </a:bodyPr>
            <a:lstStyle/>
            <a:p>
              <a:pPr algn="ctr"/>
              <a:r>
                <a:rPr lang="nl-NL" sz="3500" i="1" dirty="0">
                  <a:solidFill>
                    <a:sysClr val="windowText" lastClr="000000"/>
                  </a:solidFill>
                  <a:latin typeface="Cambria" panose="02040503050406030204" pitchFamily="18" charset="0"/>
                  <a:ea typeface="Cambria" panose="02040503050406030204" pitchFamily="18" charset="0"/>
                </a:rPr>
                <a:t>Ngăn nhỏ rồi lại ngăn to</a:t>
              </a:r>
            </a:p>
            <a:p>
              <a:pPr algn="ctr"/>
              <a:r>
                <a:rPr lang="nl-NL" sz="3500" i="1" dirty="0">
                  <a:solidFill>
                    <a:sysClr val="windowText" lastClr="000000"/>
                  </a:solidFill>
                  <a:latin typeface="Cambria" panose="02040503050406030204" pitchFamily="18" charset="0"/>
                  <a:ea typeface="Cambria" panose="02040503050406030204" pitchFamily="18" charset="0"/>
                </a:rPr>
                <a:t>Đựng vở, đựng bút, đựng kho sách đầy.</a:t>
              </a:r>
            </a:p>
            <a:p>
              <a:pPr algn="r"/>
              <a:r>
                <a:rPr lang="nl-NL" sz="3500" i="1" dirty="0">
                  <a:solidFill>
                    <a:sysClr val="windowText" lastClr="000000"/>
                  </a:solidFill>
                  <a:latin typeface="Cambria" panose="02040503050406030204" pitchFamily="18" charset="0"/>
                  <a:ea typeface="Cambria" panose="02040503050406030204" pitchFamily="18" charset="0"/>
                </a:rPr>
                <a:t>(Là cái gì?)</a:t>
              </a:r>
              <a:endParaRPr lang="en-GB" sz="3500" dirty="0">
                <a:solidFill>
                  <a:sysClr val="windowText" lastClr="000000"/>
                </a:solidFill>
                <a:latin typeface="Cambria" panose="02040503050406030204" pitchFamily="18" charset="0"/>
                <a:ea typeface="Cambria" panose="02040503050406030204" pitchFamily="18" charset="0"/>
              </a:endParaRPr>
            </a:p>
          </p:txBody>
        </p:sp>
      </p:grpSp>
      <p:pic>
        <p:nvPicPr>
          <p:cNvPr id="1026" name="Picture 2" descr="Viết đoạn văn tả chiếc cặp sách của em | SGK Tiếng Việt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59" b="99457" l="10000" r="90000"/>
                    </a14:imgEffect>
                  </a14:imgLayer>
                </a14:imgProps>
              </a:ext>
              <a:ext uri="{28A0092B-C50C-407E-A947-70E740481C1C}">
                <a14:useLocalDpi xmlns:a14="http://schemas.microsoft.com/office/drawing/2010/main" val="0"/>
              </a:ext>
            </a:extLst>
          </a:blip>
          <a:srcRect/>
          <a:stretch>
            <a:fillRect/>
          </a:stretch>
        </p:blipFill>
        <p:spPr bwMode="auto">
          <a:xfrm>
            <a:off x="943263" y="3722599"/>
            <a:ext cx="4538418" cy="238591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6"/>
          <p:cNvSpPr/>
          <p:nvPr/>
        </p:nvSpPr>
        <p:spPr>
          <a:xfrm>
            <a:off x="5108621" y="4160768"/>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Là</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cái</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cặp</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sách</a:t>
            </a:r>
            <a:endParaRPr lang="en-GB" sz="4000" dirty="0">
              <a:solidFill>
                <a:srgbClr val="EA667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75471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8" y="264165"/>
            <a:ext cx="5639289" cy="1329043"/>
          </a:xfrm>
          <a:prstGeom prst="rect">
            <a:avLst/>
          </a:prstGeom>
        </p:spPr>
      </p:pic>
      <p:grpSp>
        <p:nvGrpSpPr>
          <p:cNvPr id="8" name="Group 7"/>
          <p:cNvGrpSpPr/>
          <p:nvPr/>
        </p:nvGrpSpPr>
        <p:grpSpPr>
          <a:xfrm>
            <a:off x="840265" y="1818371"/>
            <a:ext cx="6191440" cy="3925204"/>
            <a:chOff x="-89124" y="4763911"/>
            <a:chExt cx="12503845" cy="3925204"/>
          </a:xfrm>
          <a:solidFill>
            <a:schemeClr val="bg1"/>
          </a:solidFill>
        </p:grpSpPr>
        <p:sp>
          <p:nvSpPr>
            <p:cNvPr id="9" name="Rounded Rectangle 8"/>
            <p:cNvSpPr/>
            <p:nvPr/>
          </p:nvSpPr>
          <p:spPr>
            <a:xfrm>
              <a:off x="-89124" y="4763911"/>
              <a:ext cx="12181899" cy="3925204"/>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431268" y="4903463"/>
              <a:ext cx="11983453" cy="3785652"/>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Cây</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suôn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đuồn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đuột</a:t>
              </a:r>
              <a:br>
                <a:rPr lang="en-GB" sz="4800" dirty="0">
                  <a:latin typeface="Cambria" panose="02040503050406030204" pitchFamily="18" charset="0"/>
                  <a:ea typeface="Cambria" panose="02040503050406030204" pitchFamily="18" charset="0"/>
                </a:rPr>
              </a:br>
              <a:r>
                <a:rPr lang="en-GB" sz="4800" i="1" dirty="0" err="1">
                  <a:latin typeface="Cambria" panose="02040503050406030204" pitchFamily="18" charset="0"/>
                  <a:ea typeface="Cambria" panose="02040503050406030204" pitchFamily="18" charset="0"/>
                </a:rPr>
                <a:t>Trong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ruột</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đen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thui</a:t>
              </a:r>
              <a:br>
                <a:rPr lang="en-GB" sz="4800" dirty="0">
                  <a:latin typeface="Cambria" panose="02040503050406030204" pitchFamily="18" charset="0"/>
                  <a:ea typeface="Cambria" panose="02040503050406030204" pitchFamily="18" charset="0"/>
                </a:rPr>
              </a:br>
              <a:r>
                <a:rPr lang="en-GB" sz="4800" i="1" dirty="0">
                  <a:latin typeface="Cambria" panose="02040503050406030204" pitchFamily="18" charset="0"/>
                  <a:ea typeface="Cambria" panose="02040503050406030204" pitchFamily="18" charset="0"/>
                </a:rPr>
                <a:t>Con </a:t>
              </a:r>
              <a:r>
                <a:rPr lang="en-GB" sz="4800" i="1" dirty="0" err="1">
                  <a:latin typeface="Cambria" panose="02040503050406030204" pitchFamily="18" charset="0"/>
                  <a:ea typeface="Cambria" panose="02040503050406030204" pitchFamily="18" charset="0"/>
                </a:rPr>
                <a:t>nít</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lui</a:t>
              </a:r>
              <a:r>
                <a:rPr lang="en-GB" sz="4800" i="1" dirty="0">
                  <a:latin typeface="Cambria" panose="02040503050406030204" pitchFamily="18" charset="0"/>
                  <a:ea typeface="Cambria" panose="02040503050406030204" pitchFamily="18" charset="0"/>
                </a:rPr>
                <a:t> cui</a:t>
              </a:r>
              <a:br>
                <a:rPr lang="en-GB" sz="4800" dirty="0">
                  <a:latin typeface="Cambria" panose="02040503050406030204" pitchFamily="18" charset="0"/>
                  <a:ea typeface="Cambria" panose="02040503050406030204" pitchFamily="18" charset="0"/>
                </a:rPr>
              </a:br>
              <a:r>
                <a:rPr lang="en-GB" sz="4800" i="1" dirty="0" err="1">
                  <a:latin typeface="Cambria" panose="02040503050406030204" pitchFamily="18" charset="0"/>
                  <a:ea typeface="Cambria" panose="02040503050406030204" pitchFamily="18" charset="0"/>
                </a:rPr>
                <a:t>Dẫm</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đầu</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đè</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xuống</a:t>
              </a:r>
              <a:r>
                <a:rPr lang="en-GB" sz="4800" i="1" dirty="0">
                  <a:latin typeface="Cambria" panose="02040503050406030204" pitchFamily="18" charset="0"/>
                  <a:ea typeface="Cambria" panose="02040503050406030204" pitchFamily="18" charset="0"/>
                </a:rPr>
                <a:t> </a:t>
              </a:r>
              <a:r>
                <a:rPr lang="en-GB" sz="4800" i="1" dirty="0"/>
                <a:t>!</a:t>
              </a:r>
              <a:br>
                <a:rPr lang="en-GB" sz="4800" dirty="0"/>
              </a:br>
              <a:r>
                <a:rPr lang="en-GB" sz="4800" dirty="0"/>
                <a:t>                       </a:t>
              </a:r>
              <a:r>
                <a:rPr lang="en-GB" sz="2800" i="1" dirty="0" err="1">
                  <a:latin typeface="Cambria" panose="02040503050406030204" pitchFamily="18" charset="0"/>
                  <a:ea typeface="Cambria" panose="02040503050406030204" pitchFamily="18" charset="0"/>
                </a:rPr>
                <a:t>Là</a:t>
              </a:r>
              <a:r>
                <a:rPr lang="en-GB" sz="2800" i="1" dirty="0">
                  <a:latin typeface="Cambria" panose="02040503050406030204" pitchFamily="18" charset="0"/>
                  <a:ea typeface="Cambria" panose="02040503050406030204" pitchFamily="18" charset="0"/>
                </a:rPr>
                <a:t> </a:t>
              </a:r>
              <a:r>
                <a:rPr lang="en-GB" sz="2800" i="1" dirty="0" err="1">
                  <a:latin typeface="Cambria" panose="02040503050406030204" pitchFamily="18" charset="0"/>
                  <a:ea typeface="Cambria" panose="02040503050406030204" pitchFamily="18" charset="0"/>
                </a:rPr>
                <a:t>cái</a:t>
              </a:r>
              <a:r>
                <a:rPr lang="en-GB" sz="2800" i="1" dirty="0">
                  <a:latin typeface="Cambria" panose="02040503050406030204" pitchFamily="18" charset="0"/>
                  <a:ea typeface="Cambria" panose="02040503050406030204" pitchFamily="18" charset="0"/>
                </a:rPr>
                <a:t> </a:t>
              </a:r>
              <a:r>
                <a:rPr lang="en-GB" sz="2800" i="1" dirty="0" err="1">
                  <a:latin typeface="Cambria" panose="02040503050406030204" pitchFamily="18" charset="0"/>
                  <a:ea typeface="Cambria" panose="02040503050406030204" pitchFamily="18" charset="0"/>
                </a:rPr>
                <a:t>gì</a:t>
              </a:r>
              <a:r>
                <a:rPr lang="en-GB" sz="2800" i="1" dirty="0">
                  <a:latin typeface="Cambria" panose="02040503050406030204" pitchFamily="18" charset="0"/>
                  <a:ea typeface="Cambria" panose="02040503050406030204" pitchFamily="18" charset="0"/>
                </a:rPr>
                <a:t> ?</a:t>
              </a:r>
              <a:endParaRPr lang="en-GB" sz="2800" dirty="0">
                <a:solidFill>
                  <a:sysClr val="windowText" lastClr="000000"/>
                </a:solidFill>
                <a:latin typeface="Cambria" panose="02040503050406030204" pitchFamily="18" charset="0"/>
                <a:ea typeface="Cambria" panose="02040503050406030204" pitchFamily="18" charset="0"/>
              </a:endParaRPr>
            </a:p>
          </p:txBody>
        </p:sp>
      </p:grpSp>
      <p:pic>
        <p:nvPicPr>
          <p:cNvPr id="1026" name="Picture 2" descr="Bút chì Vẽ Clip nghệ thuật - Hình Ảnh Của Một Cây Bút Chì 474*597 minh bạch  Png Tải về miễn phí - Cây Bút, Xanh, Bút Bi."/>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foregroundMark x1="59556" y1="10333" x2="65222" y2="14333"/>
                        <a14:backgroundMark x1="74889" y1="34000" x2="30222" y2="97167"/>
                      </a14:backgroundRemoval>
                    </a14:imgEffect>
                  </a14:imgLayer>
                </a14:imgProps>
              </a:ext>
              <a:ext uri="{28A0092B-C50C-407E-A947-70E740481C1C}">
                <a14:useLocalDpi xmlns:a14="http://schemas.microsoft.com/office/drawing/2010/main" val="0"/>
              </a:ext>
            </a:extLst>
          </a:blip>
          <a:srcRect/>
          <a:stretch>
            <a:fillRect/>
          </a:stretch>
        </p:blipFill>
        <p:spPr bwMode="auto">
          <a:xfrm>
            <a:off x="7898983" y="1818371"/>
            <a:ext cx="3552927" cy="236861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6"/>
          <p:cNvSpPr/>
          <p:nvPr/>
        </p:nvSpPr>
        <p:spPr>
          <a:xfrm>
            <a:off x="7288306" y="4412152"/>
            <a:ext cx="4036343" cy="109086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Là</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cây</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bút</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chì</a:t>
            </a:r>
            <a:endParaRPr lang="en-GB" sz="4000" dirty="0">
              <a:solidFill>
                <a:srgbClr val="EA667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90468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126687" y="520247"/>
            <a:ext cx="5529551" cy="3651821"/>
          </a:xfrm>
          <a:prstGeom prst="rect">
            <a:avLst/>
          </a:prstGeom>
        </p:spPr>
      </p:pic>
    </p:spTree>
    <p:extLst>
      <p:ext uri="{BB962C8B-B14F-4D97-AF65-F5344CB8AC3E}">
        <p14:creationId xmlns:p14="http://schemas.microsoft.com/office/powerpoint/2010/main" val="11291371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7" y="62768"/>
            <a:ext cx="5639289" cy="1329043"/>
          </a:xfrm>
          <a:prstGeom prst="rect">
            <a:avLst/>
          </a:prstGeom>
        </p:spPr>
      </p:pic>
      <p:grpSp>
        <p:nvGrpSpPr>
          <p:cNvPr id="8" name="Group 7"/>
          <p:cNvGrpSpPr/>
          <p:nvPr/>
        </p:nvGrpSpPr>
        <p:grpSpPr>
          <a:xfrm>
            <a:off x="698666" y="1739320"/>
            <a:ext cx="10664371" cy="1693614"/>
            <a:chOff x="-375086" y="4749364"/>
            <a:chExt cx="12467861" cy="1693614"/>
          </a:xfrm>
          <a:solidFill>
            <a:schemeClr val="bg1"/>
          </a:solidFill>
        </p:grpSpPr>
        <p:sp>
          <p:nvSpPr>
            <p:cNvPr id="9" name="Rounded Rectangle 8"/>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375086" y="4749364"/>
              <a:ext cx="11983452" cy="1692771"/>
            </a:xfrm>
            <a:prstGeom prst="rect">
              <a:avLst/>
            </a:prstGeom>
            <a:noFill/>
          </p:spPr>
          <p:txBody>
            <a:bodyPr wrap="square">
              <a:spAutoFit/>
            </a:bodyPr>
            <a:lstStyle/>
            <a:p>
              <a:pPr algn="ctr"/>
              <a:r>
                <a:rPr lang="vi-VN" sz="4000" i="1" dirty="0">
                  <a:latin typeface="Cambria" panose="02040503050406030204" pitchFamily="18" charset="0"/>
                  <a:ea typeface="Cambria" panose="02040503050406030204" pitchFamily="18" charset="0"/>
                </a:rPr>
                <a:t>Mười hai tên đựng một hòm</a:t>
              </a:r>
              <a:br>
                <a:rPr lang="vi-VN" sz="4000" dirty="0">
                  <a:latin typeface="Cambria" panose="02040503050406030204" pitchFamily="18" charset="0"/>
                  <a:ea typeface="Cambria" panose="02040503050406030204" pitchFamily="18" charset="0"/>
                </a:rPr>
              </a:br>
              <a:r>
                <a:rPr lang="vi-VN" sz="4000" i="1" dirty="0">
                  <a:latin typeface="Cambria" panose="02040503050406030204" pitchFamily="18" charset="0"/>
                  <a:ea typeface="Cambria" panose="02040503050406030204" pitchFamily="18" charset="0"/>
                </a:rPr>
                <a:t>Thương cho đời chúng hao mòn mãi đi</a:t>
              </a:r>
              <a:endParaRPr lang="en-GB" sz="4000" i="1" dirty="0">
                <a:latin typeface="Cambria" panose="02040503050406030204" pitchFamily="18" charset="0"/>
                <a:ea typeface="Cambria" panose="02040503050406030204" pitchFamily="18" charset="0"/>
              </a:endParaRPr>
            </a:p>
            <a:p>
              <a:pPr algn="r"/>
              <a:r>
                <a:rPr lang="nl-NL" sz="2400" i="1" dirty="0">
                  <a:solidFill>
                    <a:sysClr val="windowText" lastClr="000000"/>
                  </a:solidFill>
                  <a:latin typeface="Cambria" panose="02040503050406030204" pitchFamily="18" charset="0"/>
                  <a:ea typeface="Cambria" panose="02040503050406030204" pitchFamily="18" charset="0"/>
                </a:rPr>
                <a:t>(Là cái gì?)</a:t>
              </a:r>
              <a:endParaRPr lang="en-GB" sz="2400" dirty="0">
                <a:solidFill>
                  <a:sysClr val="windowText" lastClr="000000"/>
                </a:solidFill>
                <a:latin typeface="Cambria" panose="02040503050406030204" pitchFamily="18" charset="0"/>
                <a:ea typeface="Cambria" panose="02040503050406030204" pitchFamily="18" charset="0"/>
              </a:endParaRPr>
            </a:p>
          </p:txBody>
        </p:sp>
      </p:grpSp>
      <p:sp>
        <p:nvSpPr>
          <p:cNvPr id="11" name="Rounded Rectangle 16"/>
          <p:cNvSpPr/>
          <p:nvPr/>
        </p:nvSpPr>
        <p:spPr>
          <a:xfrm>
            <a:off x="5566610" y="4052953"/>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Cambria" panose="02040503050406030204" pitchFamily="18" charset="0"/>
                <a:ea typeface="Cambria" panose="02040503050406030204" pitchFamily="18" charset="0"/>
              </a:rPr>
              <a:t>Là</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hộp</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bút</a:t>
            </a:r>
            <a:r>
              <a:rPr lang="en-GB" sz="4000" dirty="0">
                <a:solidFill>
                  <a:srgbClr val="EA6671"/>
                </a:solidFill>
                <a:latin typeface="Cambria" panose="02040503050406030204" pitchFamily="18" charset="0"/>
                <a:ea typeface="Cambria" panose="02040503050406030204" pitchFamily="18" charset="0"/>
              </a:rPr>
              <a:t> </a:t>
            </a:r>
            <a:r>
              <a:rPr lang="en-GB" sz="4000" dirty="0" err="1">
                <a:solidFill>
                  <a:srgbClr val="EA6671"/>
                </a:solidFill>
                <a:latin typeface="Cambria" panose="02040503050406030204" pitchFamily="18" charset="0"/>
                <a:ea typeface="Cambria" panose="02040503050406030204" pitchFamily="18" charset="0"/>
              </a:rPr>
              <a:t>màu</a:t>
            </a:r>
            <a:endParaRPr lang="en-GB" sz="4000" dirty="0">
              <a:solidFill>
                <a:srgbClr val="EA6671"/>
              </a:solidFill>
              <a:latin typeface="Cambria" panose="02040503050406030204" pitchFamily="18" charset="0"/>
              <a:ea typeface="Cambria" panose="02040503050406030204" pitchFamily="18" charset="0"/>
            </a:endParaRPr>
          </a:p>
        </p:txBody>
      </p:sp>
      <p:pic>
        <p:nvPicPr>
          <p:cNvPr id="2052" name="Picture 4" descr="Bút sáp màu Thiên Long CR-C016 12 màu - Văn phòng phẩm Sơn C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667" r="96667"/>
                    </a14:imgEffect>
                  </a14:imgLayer>
                </a14:imgProps>
              </a:ext>
              <a:ext uri="{28A0092B-C50C-407E-A947-70E740481C1C}">
                <a14:useLocalDpi xmlns:a14="http://schemas.microsoft.com/office/drawing/2010/main" val="0"/>
              </a:ext>
            </a:extLst>
          </a:blip>
          <a:srcRect/>
          <a:stretch>
            <a:fillRect/>
          </a:stretch>
        </p:blipFill>
        <p:spPr bwMode="auto">
          <a:xfrm>
            <a:off x="2144217" y="2761838"/>
            <a:ext cx="3422393" cy="342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6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35" y="814093"/>
            <a:ext cx="1758922" cy="1356278"/>
          </a:xfrm>
          <a:prstGeom prst="rect">
            <a:avLst/>
          </a:prstGeom>
        </p:spPr>
      </p:pic>
      <p:grpSp>
        <p:nvGrpSpPr>
          <p:cNvPr id="6" name="Group 5"/>
          <p:cNvGrpSpPr/>
          <p:nvPr/>
        </p:nvGrpSpPr>
        <p:grpSpPr>
          <a:xfrm>
            <a:off x="2331154" y="1217306"/>
            <a:ext cx="8208509" cy="4734674"/>
            <a:chOff x="2331154" y="1217306"/>
            <a:chExt cx="8208509"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Cambria" panose="02040503050406030204" pitchFamily="18" charset="0"/>
                <a:ea typeface="Cambria" panose="02040503050406030204" pitchFamily="18" charset="0"/>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Cambria" panose="02040503050406030204" pitchFamily="18" charset="0"/>
                <a:ea typeface="Cambria" panose="02040503050406030204" pitchFamily="18" charset="0"/>
              </a:endParaRPr>
            </a:p>
          </p:txBody>
        </p:sp>
        <p:sp>
          <p:nvSpPr>
            <p:cNvPr id="5" name="Cloud 4"/>
            <p:cNvSpPr/>
            <p:nvPr/>
          </p:nvSpPr>
          <p:spPr>
            <a:xfrm>
              <a:off x="2331154" y="1222353"/>
              <a:ext cx="7828547"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chemeClr val="accent2">
                      <a:lumMod val="50000"/>
                    </a:schemeClr>
                  </a:solidFill>
                  <a:latin typeface="Cambria" panose="02040503050406030204" pitchFamily="18" charset="0"/>
                  <a:ea typeface="Cambria" panose="02040503050406030204" pitchFamily="18" charset="0"/>
                </a:rPr>
                <a:t>Tìm</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đọc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thêm</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các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câu</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đố</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về</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đồ</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dùng</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học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tập</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hoặc</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những</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đồ</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vật</a:t>
              </a:r>
              <a:r>
                <a:rPr lang="en-GB" sz="4400" dirty="0">
                  <a:solidFill>
                    <a:schemeClr val="accent2">
                      <a:lumMod val="50000"/>
                    </a:schemeClr>
                  </a:solidFill>
                  <a:latin typeface="Cambria" panose="02040503050406030204" pitchFamily="18" charset="0"/>
                  <a:ea typeface="Cambria" panose="02040503050406030204" pitchFamily="18" charset="0"/>
                </a:rPr>
                <a:t> </a:t>
              </a:r>
              <a:r>
                <a:rPr lang="en-GB" sz="4400" dirty="0" err="1">
                  <a:solidFill>
                    <a:schemeClr val="accent2">
                      <a:lumMod val="50000"/>
                    </a:schemeClr>
                  </a:solidFill>
                  <a:latin typeface="Cambria" panose="02040503050406030204" pitchFamily="18" charset="0"/>
                  <a:ea typeface="Cambria" panose="02040503050406030204" pitchFamily="18" charset="0"/>
                </a:rPr>
                <a:t>khác</a:t>
              </a:r>
              <a:r>
                <a:rPr lang="en-GB" sz="4400" dirty="0">
                  <a:solidFill>
                    <a:schemeClr val="accent2">
                      <a:lumMod val="50000"/>
                    </a:schemeClr>
                  </a:solidFill>
                  <a:latin typeface="Cambria" panose="02040503050406030204" pitchFamily="18" charset="0"/>
                  <a:ea typeface="Cambria" panose="02040503050406030204" pitchFamily="18" charset="0"/>
                </a:rPr>
                <a:t> ở </a:t>
              </a:r>
              <a:r>
                <a:rPr lang="en-GB" sz="4400" dirty="0" err="1">
                  <a:solidFill>
                    <a:schemeClr val="accent2">
                      <a:lumMod val="50000"/>
                    </a:schemeClr>
                  </a:solidFill>
                  <a:latin typeface="Cambria" panose="02040503050406030204" pitchFamily="18" charset="0"/>
                  <a:ea typeface="Cambria" panose="02040503050406030204" pitchFamily="18" charset="0"/>
                </a:rPr>
                <a:t>trường</a:t>
              </a:r>
              <a:r>
                <a:rPr lang="en-GB" sz="4400" dirty="0">
                  <a:solidFill>
                    <a:schemeClr val="accent2">
                      <a:lumMod val="50000"/>
                    </a:schemeClr>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1496964" y="1393769"/>
            <a:ext cx="10130590" cy="4734674"/>
            <a:chOff x="2331154" y="1217306"/>
            <a:chExt cx="8208509"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Cambria" panose="02040503050406030204" pitchFamily="18" charset="0"/>
                <a:ea typeface="Cambria" panose="02040503050406030204" pitchFamily="18" charset="0"/>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Cambria" panose="02040503050406030204" pitchFamily="18" charset="0"/>
                <a:ea typeface="Cambria" panose="02040503050406030204" pitchFamily="18" charset="0"/>
              </a:endParaRPr>
            </a:p>
          </p:txBody>
        </p:sp>
        <p:sp>
          <p:nvSpPr>
            <p:cNvPr id="5" name="Cloud 4"/>
            <p:cNvSpPr/>
            <p:nvPr/>
          </p:nvSpPr>
          <p:spPr>
            <a:xfrm>
              <a:off x="2331154" y="1222353"/>
              <a:ext cx="7828547"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Tx/>
                <a:buChar char="-"/>
              </a:pPr>
              <a:r>
                <a:rPr lang="en-GB" sz="3600" dirty="0" err="1">
                  <a:solidFill>
                    <a:schemeClr val="accent2">
                      <a:lumMod val="50000"/>
                    </a:schemeClr>
                  </a:solidFill>
                  <a:latin typeface="Cambria" panose="02040503050406030204" pitchFamily="18" charset="0"/>
                  <a:ea typeface="Cambria" panose="02040503050406030204" pitchFamily="18" charset="0"/>
                </a:rPr>
                <a:t>Đọc</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đoạn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văn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giới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thiệu</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bản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thân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cho</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người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thân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nghe</a:t>
              </a:r>
              <a:r>
                <a:rPr lang="en-GB" sz="3600" dirty="0">
                  <a:solidFill>
                    <a:schemeClr val="accent2">
                      <a:lumMod val="50000"/>
                    </a:schemeClr>
                  </a:solidFill>
                  <a:latin typeface="Cambria" panose="02040503050406030204" pitchFamily="18" charset="0"/>
                  <a:ea typeface="Cambria" panose="02040503050406030204" pitchFamily="18" charset="0"/>
                </a:rPr>
                <a:t>.</a:t>
              </a:r>
            </a:p>
            <a:p>
              <a:pPr marL="571500" indent="-571500" algn="ctr">
                <a:buFontTx/>
                <a:buChar char="-"/>
              </a:pPr>
              <a:r>
                <a:rPr lang="en-GB" sz="3600" dirty="0" err="1">
                  <a:solidFill>
                    <a:schemeClr val="accent2">
                      <a:lumMod val="50000"/>
                    </a:schemeClr>
                  </a:solidFill>
                  <a:latin typeface="Cambria" panose="02040503050406030204" pitchFamily="18" charset="0"/>
                  <a:ea typeface="Cambria" panose="02040503050406030204" pitchFamily="18" charset="0"/>
                </a:rPr>
                <a:t>Ghi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nhớ</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cách</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viết</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đoạn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văn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giới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thiêu</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bản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thân</a:t>
              </a:r>
              <a:r>
                <a:rPr lang="en-GB" sz="3600" dirty="0">
                  <a:solidFill>
                    <a:schemeClr val="accent2">
                      <a:lumMod val="50000"/>
                    </a:schemeClr>
                  </a:solidFill>
                  <a:latin typeface="Cambria" panose="02040503050406030204" pitchFamily="18" charset="0"/>
                  <a:ea typeface="Cambria" panose="02040503050406030204" pitchFamily="18" charset="0"/>
                </a:rPr>
                <a:t>.</a:t>
              </a:r>
            </a:p>
            <a:p>
              <a:pPr marL="571500" indent="-571500" algn="ctr">
                <a:buFontTx/>
                <a:buChar char="-"/>
              </a:pPr>
              <a:r>
                <a:rPr lang="en-GB" sz="3600" dirty="0" err="1">
                  <a:solidFill>
                    <a:schemeClr val="accent2">
                      <a:lumMod val="50000"/>
                    </a:schemeClr>
                  </a:solidFill>
                  <a:latin typeface="Cambria" panose="02040503050406030204" pitchFamily="18" charset="0"/>
                  <a:ea typeface="Cambria" panose="02040503050406030204" pitchFamily="18" charset="0"/>
                </a:rPr>
                <a:t>Chuẩn</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bị</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bài</a:t>
              </a:r>
              <a:r>
                <a:rPr lang="en-GB" sz="3600" dirty="0">
                  <a:solidFill>
                    <a:schemeClr val="accent2">
                      <a:lumMod val="50000"/>
                    </a:schemeClr>
                  </a:solidFill>
                  <a:latin typeface="Cambria" panose="02040503050406030204" pitchFamily="18" charset="0"/>
                  <a:ea typeface="Cambria" panose="02040503050406030204" pitchFamily="18" charset="0"/>
                </a:rPr>
                <a:t> </a:t>
              </a:r>
              <a:r>
                <a:rPr lang="en-GB" sz="3600" dirty="0" err="1">
                  <a:solidFill>
                    <a:schemeClr val="accent2">
                      <a:lumMod val="50000"/>
                    </a:schemeClr>
                  </a:solidFill>
                  <a:latin typeface="Cambria" panose="02040503050406030204" pitchFamily="18" charset="0"/>
                  <a:ea typeface="Cambria" panose="02040503050406030204" pitchFamily="18" charset="0"/>
                </a:rPr>
                <a:t>sau</a:t>
              </a:r>
              <a:r>
                <a:rPr lang="en-GB" sz="3600" dirty="0">
                  <a:solidFill>
                    <a:schemeClr val="accent2">
                      <a:lumMod val="50000"/>
                    </a:schemeClr>
                  </a:solidFill>
                  <a:latin typeface="Cambria" panose="02040503050406030204" pitchFamily="18" charset="0"/>
                  <a:ea typeface="Cambria" panose="02040503050406030204" pitchFamily="18" charset="0"/>
                </a:rPr>
                <a:t>.</a:t>
              </a:r>
            </a:p>
          </p:txBody>
        </p:sp>
      </p:grpSp>
      <p:pic>
        <p:nvPicPr>
          <p:cNvPr id="2" name="Picture 1"/>
          <p:cNvPicPr>
            <a:picLocks noChangeAspect="1"/>
          </p:cNvPicPr>
          <p:nvPr/>
        </p:nvPicPr>
        <p:blipFill>
          <a:blip r:embed="rId3"/>
          <a:stretch>
            <a:fillRect/>
          </a:stretch>
        </p:blipFill>
        <p:spPr>
          <a:xfrm rot="19923369">
            <a:off x="1066379" y="976410"/>
            <a:ext cx="3188484" cy="2017951"/>
          </a:xfrm>
          <a:prstGeom prst="rect">
            <a:avLst/>
          </a:prstGeom>
        </p:spPr>
      </p:pic>
    </p:spTree>
    <p:extLst>
      <p:ext uri="{BB962C8B-B14F-4D97-AF65-F5344CB8AC3E}">
        <p14:creationId xmlns:p14="http://schemas.microsoft.com/office/powerpoint/2010/main" val="39925610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51563" y="564914"/>
            <a:ext cx="3318069" cy="1107996"/>
          </a:xfrm>
          <a:custGeom>
            <a:avLst/>
            <a:gdLst>
              <a:gd name="connsiteX0" fmla="*/ 0 w 2868173"/>
              <a:gd name="connsiteY0" fmla="*/ 0 h 1446550"/>
              <a:gd name="connsiteX1" fmla="*/ 2868173 w 2868173"/>
              <a:gd name="connsiteY1" fmla="*/ 0 h 1446550"/>
              <a:gd name="connsiteX2" fmla="*/ 2868173 w 2868173"/>
              <a:gd name="connsiteY2" fmla="*/ 1446550 h 1446550"/>
              <a:gd name="connsiteX3" fmla="*/ 0 w 2868173"/>
              <a:gd name="connsiteY3" fmla="*/ 1446550 h 1446550"/>
              <a:gd name="connsiteX4" fmla="*/ 0 w 2868173"/>
              <a:gd name="connsiteY4" fmla="*/ 0 h 1446550"/>
              <a:gd name="connsiteX0" fmla="*/ 0 w 2868173"/>
              <a:gd name="connsiteY0" fmla="*/ 495 h 1447045"/>
              <a:gd name="connsiteX1" fmla="*/ 1509994 w 2868173"/>
              <a:gd name="connsiteY1" fmla="*/ 71304 h 1447045"/>
              <a:gd name="connsiteX2" fmla="*/ 2868173 w 2868173"/>
              <a:gd name="connsiteY2" fmla="*/ 495 h 1447045"/>
              <a:gd name="connsiteX3" fmla="*/ 2868173 w 2868173"/>
              <a:gd name="connsiteY3" fmla="*/ 1447045 h 1447045"/>
              <a:gd name="connsiteX4" fmla="*/ 0 w 2868173"/>
              <a:gd name="connsiteY4" fmla="*/ 1447045 h 1447045"/>
              <a:gd name="connsiteX5" fmla="*/ 0 w 2868173"/>
              <a:gd name="connsiteY5" fmla="*/ 495 h 1447045"/>
              <a:gd name="connsiteX0" fmla="*/ 147918 w 2868173"/>
              <a:gd name="connsiteY0" fmla="*/ 53788 h 1446550"/>
              <a:gd name="connsiteX1" fmla="*/ 1509994 w 2868173"/>
              <a:gd name="connsiteY1" fmla="*/ 70809 h 1446550"/>
              <a:gd name="connsiteX2" fmla="*/ 2868173 w 2868173"/>
              <a:gd name="connsiteY2" fmla="*/ 0 h 1446550"/>
              <a:gd name="connsiteX3" fmla="*/ 2868173 w 2868173"/>
              <a:gd name="connsiteY3" fmla="*/ 1446550 h 1446550"/>
              <a:gd name="connsiteX4" fmla="*/ 0 w 2868173"/>
              <a:gd name="connsiteY4" fmla="*/ 1446550 h 1446550"/>
              <a:gd name="connsiteX5" fmla="*/ 147918 w 2868173"/>
              <a:gd name="connsiteY5" fmla="*/ 53788 h 1446550"/>
              <a:gd name="connsiteX0" fmla="*/ 147918 w 3137114"/>
              <a:gd name="connsiteY0" fmla="*/ 53788 h 1446550"/>
              <a:gd name="connsiteX1" fmla="*/ 1509994 w 3137114"/>
              <a:gd name="connsiteY1" fmla="*/ 70809 h 1446550"/>
              <a:gd name="connsiteX2" fmla="*/ 2868173 w 3137114"/>
              <a:gd name="connsiteY2" fmla="*/ 0 h 1446550"/>
              <a:gd name="connsiteX3" fmla="*/ 3137114 w 3137114"/>
              <a:gd name="connsiteY3" fmla="*/ 1352420 h 1446550"/>
              <a:gd name="connsiteX4" fmla="*/ 0 w 3137114"/>
              <a:gd name="connsiteY4" fmla="*/ 1446550 h 1446550"/>
              <a:gd name="connsiteX5" fmla="*/ 147918 w 3137114"/>
              <a:gd name="connsiteY5" fmla="*/ 53788 h 1446550"/>
              <a:gd name="connsiteX0" fmla="*/ 147918 w 3137114"/>
              <a:gd name="connsiteY0" fmla="*/ 53788 h 1471799"/>
              <a:gd name="connsiteX1" fmla="*/ 1509994 w 3137114"/>
              <a:gd name="connsiteY1" fmla="*/ 70809 h 1471799"/>
              <a:gd name="connsiteX2" fmla="*/ 2868173 w 3137114"/>
              <a:gd name="connsiteY2" fmla="*/ 0 h 1471799"/>
              <a:gd name="connsiteX3" fmla="*/ 3137114 w 3137114"/>
              <a:gd name="connsiteY3" fmla="*/ 1352420 h 1471799"/>
              <a:gd name="connsiteX4" fmla="*/ 0 w 3137114"/>
              <a:gd name="connsiteY4" fmla="*/ 1446550 h 1471799"/>
              <a:gd name="connsiteX5" fmla="*/ 147918 w 3137114"/>
              <a:gd name="connsiteY5" fmla="*/ 53788 h 1471799"/>
              <a:gd name="connsiteX0" fmla="*/ 147918 w 3137114"/>
              <a:gd name="connsiteY0" fmla="*/ 53788 h 1471799"/>
              <a:gd name="connsiteX1" fmla="*/ 1509994 w 3137114"/>
              <a:gd name="connsiteY1" fmla="*/ 70809 h 1471799"/>
              <a:gd name="connsiteX2" fmla="*/ 2868173 w 3137114"/>
              <a:gd name="connsiteY2" fmla="*/ 0 h 1471799"/>
              <a:gd name="connsiteX3" fmla="*/ 3137114 w 3137114"/>
              <a:gd name="connsiteY3" fmla="*/ 1352420 h 1471799"/>
              <a:gd name="connsiteX4" fmla="*/ 0 w 3137114"/>
              <a:gd name="connsiteY4" fmla="*/ 1446550 h 1471799"/>
              <a:gd name="connsiteX5" fmla="*/ 147918 w 3137114"/>
              <a:gd name="connsiteY5" fmla="*/ 53788 h 1471799"/>
              <a:gd name="connsiteX0" fmla="*/ 147918 w 3137114"/>
              <a:gd name="connsiteY0" fmla="*/ 53788 h 1535721"/>
              <a:gd name="connsiteX1" fmla="*/ 1509994 w 3137114"/>
              <a:gd name="connsiteY1" fmla="*/ 70809 h 1535721"/>
              <a:gd name="connsiteX2" fmla="*/ 2868173 w 3137114"/>
              <a:gd name="connsiteY2" fmla="*/ 0 h 1535721"/>
              <a:gd name="connsiteX3" fmla="*/ 3137114 w 3137114"/>
              <a:gd name="connsiteY3" fmla="*/ 1352420 h 1535721"/>
              <a:gd name="connsiteX4" fmla="*/ 1012452 w 3137114"/>
              <a:gd name="connsiteY4" fmla="*/ 1361726 h 1535721"/>
              <a:gd name="connsiteX5" fmla="*/ 0 w 3137114"/>
              <a:gd name="connsiteY5" fmla="*/ 1446550 h 1535721"/>
              <a:gd name="connsiteX6" fmla="*/ 147918 w 3137114"/>
              <a:gd name="connsiteY6" fmla="*/ 53788 h 1535721"/>
              <a:gd name="connsiteX0" fmla="*/ 164622 w 3153818"/>
              <a:gd name="connsiteY0" fmla="*/ 53788 h 1509352"/>
              <a:gd name="connsiteX1" fmla="*/ 1526698 w 3153818"/>
              <a:gd name="connsiteY1" fmla="*/ 70809 h 1509352"/>
              <a:gd name="connsiteX2" fmla="*/ 2884877 w 3153818"/>
              <a:gd name="connsiteY2" fmla="*/ 0 h 1509352"/>
              <a:gd name="connsiteX3" fmla="*/ 3153818 w 3153818"/>
              <a:gd name="connsiteY3" fmla="*/ 1352420 h 1509352"/>
              <a:gd name="connsiteX4" fmla="*/ 1029156 w 3153818"/>
              <a:gd name="connsiteY4" fmla="*/ 1361726 h 1509352"/>
              <a:gd name="connsiteX5" fmla="*/ 16704 w 3153818"/>
              <a:gd name="connsiteY5" fmla="*/ 1446550 h 1509352"/>
              <a:gd name="connsiteX6" fmla="*/ 7179 w 3153818"/>
              <a:gd name="connsiteY6" fmla="*/ 339750 h 1509352"/>
              <a:gd name="connsiteX7" fmla="*/ 164622 w 3153818"/>
              <a:gd name="connsiteY7" fmla="*/ 53788 h 1509352"/>
              <a:gd name="connsiteX0" fmla="*/ 164622 w 3153818"/>
              <a:gd name="connsiteY0" fmla="*/ 53788 h 1509352"/>
              <a:gd name="connsiteX1" fmla="*/ 1217415 w 3153818"/>
              <a:gd name="connsiteY1" fmla="*/ 164938 h 1509352"/>
              <a:gd name="connsiteX2" fmla="*/ 1526698 w 3153818"/>
              <a:gd name="connsiteY2" fmla="*/ 70809 h 1509352"/>
              <a:gd name="connsiteX3" fmla="*/ 2884877 w 3153818"/>
              <a:gd name="connsiteY3" fmla="*/ 0 h 1509352"/>
              <a:gd name="connsiteX4" fmla="*/ 3153818 w 3153818"/>
              <a:gd name="connsiteY4" fmla="*/ 1352420 h 1509352"/>
              <a:gd name="connsiteX5" fmla="*/ 1029156 w 3153818"/>
              <a:gd name="connsiteY5" fmla="*/ 1361726 h 1509352"/>
              <a:gd name="connsiteX6" fmla="*/ 16704 w 3153818"/>
              <a:gd name="connsiteY6" fmla="*/ 1446550 h 1509352"/>
              <a:gd name="connsiteX7" fmla="*/ 7179 w 3153818"/>
              <a:gd name="connsiteY7" fmla="*/ 339750 h 1509352"/>
              <a:gd name="connsiteX8" fmla="*/ 164622 w 3153818"/>
              <a:gd name="connsiteY8" fmla="*/ 53788 h 1509352"/>
              <a:gd name="connsiteX0" fmla="*/ 164622 w 3153818"/>
              <a:gd name="connsiteY0" fmla="*/ 53788 h 1509352"/>
              <a:gd name="connsiteX1" fmla="*/ 1217415 w 3153818"/>
              <a:gd name="connsiteY1" fmla="*/ 164938 h 1509352"/>
              <a:gd name="connsiteX2" fmla="*/ 1526698 w 3153818"/>
              <a:gd name="connsiteY2" fmla="*/ 70809 h 1509352"/>
              <a:gd name="connsiteX3" fmla="*/ 2441097 w 3153818"/>
              <a:gd name="connsiteY3" fmla="*/ 124597 h 1509352"/>
              <a:gd name="connsiteX4" fmla="*/ 2884877 w 3153818"/>
              <a:gd name="connsiteY4" fmla="*/ 0 h 1509352"/>
              <a:gd name="connsiteX5" fmla="*/ 3153818 w 3153818"/>
              <a:gd name="connsiteY5" fmla="*/ 1352420 h 1509352"/>
              <a:gd name="connsiteX6" fmla="*/ 1029156 w 3153818"/>
              <a:gd name="connsiteY6" fmla="*/ 1361726 h 1509352"/>
              <a:gd name="connsiteX7" fmla="*/ 16704 w 3153818"/>
              <a:gd name="connsiteY7" fmla="*/ 1446550 h 1509352"/>
              <a:gd name="connsiteX8" fmla="*/ 7179 w 3153818"/>
              <a:gd name="connsiteY8" fmla="*/ 339750 h 1509352"/>
              <a:gd name="connsiteX9" fmla="*/ 164622 w 3153818"/>
              <a:gd name="connsiteY9" fmla="*/ 53788 h 1509352"/>
              <a:gd name="connsiteX0" fmla="*/ 164622 w 3283297"/>
              <a:gd name="connsiteY0" fmla="*/ 53788 h 1509352"/>
              <a:gd name="connsiteX1" fmla="*/ 1217415 w 3283297"/>
              <a:gd name="connsiteY1" fmla="*/ 164938 h 1509352"/>
              <a:gd name="connsiteX2" fmla="*/ 1526698 w 3283297"/>
              <a:gd name="connsiteY2" fmla="*/ 70809 h 1509352"/>
              <a:gd name="connsiteX3" fmla="*/ 2441097 w 3283297"/>
              <a:gd name="connsiteY3" fmla="*/ 124597 h 1509352"/>
              <a:gd name="connsiteX4" fmla="*/ 2884877 w 3283297"/>
              <a:gd name="connsiteY4" fmla="*/ 0 h 1509352"/>
              <a:gd name="connsiteX5" fmla="*/ 3059662 w 3283297"/>
              <a:gd name="connsiteY5" fmla="*/ 380091 h 1509352"/>
              <a:gd name="connsiteX6" fmla="*/ 3153818 w 3283297"/>
              <a:gd name="connsiteY6" fmla="*/ 1352420 h 1509352"/>
              <a:gd name="connsiteX7" fmla="*/ 1029156 w 3283297"/>
              <a:gd name="connsiteY7" fmla="*/ 1361726 h 1509352"/>
              <a:gd name="connsiteX8" fmla="*/ 16704 w 3283297"/>
              <a:gd name="connsiteY8" fmla="*/ 1446550 h 1509352"/>
              <a:gd name="connsiteX9" fmla="*/ 7179 w 3283297"/>
              <a:gd name="connsiteY9" fmla="*/ 339750 h 1509352"/>
              <a:gd name="connsiteX10" fmla="*/ 164622 w 3283297"/>
              <a:gd name="connsiteY10" fmla="*/ 53788 h 15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3297" h="1509352">
                <a:moveTo>
                  <a:pt x="164622" y="53788"/>
                </a:moveTo>
                <a:cubicBezTo>
                  <a:pt x="281163" y="2241"/>
                  <a:pt x="990402" y="162101"/>
                  <a:pt x="1217415" y="164938"/>
                </a:cubicBezTo>
                <a:cubicBezTo>
                  <a:pt x="1444428" y="167775"/>
                  <a:pt x="1324992" y="95462"/>
                  <a:pt x="1526698" y="70809"/>
                </a:cubicBezTo>
                <a:cubicBezTo>
                  <a:pt x="1827015" y="52879"/>
                  <a:pt x="2140780" y="142527"/>
                  <a:pt x="2441097" y="124597"/>
                </a:cubicBezTo>
                <a:lnTo>
                  <a:pt x="2884877" y="0"/>
                </a:lnTo>
                <a:cubicBezTo>
                  <a:pt x="2970042" y="42582"/>
                  <a:pt x="3014839" y="154688"/>
                  <a:pt x="3059662" y="380091"/>
                </a:cubicBezTo>
                <a:cubicBezTo>
                  <a:pt x="3104486" y="605494"/>
                  <a:pt x="3474306" y="1188814"/>
                  <a:pt x="3153818" y="1352420"/>
                </a:cubicBezTo>
                <a:cubicBezTo>
                  <a:pt x="2846772" y="1597304"/>
                  <a:pt x="1552008" y="1346038"/>
                  <a:pt x="1029156" y="1361726"/>
                </a:cubicBezTo>
                <a:cubicBezTo>
                  <a:pt x="506304" y="1377414"/>
                  <a:pt x="171345" y="1621362"/>
                  <a:pt x="16704" y="1446550"/>
                </a:cubicBezTo>
                <a:cubicBezTo>
                  <a:pt x="44906" y="1068652"/>
                  <a:pt x="-21023" y="717648"/>
                  <a:pt x="7179" y="339750"/>
                </a:cubicBezTo>
                <a:lnTo>
                  <a:pt x="164622" y="53788"/>
                </a:lnTo>
                <a:close/>
              </a:path>
            </a:pathLst>
          </a:custGeom>
          <a:solidFill>
            <a:schemeClr val="accent2">
              <a:alpha val="74000"/>
            </a:schemeClr>
          </a:solidFill>
          <a:ln>
            <a:solidFill>
              <a:schemeClr val="accent2">
                <a:lumMod val="50000"/>
              </a:schemeClr>
            </a:solidFill>
            <a:prstDash val="lgDashDotDot"/>
          </a:ln>
        </p:spPr>
        <p:txBody>
          <a:bodyPr wrap="square" lIns="360000" rtlCol="0">
            <a:spAutoFit/>
          </a:bodyPr>
          <a:lstStyle/>
          <a:p>
            <a:r>
              <a:rPr lang="en-GB" sz="6600" b="1" dirty="0" err="1">
                <a:ln w="22225">
                  <a:solidFill>
                    <a:schemeClr val="tx1"/>
                  </a:solidFill>
                </a:ln>
                <a:solidFill>
                  <a:srgbClr val="C00000"/>
                </a:solidFill>
                <a:latin typeface="UVN Bui Doi" panose="03060902040502090204" pitchFamily="66" charset="0"/>
              </a:rPr>
              <a:t>Trò</a:t>
            </a:r>
            <a:r>
              <a:rPr lang="en-GB" sz="6600" b="1" dirty="0">
                <a:ln w="22225">
                  <a:solidFill>
                    <a:schemeClr val="tx1"/>
                  </a:solidFill>
                </a:ln>
                <a:solidFill>
                  <a:srgbClr val="C00000"/>
                </a:solidFill>
                <a:latin typeface="UVN Bui Doi" panose="03060902040502090204" pitchFamily="66" charset="0"/>
              </a:rPr>
              <a:t> </a:t>
            </a:r>
            <a:r>
              <a:rPr lang="en-GB" sz="6600" b="1" dirty="0" err="1">
                <a:ln w="22225">
                  <a:solidFill>
                    <a:schemeClr val="tx1"/>
                  </a:solidFill>
                </a:ln>
                <a:solidFill>
                  <a:srgbClr val="C00000"/>
                </a:solidFill>
                <a:latin typeface="UVN Bui Doi" panose="03060902040502090204" pitchFamily="66" charset="0"/>
              </a:rPr>
              <a:t>chơi</a:t>
            </a:r>
            <a:r>
              <a:rPr lang="en-GB" sz="6600" b="1" dirty="0">
                <a:ln w="22225">
                  <a:solidFill>
                    <a:schemeClr val="tx1"/>
                  </a:solidFill>
                </a:ln>
                <a:solidFill>
                  <a:srgbClr val="C00000"/>
                </a:solidFill>
                <a:latin typeface="UVN Bui Doi" panose="03060902040502090204" pitchFamily="66" charset="0"/>
              </a:rPr>
              <a:t>:</a:t>
            </a:r>
          </a:p>
        </p:txBody>
      </p:sp>
      <p:grpSp>
        <p:nvGrpSpPr>
          <p:cNvPr id="8" name="Group 7"/>
          <p:cNvGrpSpPr/>
          <p:nvPr/>
        </p:nvGrpSpPr>
        <p:grpSpPr>
          <a:xfrm>
            <a:off x="3356810" y="149416"/>
            <a:ext cx="6665494" cy="1938992"/>
            <a:chOff x="3356810" y="541421"/>
            <a:chExt cx="6665494" cy="1938992"/>
          </a:xfrm>
        </p:grpSpPr>
        <p:sp>
          <p:nvSpPr>
            <p:cNvPr id="6" name="TextBox 5"/>
            <p:cNvSpPr txBox="1"/>
            <p:nvPr/>
          </p:nvSpPr>
          <p:spPr>
            <a:xfrm>
              <a:off x="3356811" y="541421"/>
              <a:ext cx="6665493" cy="1938992"/>
            </a:xfrm>
            <a:prstGeom prst="rect">
              <a:avLst/>
            </a:prstGeom>
            <a:noFill/>
          </p:spPr>
          <p:txBody>
            <a:bodyPr wrap="square" rtlCol="0">
              <a:spAutoFit/>
            </a:bodyPr>
            <a:lstStyle/>
            <a:p>
              <a:pPr algn="ctr"/>
              <a:r>
                <a:rPr lang="en-GB" sz="6000" dirty="0">
                  <a:ln w="254000">
                    <a:solidFill>
                      <a:schemeClr val="tx1"/>
                    </a:solidFill>
                  </a:ln>
                  <a:solidFill>
                    <a:srgbClr val="7F6895"/>
                  </a:solidFill>
                  <a:latin typeface="UTM Cookies" panose="02040603050506020204" pitchFamily="18" charset="0"/>
                </a:rPr>
                <a:t>NHỮNG DẤU CÂU NGỘ NGHĨNH</a:t>
              </a:r>
            </a:p>
          </p:txBody>
        </p:sp>
        <p:sp>
          <p:nvSpPr>
            <p:cNvPr id="7" name="TextBox 6"/>
            <p:cNvSpPr txBox="1"/>
            <p:nvPr/>
          </p:nvSpPr>
          <p:spPr>
            <a:xfrm>
              <a:off x="3356810" y="541421"/>
              <a:ext cx="6665493" cy="1938992"/>
            </a:xfrm>
            <a:prstGeom prst="rect">
              <a:avLst/>
            </a:prstGeom>
            <a:noFill/>
          </p:spPr>
          <p:txBody>
            <a:bodyPr wrap="square" rtlCol="0">
              <a:spAutoFit/>
            </a:bodyPr>
            <a:lstStyle/>
            <a:p>
              <a:pPr algn="ctr"/>
              <a:r>
                <a:rPr lang="en-GB" sz="6000" dirty="0">
                  <a:ln w="19050">
                    <a:solidFill>
                      <a:schemeClr val="bg1"/>
                    </a:solidFill>
                  </a:ln>
                  <a:solidFill>
                    <a:srgbClr val="7F6895"/>
                  </a:solidFill>
                  <a:latin typeface="UTM Cookies" panose="02040603050506020204" pitchFamily="18" charset="0"/>
                </a:rPr>
                <a:t>NHỮNG DẤU CÂU NGỘ NGHĨNH</a:t>
              </a:r>
            </a:p>
          </p:txBody>
        </p:sp>
      </p:grpSp>
      <p:pic>
        <p:nvPicPr>
          <p:cNvPr id="31" name="Picture 30">
            <a:hlinkClick r:id="rId4" action="ppaction://hlinksldjump"/>
          </p:cNvPr>
          <p:cNvPicPr>
            <a:picLocks noChangeAspect="1"/>
          </p:cNvPicPr>
          <p:nvPr/>
        </p:nvPicPr>
        <p:blipFill rotWithShape="1">
          <a:blip r:embed="rId5"/>
          <a:srcRect l="26600" t="39317" r="46733" b="29743"/>
          <a:stretch/>
        </p:blipFill>
        <p:spPr>
          <a:xfrm>
            <a:off x="1200470" y="3631357"/>
            <a:ext cx="1620254" cy="2037347"/>
          </a:xfrm>
          <a:prstGeom prst="rect">
            <a:avLst/>
          </a:prstGeom>
        </p:spPr>
      </p:pic>
      <p:pic>
        <p:nvPicPr>
          <p:cNvPr id="32" name="Picture 31">
            <a:hlinkClick r:id="rId6" action="ppaction://hlinksldjump"/>
          </p:cNvPr>
          <p:cNvPicPr>
            <a:picLocks noChangeAspect="1"/>
          </p:cNvPicPr>
          <p:nvPr/>
        </p:nvPicPr>
        <p:blipFill rotWithShape="1">
          <a:blip r:embed="rId7"/>
          <a:srcRect l="29592" t="42523" r="46462" b="38125"/>
          <a:stretch/>
        </p:blipFill>
        <p:spPr>
          <a:xfrm>
            <a:off x="3622830" y="4026599"/>
            <a:ext cx="1411705" cy="1235242"/>
          </a:xfrm>
          <a:prstGeom prst="rect">
            <a:avLst/>
          </a:prstGeom>
        </p:spPr>
      </p:pic>
      <p:pic>
        <p:nvPicPr>
          <p:cNvPr id="33" name="Picture 32">
            <a:hlinkClick r:id="rId8" action="ppaction://hlinksldjump"/>
          </p:cNvPr>
          <p:cNvPicPr>
            <a:picLocks noChangeAspect="1"/>
          </p:cNvPicPr>
          <p:nvPr/>
        </p:nvPicPr>
        <p:blipFill rotWithShape="1">
          <a:blip r:embed="rId9"/>
          <a:srcRect l="33733" t="20407" r="36285" b="38125"/>
          <a:stretch/>
        </p:blipFill>
        <p:spPr>
          <a:xfrm>
            <a:off x="5614734" y="2971449"/>
            <a:ext cx="1507959" cy="2646948"/>
          </a:xfrm>
          <a:prstGeom prst="rect">
            <a:avLst/>
          </a:prstGeom>
        </p:spPr>
      </p:pic>
      <p:sp>
        <p:nvSpPr>
          <p:cNvPr id="9" name="TextBox 8"/>
          <p:cNvSpPr txBox="1"/>
          <p:nvPr/>
        </p:nvSpPr>
        <p:spPr>
          <a:xfrm>
            <a:off x="7315198" y="3114159"/>
            <a:ext cx="4633501" cy="2554545"/>
          </a:xfrm>
          <a:prstGeom prst="rect">
            <a:avLst/>
          </a:prstGeom>
          <a:noFill/>
        </p:spPr>
        <p:txBody>
          <a:bodyPr wrap="square" rtlCol="0">
            <a:spAutoFit/>
          </a:bodyPr>
          <a:lstStyle/>
          <a:p>
            <a:pPr algn="just"/>
            <a:r>
              <a:rPr lang="en-GB" sz="3200" dirty="0" err="1">
                <a:solidFill>
                  <a:srgbClr val="7F6895"/>
                </a:solidFill>
                <a:latin typeface="Cambria" panose="02040503050406030204" pitchFamily="18" charset="0"/>
                <a:ea typeface="Cambria" panose="02040503050406030204" pitchFamily="18" charset="0"/>
              </a:rPr>
              <a:t>Mỗi</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dấu</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câu</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dưới</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đây</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chứa</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một</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câu</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hỏi</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em</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hãy</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chọn</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dấu</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câu</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mình</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thích</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và</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trả</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lời</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câu</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hỏi</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chứa</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trong</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dấu</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câu</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đó</a:t>
            </a:r>
            <a:r>
              <a:rPr lang="en-GB" sz="3200" dirty="0">
                <a:solidFill>
                  <a:srgbClr val="7F6895"/>
                </a:solidFill>
                <a:latin typeface="Cambria" panose="02040503050406030204" pitchFamily="18" charset="0"/>
                <a:ea typeface="Cambria" panose="02040503050406030204" pitchFamily="18" charset="0"/>
              </a:rPr>
              <a:t> </a:t>
            </a:r>
            <a:r>
              <a:rPr lang="en-GB" sz="3200" dirty="0" err="1">
                <a:solidFill>
                  <a:srgbClr val="7F6895"/>
                </a:solidFill>
                <a:latin typeface="Cambria" panose="02040503050406030204" pitchFamily="18" charset="0"/>
                <a:ea typeface="Cambria" panose="02040503050406030204" pitchFamily="18" charset="0"/>
              </a:rPr>
              <a:t>nhé</a:t>
            </a:r>
            <a:r>
              <a:rPr lang="en-GB" sz="3200" dirty="0">
                <a:solidFill>
                  <a:srgbClr val="7F6895"/>
                </a:solidFill>
                <a:latin typeface="Cambria" panose="02040503050406030204" pitchFamily="18" charset="0"/>
                <a:ea typeface="Cambria" panose="02040503050406030204" pitchFamily="18" charset="0"/>
              </a:rPr>
              <a:t>!</a:t>
            </a:r>
          </a:p>
        </p:txBody>
      </p:sp>
      <p:pic>
        <p:nvPicPr>
          <p:cNvPr id="10" name="Picture 9">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7927" y="-559213"/>
            <a:ext cx="3033489" cy="3033489"/>
          </a:xfrm>
          <a:prstGeom prst="rect">
            <a:avLst/>
          </a:prstGeom>
        </p:spPr>
      </p:pic>
    </p:spTree>
    <p:extLst>
      <p:ext uri="{BB962C8B-B14F-4D97-AF65-F5344CB8AC3E}">
        <p14:creationId xmlns:p14="http://schemas.microsoft.com/office/powerpoint/2010/main" val="30437297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31"/>
                                        </p:tgtEl>
                                        <p:attrNameLst>
                                          <p:attrName>r</p:attrName>
                                        </p:attrNameLst>
                                      </p:cBhvr>
                                    </p:animRot>
                                    <p:animRot by="-240000">
                                      <p:cBhvr>
                                        <p:cTn id="34" dur="200" fill="hold">
                                          <p:stCondLst>
                                            <p:cond delay="200"/>
                                          </p:stCondLst>
                                        </p:cTn>
                                        <p:tgtEl>
                                          <p:spTgt spid="31"/>
                                        </p:tgtEl>
                                        <p:attrNameLst>
                                          <p:attrName>r</p:attrName>
                                        </p:attrNameLst>
                                      </p:cBhvr>
                                    </p:animRot>
                                    <p:animRot by="240000">
                                      <p:cBhvr>
                                        <p:cTn id="35" dur="200" fill="hold">
                                          <p:stCondLst>
                                            <p:cond delay="400"/>
                                          </p:stCondLst>
                                        </p:cTn>
                                        <p:tgtEl>
                                          <p:spTgt spid="31"/>
                                        </p:tgtEl>
                                        <p:attrNameLst>
                                          <p:attrName>r</p:attrName>
                                        </p:attrNameLst>
                                      </p:cBhvr>
                                    </p:animRot>
                                    <p:animRot by="-240000">
                                      <p:cBhvr>
                                        <p:cTn id="36" dur="200" fill="hold">
                                          <p:stCondLst>
                                            <p:cond delay="600"/>
                                          </p:stCondLst>
                                        </p:cTn>
                                        <p:tgtEl>
                                          <p:spTgt spid="31"/>
                                        </p:tgtEl>
                                        <p:attrNameLst>
                                          <p:attrName>r</p:attrName>
                                        </p:attrNameLst>
                                      </p:cBhvr>
                                    </p:animRot>
                                    <p:animRot by="120000">
                                      <p:cBhvr>
                                        <p:cTn id="37" dur="200" fill="hold">
                                          <p:stCondLst>
                                            <p:cond delay="800"/>
                                          </p:stCondLst>
                                        </p:cTn>
                                        <p:tgtEl>
                                          <p:spTgt spid="31"/>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33"/>
                                        </p:tgtEl>
                                        <p:attrNameLst>
                                          <p:attrName>r</p:attrName>
                                        </p:attrNameLst>
                                      </p:cBhvr>
                                    </p:animRot>
                                    <p:animRot by="-240000">
                                      <p:cBhvr>
                                        <p:cTn id="46" dur="200" fill="hold">
                                          <p:stCondLst>
                                            <p:cond delay="200"/>
                                          </p:stCondLst>
                                        </p:cTn>
                                        <p:tgtEl>
                                          <p:spTgt spid="33"/>
                                        </p:tgtEl>
                                        <p:attrNameLst>
                                          <p:attrName>r</p:attrName>
                                        </p:attrNameLst>
                                      </p:cBhvr>
                                    </p:animRot>
                                    <p:animRot by="240000">
                                      <p:cBhvr>
                                        <p:cTn id="47" dur="200" fill="hold">
                                          <p:stCondLst>
                                            <p:cond delay="400"/>
                                          </p:stCondLst>
                                        </p:cTn>
                                        <p:tgtEl>
                                          <p:spTgt spid="33"/>
                                        </p:tgtEl>
                                        <p:attrNameLst>
                                          <p:attrName>r</p:attrName>
                                        </p:attrNameLst>
                                      </p:cBhvr>
                                    </p:animRot>
                                    <p:animRot by="-240000">
                                      <p:cBhvr>
                                        <p:cTn id="48" dur="200" fill="hold">
                                          <p:stCondLst>
                                            <p:cond delay="600"/>
                                          </p:stCondLst>
                                        </p:cTn>
                                        <p:tgtEl>
                                          <p:spTgt spid="33"/>
                                        </p:tgtEl>
                                        <p:attrNameLst>
                                          <p:attrName>r</p:attrName>
                                        </p:attrNameLst>
                                      </p:cBhvr>
                                    </p:animRot>
                                    <p:animRot by="120000">
                                      <p:cBhvr>
                                        <p:cTn id="49" dur="200" fill="hold">
                                          <p:stCondLst>
                                            <p:cond delay="800"/>
                                          </p:stCondLst>
                                        </p:cTn>
                                        <p:tgtEl>
                                          <p:spTgt spid="3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31"/>
                                        </p:tgtEl>
                                      </p:cBhvr>
                                    </p:animEffect>
                                    <p:anim calcmode="lin" valueType="num">
                                      <p:cBhvr>
                                        <p:cTn id="68" dur="1000"/>
                                        <p:tgtEl>
                                          <p:spTgt spid="31"/>
                                        </p:tgtEl>
                                        <p:attrNameLst>
                                          <p:attrName>ppt_x</p:attrName>
                                        </p:attrNameLst>
                                      </p:cBhvr>
                                      <p:tavLst>
                                        <p:tav tm="0">
                                          <p:val>
                                            <p:strVal val="ppt_x"/>
                                          </p:val>
                                        </p:tav>
                                        <p:tav tm="100000">
                                          <p:val>
                                            <p:strVal val="ppt_x"/>
                                          </p:val>
                                        </p:tav>
                                      </p:tavLst>
                                    </p:anim>
                                    <p:anim calcmode="lin" valueType="num">
                                      <p:cBhvr>
                                        <p:cTn id="69" dur="1000"/>
                                        <p:tgtEl>
                                          <p:spTgt spid="31"/>
                                        </p:tgtEl>
                                        <p:attrNameLst>
                                          <p:attrName>ppt_y</p:attrName>
                                        </p:attrNameLst>
                                      </p:cBhvr>
                                      <p:tavLst>
                                        <p:tav tm="0">
                                          <p:val>
                                            <p:strVal val="ppt_y"/>
                                          </p:val>
                                        </p:tav>
                                        <p:tav tm="100000">
                                          <p:val>
                                            <p:strVal val="ppt_y+.1"/>
                                          </p:val>
                                        </p:tav>
                                      </p:tavLst>
                                    </p:anim>
                                    <p:set>
                                      <p:cBhvr>
                                        <p:cTn id="7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 grpId="0" animBg="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830997"/>
            </a:xfrm>
            <a:prstGeom prst="rect">
              <a:avLst/>
            </a:prstGeom>
            <a:noFill/>
          </p:spPr>
          <p:txBody>
            <a:bodyPr wrap="square" rtlCol="0">
              <a:spAutoFit/>
            </a:bodyPr>
            <a:lstStyle/>
            <a:p>
              <a:pPr algn="just"/>
              <a:r>
                <a:rPr lang="en-GB" sz="4800" b="1" dirty="0" err="1">
                  <a:latin typeface="Cambria" panose="02040503050406030204" pitchFamily="18" charset="0"/>
                  <a:ea typeface="Cambria" panose="02040503050406030204" pitchFamily="18" charset="0"/>
                </a:rPr>
                <a:t>Như</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thế</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nào</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là</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câu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kể</a:t>
              </a:r>
              <a:r>
                <a:rPr lang="en-GB" sz="4800" b="1" dirty="0">
                  <a:latin typeface="Cambria" panose="02040503050406030204" pitchFamily="18" charset="0"/>
                  <a:ea typeface="Cambria" panose="02040503050406030204" pitchFamily="18" charset="0"/>
                </a:rPr>
                <a:t>?</a:t>
              </a:r>
            </a:p>
          </p:txBody>
        </p:sp>
      </p:grpSp>
      <p:grpSp>
        <p:nvGrpSpPr>
          <p:cNvPr id="19" name="câu a"/>
          <p:cNvGrpSpPr/>
          <p:nvPr/>
        </p:nvGrpSpPr>
        <p:grpSpPr>
          <a:xfrm>
            <a:off x="1620252" y="2348500"/>
            <a:ext cx="8382000" cy="1446550"/>
            <a:chOff x="1620252" y="2348500"/>
            <a:chExt cx="8382000" cy="144655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620252" y="2348500"/>
              <a:ext cx="850232" cy="1446550"/>
            </a:xfrm>
            <a:prstGeom prst="rect">
              <a:avLst/>
            </a:prstGeom>
            <a:noFill/>
          </p:spPr>
          <p:txBody>
            <a:bodyPr wrap="square" rtlCol="0">
              <a:spAutoFit/>
            </a:bodyPr>
            <a:lstStyle/>
            <a:p>
              <a:r>
                <a:rPr lang="en-GB" sz="8800" dirty="0">
                  <a:latin typeface="SVN-Poky's" panose="020B0606040200020203" pitchFamily="34" charset="0"/>
                </a:rPr>
                <a:t>A</a:t>
              </a:r>
            </a:p>
          </p:txBody>
        </p:sp>
        <p:sp>
          <p:nvSpPr>
            <p:cNvPr id="11" name="TextBox 10"/>
            <p:cNvSpPr txBox="1"/>
            <p:nvPr/>
          </p:nvSpPr>
          <p:spPr>
            <a:xfrm>
              <a:off x="2550695" y="2687054"/>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giới thiệu, kể , tả,... </a:t>
              </a:r>
              <a:endParaRPr lang="en-GB" sz="4400" dirty="0">
                <a:latin typeface="Cambria" panose="02040503050406030204" pitchFamily="18" charset="0"/>
                <a:ea typeface="Cambria" panose="02040503050406030204" pitchFamily="18" charset="0"/>
              </a:endParaRPr>
            </a:p>
          </p:txBody>
        </p:sp>
      </p:grpSp>
      <p:grpSp>
        <p:nvGrpSpPr>
          <p:cNvPr id="22" name="câu b"/>
          <p:cNvGrpSpPr/>
          <p:nvPr/>
        </p:nvGrpSpPr>
        <p:grpSpPr>
          <a:xfrm>
            <a:off x="1620252" y="3795050"/>
            <a:ext cx="8382000" cy="1446550"/>
            <a:chOff x="1620252" y="3795050"/>
            <a:chExt cx="8382000" cy="144655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620252" y="3795050"/>
              <a:ext cx="850232" cy="1446550"/>
            </a:xfrm>
            <a:prstGeom prst="rect">
              <a:avLst/>
            </a:prstGeom>
            <a:noFill/>
          </p:spPr>
          <p:txBody>
            <a:bodyPr wrap="square" rtlCol="0">
              <a:spAutoFit/>
            </a:bodyPr>
            <a:lstStyle/>
            <a:p>
              <a:r>
                <a:rPr lang="en-GB" sz="8800" dirty="0">
                  <a:latin typeface="SVN-Poky's" panose="020B0606040200020203" pitchFamily="34" charset="0"/>
                </a:rPr>
                <a:t>B</a:t>
              </a:r>
            </a:p>
          </p:txBody>
        </p:sp>
        <p:sp>
          <p:nvSpPr>
            <p:cNvPr id="20" name="TextBox 19"/>
            <p:cNvSpPr txBox="1"/>
            <p:nvPr/>
          </p:nvSpPr>
          <p:spPr>
            <a:xfrm>
              <a:off x="2544405" y="4054360"/>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hỏi</a:t>
              </a:r>
              <a:endParaRPr lang="en-GB" sz="4400" dirty="0">
                <a:latin typeface="Cambria" panose="02040503050406030204" pitchFamily="18" charset="0"/>
                <a:ea typeface="Cambria" panose="02040503050406030204" pitchFamily="18" charset="0"/>
              </a:endParaRPr>
            </a:p>
          </p:txBody>
        </p:sp>
      </p:grpSp>
      <p:grpSp>
        <p:nvGrpSpPr>
          <p:cNvPr id="26" name="câu c"/>
          <p:cNvGrpSpPr/>
          <p:nvPr/>
        </p:nvGrpSpPr>
        <p:grpSpPr>
          <a:xfrm>
            <a:off x="1620252" y="5102739"/>
            <a:ext cx="8382000" cy="1446550"/>
            <a:chOff x="1620252" y="5102739"/>
            <a:chExt cx="8382000" cy="144655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620252" y="5102739"/>
              <a:ext cx="850232" cy="1446550"/>
            </a:xfrm>
            <a:prstGeom prst="rect">
              <a:avLst/>
            </a:prstGeom>
            <a:noFill/>
          </p:spPr>
          <p:txBody>
            <a:bodyPr wrap="square" rtlCol="0">
              <a:spAutoFit/>
            </a:bodyPr>
            <a:lstStyle/>
            <a:p>
              <a:r>
                <a:rPr lang="en-GB" sz="8800" dirty="0">
                  <a:latin typeface="SVN-Poky's" panose="020B0606040200020203" pitchFamily="34" charset="0"/>
                </a:rPr>
                <a:t>C</a:t>
              </a:r>
            </a:p>
          </p:txBody>
        </p:sp>
        <p:sp>
          <p:nvSpPr>
            <p:cNvPr id="21" name="TextBox 20"/>
            <p:cNvSpPr txBox="1"/>
            <p:nvPr/>
          </p:nvSpPr>
          <p:spPr>
            <a:xfrm>
              <a:off x="2656973" y="5441293"/>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bộc lộ cảm xúc</a:t>
              </a:r>
              <a:endParaRPr lang="en-GB" sz="4400" dirty="0">
                <a:latin typeface="Cambria" panose="02040503050406030204" pitchFamily="18"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412094" y="358316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9592010" y="2147014"/>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510042" y="4906549"/>
            <a:ext cx="1853540" cy="1853540"/>
          </a:xfrm>
          <a:prstGeom prst="rect">
            <a:avLst/>
          </a:prstGeom>
        </p:spPr>
      </p:pic>
      <p:pic>
        <p:nvPicPr>
          <p:cNvPr id="5" name="Picture 4">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13529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80">
                                          <p:stCondLst>
                                            <p:cond delay="0"/>
                                          </p:stCondLst>
                                        </p:cTn>
                                        <p:tgtEl>
                                          <p:spTgt spid="34"/>
                                        </p:tgtEl>
                                      </p:cBhvr>
                                    </p:animEffect>
                                    <p:anim calcmode="lin" valueType="num">
                                      <p:cBhvr>
                                        <p:cTn id="2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5" dur="26">
                                          <p:stCondLst>
                                            <p:cond delay="650"/>
                                          </p:stCondLst>
                                        </p:cTn>
                                        <p:tgtEl>
                                          <p:spTgt spid="34"/>
                                        </p:tgtEl>
                                      </p:cBhvr>
                                      <p:to x="100000" y="60000"/>
                                    </p:animScale>
                                    <p:animScale>
                                      <p:cBhvr>
                                        <p:cTn id="26" dur="166" decel="50000">
                                          <p:stCondLst>
                                            <p:cond delay="676"/>
                                          </p:stCondLst>
                                        </p:cTn>
                                        <p:tgtEl>
                                          <p:spTgt spid="34"/>
                                        </p:tgtEl>
                                      </p:cBhvr>
                                      <p:to x="100000" y="100000"/>
                                    </p:animScale>
                                    <p:animScale>
                                      <p:cBhvr>
                                        <p:cTn id="27" dur="26">
                                          <p:stCondLst>
                                            <p:cond delay="1312"/>
                                          </p:stCondLst>
                                        </p:cTn>
                                        <p:tgtEl>
                                          <p:spTgt spid="34"/>
                                        </p:tgtEl>
                                      </p:cBhvr>
                                      <p:to x="100000" y="80000"/>
                                    </p:animScale>
                                    <p:animScale>
                                      <p:cBhvr>
                                        <p:cTn id="28" dur="166" decel="50000">
                                          <p:stCondLst>
                                            <p:cond delay="1338"/>
                                          </p:stCondLst>
                                        </p:cTn>
                                        <p:tgtEl>
                                          <p:spTgt spid="34"/>
                                        </p:tgtEl>
                                      </p:cBhvr>
                                      <p:to x="100000" y="100000"/>
                                    </p:animScale>
                                    <p:animScale>
                                      <p:cBhvr>
                                        <p:cTn id="29" dur="26">
                                          <p:stCondLst>
                                            <p:cond delay="1642"/>
                                          </p:stCondLst>
                                        </p:cTn>
                                        <p:tgtEl>
                                          <p:spTgt spid="34"/>
                                        </p:tgtEl>
                                      </p:cBhvr>
                                      <p:to x="100000" y="90000"/>
                                    </p:animScale>
                                    <p:animScale>
                                      <p:cBhvr>
                                        <p:cTn id="30" dur="166" decel="50000">
                                          <p:stCondLst>
                                            <p:cond delay="1668"/>
                                          </p:stCondLst>
                                        </p:cTn>
                                        <p:tgtEl>
                                          <p:spTgt spid="34"/>
                                        </p:tgtEl>
                                      </p:cBhvr>
                                      <p:to x="100000" y="100000"/>
                                    </p:animScale>
                                    <p:animScale>
                                      <p:cBhvr>
                                        <p:cTn id="31" dur="26">
                                          <p:stCondLst>
                                            <p:cond delay="1808"/>
                                          </p:stCondLst>
                                        </p:cTn>
                                        <p:tgtEl>
                                          <p:spTgt spid="34"/>
                                        </p:tgtEl>
                                      </p:cBhvr>
                                      <p:to x="100000" y="95000"/>
                                    </p:animScale>
                                    <p:animScale>
                                      <p:cBhvr>
                                        <p:cTn id="32" dur="166" decel="50000">
                                          <p:stCondLst>
                                            <p:cond delay="1834"/>
                                          </p:stCondLst>
                                        </p:cTn>
                                        <p:tgtEl>
                                          <p:spTgt spid="34"/>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80">
                                          <p:stCondLst>
                                            <p:cond delay="0"/>
                                          </p:stCondLst>
                                        </p:cTn>
                                        <p:tgtEl>
                                          <p:spTgt spid="30"/>
                                        </p:tgtEl>
                                      </p:cBhvr>
                                    </p:animEffect>
                                    <p:anim calcmode="lin" valueType="num">
                                      <p:cBhvr>
                                        <p:cTn id="3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4" dur="26">
                                          <p:stCondLst>
                                            <p:cond delay="650"/>
                                          </p:stCondLst>
                                        </p:cTn>
                                        <p:tgtEl>
                                          <p:spTgt spid="30"/>
                                        </p:tgtEl>
                                      </p:cBhvr>
                                      <p:to x="100000" y="60000"/>
                                    </p:animScale>
                                    <p:animScale>
                                      <p:cBhvr>
                                        <p:cTn id="45" dur="166" decel="50000">
                                          <p:stCondLst>
                                            <p:cond delay="676"/>
                                          </p:stCondLst>
                                        </p:cTn>
                                        <p:tgtEl>
                                          <p:spTgt spid="30"/>
                                        </p:tgtEl>
                                      </p:cBhvr>
                                      <p:to x="100000" y="100000"/>
                                    </p:animScale>
                                    <p:animScale>
                                      <p:cBhvr>
                                        <p:cTn id="46" dur="26">
                                          <p:stCondLst>
                                            <p:cond delay="1312"/>
                                          </p:stCondLst>
                                        </p:cTn>
                                        <p:tgtEl>
                                          <p:spTgt spid="30"/>
                                        </p:tgtEl>
                                      </p:cBhvr>
                                      <p:to x="100000" y="80000"/>
                                    </p:animScale>
                                    <p:animScale>
                                      <p:cBhvr>
                                        <p:cTn id="47" dur="166" decel="50000">
                                          <p:stCondLst>
                                            <p:cond delay="1338"/>
                                          </p:stCondLst>
                                        </p:cTn>
                                        <p:tgtEl>
                                          <p:spTgt spid="30"/>
                                        </p:tgtEl>
                                      </p:cBhvr>
                                      <p:to x="100000" y="100000"/>
                                    </p:animScale>
                                    <p:animScale>
                                      <p:cBhvr>
                                        <p:cTn id="48" dur="26">
                                          <p:stCondLst>
                                            <p:cond delay="1642"/>
                                          </p:stCondLst>
                                        </p:cTn>
                                        <p:tgtEl>
                                          <p:spTgt spid="30"/>
                                        </p:tgtEl>
                                      </p:cBhvr>
                                      <p:to x="100000" y="90000"/>
                                    </p:animScale>
                                    <p:animScale>
                                      <p:cBhvr>
                                        <p:cTn id="49" dur="166" decel="50000">
                                          <p:stCondLst>
                                            <p:cond delay="1668"/>
                                          </p:stCondLst>
                                        </p:cTn>
                                        <p:tgtEl>
                                          <p:spTgt spid="30"/>
                                        </p:tgtEl>
                                      </p:cBhvr>
                                      <p:to x="100000" y="100000"/>
                                    </p:animScale>
                                    <p:animScale>
                                      <p:cBhvr>
                                        <p:cTn id="50" dur="26">
                                          <p:stCondLst>
                                            <p:cond delay="1808"/>
                                          </p:stCondLst>
                                        </p:cTn>
                                        <p:tgtEl>
                                          <p:spTgt spid="30"/>
                                        </p:tgtEl>
                                      </p:cBhvr>
                                      <p:to x="100000" y="95000"/>
                                    </p:animScale>
                                    <p:animScale>
                                      <p:cBhvr>
                                        <p:cTn id="51" dur="166" decel="50000">
                                          <p:stCondLst>
                                            <p:cond delay="1834"/>
                                          </p:stCondLst>
                                        </p:cTn>
                                        <p:tgtEl>
                                          <p:spTgt spid="30"/>
                                        </p:tgtEl>
                                      </p:cBhvr>
                                      <p:to x="100000" y="100000"/>
                                    </p:animScale>
                                  </p:childTnLst>
                                  <p:subTnLst>
                                    <p:audio>
                                      <p:cMediaNode>
                                        <p:cTn display="0" masterRel="sameClick">
                                          <p:stCondLst>
                                            <p:cond evt="begin" delay="0">
                                              <p:tn val="36"/>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80">
                                          <p:stCondLst>
                                            <p:cond delay="0"/>
                                          </p:stCondLst>
                                        </p:cTn>
                                        <p:tgtEl>
                                          <p:spTgt spid="35"/>
                                        </p:tgtEl>
                                      </p:cBhvr>
                                    </p:animEffect>
                                    <p:anim calcmode="lin" valueType="num">
                                      <p:cBhvr>
                                        <p:cTn id="5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3" dur="26">
                                          <p:stCondLst>
                                            <p:cond delay="650"/>
                                          </p:stCondLst>
                                        </p:cTn>
                                        <p:tgtEl>
                                          <p:spTgt spid="35"/>
                                        </p:tgtEl>
                                      </p:cBhvr>
                                      <p:to x="100000" y="60000"/>
                                    </p:animScale>
                                    <p:animScale>
                                      <p:cBhvr>
                                        <p:cTn id="64" dur="166" decel="50000">
                                          <p:stCondLst>
                                            <p:cond delay="676"/>
                                          </p:stCondLst>
                                        </p:cTn>
                                        <p:tgtEl>
                                          <p:spTgt spid="35"/>
                                        </p:tgtEl>
                                      </p:cBhvr>
                                      <p:to x="100000" y="100000"/>
                                    </p:animScale>
                                    <p:animScale>
                                      <p:cBhvr>
                                        <p:cTn id="65" dur="26">
                                          <p:stCondLst>
                                            <p:cond delay="1312"/>
                                          </p:stCondLst>
                                        </p:cTn>
                                        <p:tgtEl>
                                          <p:spTgt spid="35"/>
                                        </p:tgtEl>
                                      </p:cBhvr>
                                      <p:to x="100000" y="80000"/>
                                    </p:animScale>
                                    <p:animScale>
                                      <p:cBhvr>
                                        <p:cTn id="66" dur="166" decel="50000">
                                          <p:stCondLst>
                                            <p:cond delay="1338"/>
                                          </p:stCondLst>
                                        </p:cTn>
                                        <p:tgtEl>
                                          <p:spTgt spid="35"/>
                                        </p:tgtEl>
                                      </p:cBhvr>
                                      <p:to x="100000" y="100000"/>
                                    </p:animScale>
                                    <p:animScale>
                                      <p:cBhvr>
                                        <p:cTn id="67" dur="26">
                                          <p:stCondLst>
                                            <p:cond delay="1642"/>
                                          </p:stCondLst>
                                        </p:cTn>
                                        <p:tgtEl>
                                          <p:spTgt spid="35"/>
                                        </p:tgtEl>
                                      </p:cBhvr>
                                      <p:to x="100000" y="90000"/>
                                    </p:animScale>
                                    <p:animScale>
                                      <p:cBhvr>
                                        <p:cTn id="68" dur="166" decel="50000">
                                          <p:stCondLst>
                                            <p:cond delay="1668"/>
                                          </p:stCondLst>
                                        </p:cTn>
                                        <p:tgtEl>
                                          <p:spTgt spid="35"/>
                                        </p:tgtEl>
                                      </p:cBhvr>
                                      <p:to x="100000" y="100000"/>
                                    </p:animScale>
                                    <p:animScale>
                                      <p:cBhvr>
                                        <p:cTn id="69" dur="26">
                                          <p:stCondLst>
                                            <p:cond delay="1808"/>
                                          </p:stCondLst>
                                        </p:cTn>
                                        <p:tgtEl>
                                          <p:spTgt spid="35"/>
                                        </p:tgtEl>
                                      </p:cBhvr>
                                      <p:to x="100000" y="95000"/>
                                    </p:animScale>
                                    <p:animScale>
                                      <p:cBhvr>
                                        <p:cTn id="70" dur="166" decel="50000">
                                          <p:stCondLst>
                                            <p:cond delay="1834"/>
                                          </p:stCondLst>
                                        </p:cTn>
                                        <p:tgtEl>
                                          <p:spTgt spid="35"/>
                                        </p:tgtEl>
                                      </p:cBhvr>
                                      <p:to x="100000" y="100000"/>
                                    </p:animScale>
                                  </p:childTnLst>
                                  <p:subTnLst>
                                    <p:audio>
                                      <p:cMediaNode>
                                        <p:cTn display="0" masterRel="sameClick">
                                          <p:stCondLst>
                                            <p:cond evt="begin" delay="0">
                                              <p:tn val="55"/>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830997"/>
            </a:xfrm>
            <a:prstGeom prst="rect">
              <a:avLst/>
            </a:prstGeom>
            <a:noFill/>
          </p:spPr>
          <p:txBody>
            <a:bodyPr wrap="square" rtlCol="0">
              <a:spAutoFit/>
            </a:bodyPr>
            <a:lstStyle/>
            <a:p>
              <a:pPr algn="just"/>
              <a:r>
                <a:rPr lang="en-GB" sz="4800" b="1" dirty="0" err="1">
                  <a:latin typeface="Cambria" panose="02040503050406030204" pitchFamily="18" charset="0"/>
                  <a:ea typeface="Cambria" panose="02040503050406030204" pitchFamily="18" charset="0"/>
                </a:rPr>
                <a:t>Cuối</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câu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kể</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là</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dấu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gì</a:t>
              </a:r>
              <a:r>
                <a:rPr lang="en-GB" sz="4800" b="1" dirty="0">
                  <a:latin typeface="Cambria" panose="02040503050406030204" pitchFamily="18" charset="0"/>
                  <a:ea typeface="Cambria" panose="02040503050406030204" pitchFamily="18" charset="0"/>
                </a:rPr>
                <a:t>?</a:t>
              </a:r>
            </a:p>
          </p:txBody>
        </p:sp>
      </p:grpSp>
      <p:grpSp>
        <p:nvGrpSpPr>
          <p:cNvPr id="19" name="câu a"/>
          <p:cNvGrpSpPr/>
          <p:nvPr/>
        </p:nvGrpSpPr>
        <p:grpSpPr>
          <a:xfrm>
            <a:off x="1620252" y="5110044"/>
            <a:ext cx="10319085" cy="1569660"/>
            <a:chOff x="1620252" y="2348500"/>
            <a:chExt cx="10319085" cy="156966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TextBox 9"/>
            <p:cNvSpPr txBox="1"/>
            <p:nvPr/>
          </p:nvSpPr>
          <p:spPr>
            <a:xfrm>
              <a:off x="1620252" y="2348500"/>
              <a:ext cx="850232" cy="1569660"/>
            </a:xfrm>
            <a:prstGeom prst="rect">
              <a:avLst/>
            </a:prstGeom>
            <a:noFill/>
          </p:spPr>
          <p:txBody>
            <a:bodyPr wrap="square" rtlCol="0">
              <a:spAutoFit/>
            </a:bodyPr>
            <a:lstStyle/>
            <a:p>
              <a:r>
                <a:rPr lang="en-GB" sz="9600" dirty="0">
                  <a:latin typeface="SVN-Poky's" panose="020B0606040200020203" pitchFamily="34" charset="0"/>
                </a:rPr>
                <a:t>C</a:t>
              </a:r>
            </a:p>
          </p:txBody>
        </p:sp>
        <p:sp>
          <p:nvSpPr>
            <p:cNvPr id="11" name="TextBox 10"/>
            <p:cNvSpPr txBox="1"/>
            <p:nvPr/>
          </p:nvSpPr>
          <p:spPr>
            <a:xfrm>
              <a:off x="4780547" y="2717993"/>
              <a:ext cx="7158790" cy="830997"/>
            </a:xfrm>
            <a:prstGeom prst="rect">
              <a:avLst/>
            </a:prstGeom>
            <a:noFill/>
          </p:spPr>
          <p:txBody>
            <a:bodyPr wrap="square" rtlCol="0">
              <a:spAutoFit/>
            </a:bodyPr>
            <a:lstStyle/>
            <a:p>
              <a:r>
                <a:rPr lang="nl-NL" sz="4800" dirty="0">
                  <a:latin typeface="Cambria" panose="02040503050406030204" pitchFamily="18" charset="0"/>
                  <a:ea typeface="Cambria" panose="02040503050406030204" pitchFamily="18" charset="0"/>
                </a:rPr>
                <a:t>Dấu chấm</a:t>
              </a:r>
              <a:endParaRPr lang="en-GB" sz="4800" dirty="0">
                <a:latin typeface="Cambria" panose="02040503050406030204" pitchFamily="18" charset="0"/>
                <a:ea typeface="Cambria" panose="02040503050406030204" pitchFamily="18" charset="0"/>
              </a:endParaRPr>
            </a:p>
          </p:txBody>
        </p:sp>
      </p:grpSp>
      <p:grpSp>
        <p:nvGrpSpPr>
          <p:cNvPr id="22" name="câu b"/>
          <p:cNvGrpSpPr/>
          <p:nvPr/>
        </p:nvGrpSpPr>
        <p:grpSpPr>
          <a:xfrm>
            <a:off x="1592179" y="3715178"/>
            <a:ext cx="10571748" cy="1569660"/>
            <a:chOff x="1620252" y="3795050"/>
            <a:chExt cx="10571748" cy="156966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7" name="TextBox 16"/>
            <p:cNvSpPr txBox="1"/>
            <p:nvPr/>
          </p:nvSpPr>
          <p:spPr>
            <a:xfrm>
              <a:off x="1620252" y="3795050"/>
              <a:ext cx="850232" cy="1569660"/>
            </a:xfrm>
            <a:prstGeom prst="rect">
              <a:avLst/>
            </a:prstGeom>
            <a:noFill/>
          </p:spPr>
          <p:txBody>
            <a:bodyPr wrap="square" rtlCol="0">
              <a:spAutoFit/>
            </a:bodyPr>
            <a:lstStyle/>
            <a:p>
              <a:r>
                <a:rPr lang="en-GB" sz="9600" dirty="0">
                  <a:latin typeface="SVN-Poky's" panose="020B0606040200020203" pitchFamily="34" charset="0"/>
                </a:rPr>
                <a:t>B</a:t>
              </a:r>
            </a:p>
          </p:txBody>
        </p:sp>
        <p:sp>
          <p:nvSpPr>
            <p:cNvPr id="20" name="TextBox 19"/>
            <p:cNvSpPr txBox="1"/>
            <p:nvPr/>
          </p:nvSpPr>
          <p:spPr>
            <a:xfrm>
              <a:off x="5033210" y="4070614"/>
              <a:ext cx="7158790" cy="830997"/>
            </a:xfrm>
            <a:prstGeom prst="rect">
              <a:avLst/>
            </a:prstGeom>
            <a:noFill/>
          </p:spPr>
          <p:txBody>
            <a:bodyPr wrap="square" rtlCol="0">
              <a:spAutoFit/>
            </a:bodyPr>
            <a:lstStyle/>
            <a:p>
              <a:r>
                <a:rPr lang="nl-NL" sz="4800" dirty="0">
                  <a:latin typeface="Cambria" panose="02040503050406030204" pitchFamily="18" charset="0"/>
                  <a:ea typeface="Cambria" panose="02040503050406030204" pitchFamily="18" charset="0"/>
                </a:rPr>
                <a:t>Dấu hỏi</a:t>
              </a:r>
              <a:endParaRPr lang="en-GB" sz="4800" dirty="0">
                <a:latin typeface="Cambria" panose="02040503050406030204" pitchFamily="18" charset="0"/>
                <a:ea typeface="Cambria" panose="02040503050406030204" pitchFamily="18" charset="0"/>
              </a:endParaRPr>
            </a:p>
          </p:txBody>
        </p:sp>
      </p:grpSp>
      <p:grpSp>
        <p:nvGrpSpPr>
          <p:cNvPr id="26" name="câu c"/>
          <p:cNvGrpSpPr/>
          <p:nvPr/>
        </p:nvGrpSpPr>
        <p:grpSpPr>
          <a:xfrm>
            <a:off x="1592179" y="2141813"/>
            <a:ext cx="9647674" cy="1569660"/>
            <a:chOff x="1620252" y="5102739"/>
            <a:chExt cx="9647674" cy="156966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8" name="TextBox 17"/>
            <p:cNvSpPr txBox="1"/>
            <p:nvPr/>
          </p:nvSpPr>
          <p:spPr>
            <a:xfrm>
              <a:off x="1620252" y="5102739"/>
              <a:ext cx="850232" cy="1569660"/>
            </a:xfrm>
            <a:prstGeom prst="rect">
              <a:avLst/>
            </a:prstGeom>
            <a:noFill/>
          </p:spPr>
          <p:txBody>
            <a:bodyPr wrap="square" rtlCol="0">
              <a:spAutoFit/>
            </a:bodyPr>
            <a:lstStyle/>
            <a:p>
              <a:r>
                <a:rPr lang="en-GB" sz="9600" dirty="0">
                  <a:latin typeface="SVN-Poky's" panose="020B0606040200020203" pitchFamily="34" charset="0"/>
                </a:rPr>
                <a:t>A</a:t>
              </a:r>
            </a:p>
          </p:txBody>
        </p:sp>
        <p:sp>
          <p:nvSpPr>
            <p:cNvPr id="21" name="TextBox 20"/>
            <p:cNvSpPr txBox="1"/>
            <p:nvPr/>
          </p:nvSpPr>
          <p:spPr>
            <a:xfrm>
              <a:off x="4109136" y="5441164"/>
              <a:ext cx="7158790" cy="830997"/>
            </a:xfrm>
            <a:prstGeom prst="rect">
              <a:avLst/>
            </a:prstGeom>
            <a:noFill/>
          </p:spPr>
          <p:txBody>
            <a:bodyPr wrap="square" rtlCol="0">
              <a:spAutoFit/>
            </a:bodyPr>
            <a:lstStyle/>
            <a:p>
              <a:r>
                <a:rPr lang="nl-NL" sz="4800" dirty="0">
                  <a:latin typeface="Cambria" panose="02040503050406030204" pitchFamily="18" charset="0"/>
                  <a:ea typeface="Cambria" panose="02040503050406030204" pitchFamily="18" charset="0"/>
                </a:rPr>
                <a:t>Dấu chấm than</a:t>
              </a:r>
              <a:endParaRPr lang="en-GB" sz="4800" dirty="0">
                <a:latin typeface="Cambria" panose="02040503050406030204" pitchFamily="18"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412094" y="358316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9157449" y="4997256"/>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249395" y="1968967"/>
            <a:ext cx="1853540" cy="1853540"/>
          </a:xfrm>
          <a:prstGeom prst="rect">
            <a:avLst/>
          </a:prstGeom>
        </p:spPr>
      </p:pic>
      <p:pic>
        <p:nvPicPr>
          <p:cNvPr id="24" name="Picture 2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27513674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80">
                                          <p:stCondLst>
                                            <p:cond delay="0"/>
                                          </p:stCondLst>
                                        </p:cTn>
                                        <p:tgtEl>
                                          <p:spTgt spid="30"/>
                                        </p:tgtEl>
                                      </p:cBhvr>
                                    </p:animEffect>
                                    <p:anim calcmode="lin" valueType="num">
                                      <p:cBhvr>
                                        <p:cTn id="2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8" dur="26">
                                          <p:stCondLst>
                                            <p:cond delay="650"/>
                                          </p:stCondLst>
                                        </p:cTn>
                                        <p:tgtEl>
                                          <p:spTgt spid="30"/>
                                        </p:tgtEl>
                                      </p:cBhvr>
                                      <p:to x="100000" y="60000"/>
                                    </p:animScale>
                                    <p:animScale>
                                      <p:cBhvr>
                                        <p:cTn id="29" dur="166" decel="50000">
                                          <p:stCondLst>
                                            <p:cond delay="676"/>
                                          </p:stCondLst>
                                        </p:cTn>
                                        <p:tgtEl>
                                          <p:spTgt spid="30"/>
                                        </p:tgtEl>
                                      </p:cBhvr>
                                      <p:to x="100000" y="100000"/>
                                    </p:animScale>
                                    <p:animScale>
                                      <p:cBhvr>
                                        <p:cTn id="30" dur="26">
                                          <p:stCondLst>
                                            <p:cond delay="1312"/>
                                          </p:stCondLst>
                                        </p:cTn>
                                        <p:tgtEl>
                                          <p:spTgt spid="30"/>
                                        </p:tgtEl>
                                      </p:cBhvr>
                                      <p:to x="100000" y="80000"/>
                                    </p:animScale>
                                    <p:animScale>
                                      <p:cBhvr>
                                        <p:cTn id="31" dur="166" decel="50000">
                                          <p:stCondLst>
                                            <p:cond delay="1338"/>
                                          </p:stCondLst>
                                        </p:cTn>
                                        <p:tgtEl>
                                          <p:spTgt spid="30"/>
                                        </p:tgtEl>
                                      </p:cBhvr>
                                      <p:to x="100000" y="100000"/>
                                    </p:animScale>
                                    <p:animScale>
                                      <p:cBhvr>
                                        <p:cTn id="32" dur="26">
                                          <p:stCondLst>
                                            <p:cond delay="1642"/>
                                          </p:stCondLst>
                                        </p:cTn>
                                        <p:tgtEl>
                                          <p:spTgt spid="30"/>
                                        </p:tgtEl>
                                      </p:cBhvr>
                                      <p:to x="100000" y="90000"/>
                                    </p:animScale>
                                    <p:animScale>
                                      <p:cBhvr>
                                        <p:cTn id="33" dur="166" decel="50000">
                                          <p:stCondLst>
                                            <p:cond delay="1668"/>
                                          </p:stCondLst>
                                        </p:cTn>
                                        <p:tgtEl>
                                          <p:spTgt spid="30"/>
                                        </p:tgtEl>
                                      </p:cBhvr>
                                      <p:to x="100000" y="100000"/>
                                    </p:animScale>
                                    <p:animScale>
                                      <p:cBhvr>
                                        <p:cTn id="34" dur="26">
                                          <p:stCondLst>
                                            <p:cond delay="1808"/>
                                          </p:stCondLst>
                                        </p:cTn>
                                        <p:tgtEl>
                                          <p:spTgt spid="30"/>
                                        </p:tgtEl>
                                      </p:cBhvr>
                                      <p:to x="100000" y="95000"/>
                                    </p:animScale>
                                    <p:animScale>
                                      <p:cBhvr>
                                        <p:cTn id="35" dur="166" decel="50000">
                                          <p:stCondLst>
                                            <p:cond delay="1834"/>
                                          </p:stCondLst>
                                        </p:cTn>
                                        <p:tgtEl>
                                          <p:spTgt spid="30"/>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80">
                                          <p:stCondLst>
                                            <p:cond delay="0"/>
                                          </p:stCondLst>
                                        </p:cTn>
                                        <p:tgtEl>
                                          <p:spTgt spid="35"/>
                                        </p:tgtEl>
                                      </p:cBhvr>
                                    </p:animEffect>
                                    <p:anim calcmode="lin" valueType="num">
                                      <p:cBhvr>
                                        <p:cTn id="4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7" dur="26">
                                          <p:stCondLst>
                                            <p:cond delay="650"/>
                                          </p:stCondLst>
                                        </p:cTn>
                                        <p:tgtEl>
                                          <p:spTgt spid="35"/>
                                        </p:tgtEl>
                                      </p:cBhvr>
                                      <p:to x="100000" y="60000"/>
                                    </p:animScale>
                                    <p:animScale>
                                      <p:cBhvr>
                                        <p:cTn id="48" dur="166" decel="50000">
                                          <p:stCondLst>
                                            <p:cond delay="676"/>
                                          </p:stCondLst>
                                        </p:cTn>
                                        <p:tgtEl>
                                          <p:spTgt spid="35"/>
                                        </p:tgtEl>
                                      </p:cBhvr>
                                      <p:to x="100000" y="100000"/>
                                    </p:animScale>
                                    <p:animScale>
                                      <p:cBhvr>
                                        <p:cTn id="49" dur="26">
                                          <p:stCondLst>
                                            <p:cond delay="1312"/>
                                          </p:stCondLst>
                                        </p:cTn>
                                        <p:tgtEl>
                                          <p:spTgt spid="35"/>
                                        </p:tgtEl>
                                      </p:cBhvr>
                                      <p:to x="100000" y="80000"/>
                                    </p:animScale>
                                    <p:animScale>
                                      <p:cBhvr>
                                        <p:cTn id="50" dur="166" decel="50000">
                                          <p:stCondLst>
                                            <p:cond delay="1338"/>
                                          </p:stCondLst>
                                        </p:cTn>
                                        <p:tgtEl>
                                          <p:spTgt spid="35"/>
                                        </p:tgtEl>
                                      </p:cBhvr>
                                      <p:to x="100000" y="100000"/>
                                    </p:animScale>
                                    <p:animScale>
                                      <p:cBhvr>
                                        <p:cTn id="51" dur="26">
                                          <p:stCondLst>
                                            <p:cond delay="1642"/>
                                          </p:stCondLst>
                                        </p:cTn>
                                        <p:tgtEl>
                                          <p:spTgt spid="35"/>
                                        </p:tgtEl>
                                      </p:cBhvr>
                                      <p:to x="100000" y="90000"/>
                                    </p:animScale>
                                    <p:animScale>
                                      <p:cBhvr>
                                        <p:cTn id="52" dur="166" decel="50000">
                                          <p:stCondLst>
                                            <p:cond delay="1668"/>
                                          </p:stCondLst>
                                        </p:cTn>
                                        <p:tgtEl>
                                          <p:spTgt spid="35"/>
                                        </p:tgtEl>
                                      </p:cBhvr>
                                      <p:to x="100000" y="100000"/>
                                    </p:animScale>
                                    <p:animScale>
                                      <p:cBhvr>
                                        <p:cTn id="53" dur="26">
                                          <p:stCondLst>
                                            <p:cond delay="1808"/>
                                          </p:stCondLst>
                                        </p:cTn>
                                        <p:tgtEl>
                                          <p:spTgt spid="35"/>
                                        </p:tgtEl>
                                      </p:cBhvr>
                                      <p:to x="100000" y="95000"/>
                                    </p:animScale>
                                    <p:animScale>
                                      <p:cBhvr>
                                        <p:cTn id="54" dur="166" decel="50000">
                                          <p:stCondLst>
                                            <p:cond delay="1834"/>
                                          </p:stCondLst>
                                        </p:cTn>
                                        <p:tgtEl>
                                          <p:spTgt spid="35"/>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anim calcmode="lin" valueType="num">
                                      <p:cBhvr>
                                        <p:cTn id="61" dur="1000" fill="hold"/>
                                        <p:tgtEl>
                                          <p:spTgt spid="34"/>
                                        </p:tgtEl>
                                        <p:attrNameLst>
                                          <p:attrName>ppt_x</p:attrName>
                                        </p:attrNameLst>
                                      </p:cBhvr>
                                      <p:tavLst>
                                        <p:tav tm="0">
                                          <p:val>
                                            <p:strVal val="#ppt_x"/>
                                          </p:val>
                                        </p:tav>
                                        <p:tav tm="100000">
                                          <p:val>
                                            <p:strVal val="#ppt_x"/>
                                          </p:val>
                                        </p:tav>
                                      </p:tavLst>
                                    </p:anim>
                                    <p:anim calcmode="lin" valueType="num">
                                      <p:cBhvr>
                                        <p:cTn id="62"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830997"/>
            </a:xfrm>
            <a:prstGeom prst="rect">
              <a:avLst/>
            </a:prstGeom>
            <a:noFill/>
          </p:spPr>
          <p:txBody>
            <a:bodyPr wrap="square" rtlCol="0">
              <a:spAutoFit/>
            </a:bodyPr>
            <a:lstStyle/>
            <a:p>
              <a:pPr algn="just"/>
              <a:r>
                <a:rPr lang="en-GB" sz="4800" b="1" dirty="0" err="1">
                  <a:latin typeface="Cambria" panose="02040503050406030204" pitchFamily="18" charset="0"/>
                  <a:ea typeface="Cambria" panose="02040503050406030204" pitchFamily="18" charset="0"/>
                </a:rPr>
                <a:t>Như</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thế</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nào</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là</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câu</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cảm</a:t>
              </a:r>
              <a:r>
                <a:rPr lang="en-GB" sz="4800" b="1" dirty="0">
                  <a:latin typeface="Cambria" panose="02040503050406030204" pitchFamily="18" charset="0"/>
                  <a:ea typeface="Cambria" panose="02040503050406030204" pitchFamily="18" charset="0"/>
                </a:rPr>
                <a:t>?</a:t>
              </a:r>
            </a:p>
          </p:txBody>
        </p:sp>
      </p:grpSp>
      <p:grpSp>
        <p:nvGrpSpPr>
          <p:cNvPr id="19" name="câu a"/>
          <p:cNvGrpSpPr/>
          <p:nvPr/>
        </p:nvGrpSpPr>
        <p:grpSpPr>
          <a:xfrm>
            <a:off x="1620252" y="3606269"/>
            <a:ext cx="8382000" cy="1446550"/>
            <a:chOff x="1620252" y="2348500"/>
            <a:chExt cx="8382000" cy="144655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620252" y="2348500"/>
              <a:ext cx="850232" cy="1446550"/>
            </a:xfrm>
            <a:prstGeom prst="rect">
              <a:avLst/>
            </a:prstGeom>
            <a:noFill/>
          </p:spPr>
          <p:txBody>
            <a:bodyPr wrap="square" rtlCol="0">
              <a:spAutoFit/>
            </a:bodyPr>
            <a:lstStyle/>
            <a:p>
              <a:r>
                <a:rPr lang="en-GB" sz="8800" dirty="0">
                  <a:latin typeface="SVN-Poky's" panose="020B0606040200020203" pitchFamily="34" charset="0"/>
                </a:rPr>
                <a:t>B</a:t>
              </a:r>
            </a:p>
          </p:txBody>
        </p:sp>
        <p:sp>
          <p:nvSpPr>
            <p:cNvPr id="11" name="TextBox 10"/>
            <p:cNvSpPr txBox="1"/>
            <p:nvPr/>
          </p:nvSpPr>
          <p:spPr>
            <a:xfrm>
              <a:off x="2550695" y="2687054"/>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bộc lộ cảm xúc</a:t>
              </a:r>
              <a:endParaRPr lang="en-GB" sz="4400" dirty="0">
                <a:latin typeface="Cambria" panose="02040503050406030204" pitchFamily="18" charset="0"/>
                <a:ea typeface="Cambria" panose="02040503050406030204" pitchFamily="18" charset="0"/>
              </a:endParaRPr>
            </a:p>
          </p:txBody>
        </p:sp>
      </p:grpSp>
      <p:grpSp>
        <p:nvGrpSpPr>
          <p:cNvPr id="22" name="câu b"/>
          <p:cNvGrpSpPr/>
          <p:nvPr/>
        </p:nvGrpSpPr>
        <p:grpSpPr>
          <a:xfrm>
            <a:off x="1564105" y="2239672"/>
            <a:ext cx="8382000" cy="1446550"/>
            <a:chOff x="1620252" y="3795050"/>
            <a:chExt cx="8382000" cy="144655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620252" y="3795050"/>
              <a:ext cx="850232" cy="1446550"/>
            </a:xfrm>
            <a:prstGeom prst="rect">
              <a:avLst/>
            </a:prstGeom>
            <a:noFill/>
          </p:spPr>
          <p:txBody>
            <a:bodyPr wrap="square" rtlCol="0">
              <a:spAutoFit/>
            </a:bodyPr>
            <a:lstStyle/>
            <a:p>
              <a:r>
                <a:rPr lang="en-GB" sz="8800" dirty="0">
                  <a:latin typeface="SVN-Poky's" panose="020B0606040200020203" pitchFamily="34" charset="0"/>
                </a:rPr>
                <a:t>A</a:t>
              </a:r>
            </a:p>
          </p:txBody>
        </p:sp>
        <p:sp>
          <p:nvSpPr>
            <p:cNvPr id="20" name="TextBox 19"/>
            <p:cNvSpPr txBox="1"/>
            <p:nvPr/>
          </p:nvSpPr>
          <p:spPr>
            <a:xfrm>
              <a:off x="2544405" y="4054360"/>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hỏi</a:t>
              </a:r>
              <a:endParaRPr lang="en-GB" sz="4400" dirty="0">
                <a:latin typeface="Cambria" panose="02040503050406030204" pitchFamily="18" charset="0"/>
                <a:ea typeface="Cambria" panose="02040503050406030204" pitchFamily="18" charset="0"/>
              </a:endParaRPr>
            </a:p>
          </p:txBody>
        </p:sp>
      </p:grpSp>
      <p:grpSp>
        <p:nvGrpSpPr>
          <p:cNvPr id="26" name="câu c"/>
          <p:cNvGrpSpPr/>
          <p:nvPr/>
        </p:nvGrpSpPr>
        <p:grpSpPr>
          <a:xfrm>
            <a:off x="1620252" y="5102739"/>
            <a:ext cx="8382000" cy="1446550"/>
            <a:chOff x="1620252" y="5102739"/>
            <a:chExt cx="8382000" cy="144655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620252" y="5102739"/>
              <a:ext cx="850232" cy="1446550"/>
            </a:xfrm>
            <a:prstGeom prst="rect">
              <a:avLst/>
            </a:prstGeom>
            <a:noFill/>
          </p:spPr>
          <p:txBody>
            <a:bodyPr wrap="square" rtlCol="0">
              <a:spAutoFit/>
            </a:bodyPr>
            <a:lstStyle/>
            <a:p>
              <a:r>
                <a:rPr lang="en-GB" sz="8800" dirty="0">
                  <a:latin typeface="SVN-Poky's" panose="020B0606040200020203" pitchFamily="34" charset="0"/>
                </a:rPr>
                <a:t>C</a:t>
              </a:r>
            </a:p>
          </p:txBody>
        </p:sp>
        <p:sp>
          <p:nvSpPr>
            <p:cNvPr id="21" name="TextBox 20"/>
            <p:cNvSpPr txBox="1"/>
            <p:nvPr/>
          </p:nvSpPr>
          <p:spPr>
            <a:xfrm>
              <a:off x="2656973" y="5441293"/>
              <a:ext cx="7158790" cy="769441"/>
            </a:xfrm>
            <a:prstGeom prst="rect">
              <a:avLst/>
            </a:prstGeom>
            <a:noFill/>
          </p:spPr>
          <p:txBody>
            <a:bodyPr wrap="square" rtlCol="0">
              <a:spAutoFit/>
            </a:bodyPr>
            <a:lstStyle/>
            <a:p>
              <a:r>
                <a:rPr lang="nl-NL" sz="4400" dirty="0">
                  <a:latin typeface="Cambria" panose="02040503050406030204" pitchFamily="18" charset="0"/>
                  <a:ea typeface="Cambria" panose="02040503050406030204" pitchFamily="18" charset="0"/>
                </a:rPr>
                <a:t>Dùng để giới thiệu, kể , tả,...</a:t>
              </a:r>
              <a:endParaRPr lang="en-GB" sz="4400" dirty="0">
                <a:latin typeface="Cambria" panose="02040503050406030204" pitchFamily="18"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355947" y="199514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9592009" y="3539364"/>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510042" y="4906549"/>
            <a:ext cx="1853540" cy="1853540"/>
          </a:xfrm>
          <a:prstGeom prst="rect">
            <a:avLst/>
          </a:prstGeom>
        </p:spPr>
      </p:pic>
      <p:pic>
        <p:nvPicPr>
          <p:cNvPr id="23" name="Picture 2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28616077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80">
                                          <p:stCondLst>
                                            <p:cond delay="0"/>
                                          </p:stCondLst>
                                        </p:cTn>
                                        <p:tgtEl>
                                          <p:spTgt spid="34"/>
                                        </p:tgtEl>
                                      </p:cBhvr>
                                    </p:animEffect>
                                    <p:anim calcmode="lin" valueType="num">
                                      <p:cBhvr>
                                        <p:cTn id="2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8" dur="26">
                                          <p:stCondLst>
                                            <p:cond delay="650"/>
                                          </p:stCondLst>
                                        </p:cTn>
                                        <p:tgtEl>
                                          <p:spTgt spid="34"/>
                                        </p:tgtEl>
                                      </p:cBhvr>
                                      <p:to x="100000" y="60000"/>
                                    </p:animScale>
                                    <p:animScale>
                                      <p:cBhvr>
                                        <p:cTn id="29" dur="166" decel="50000">
                                          <p:stCondLst>
                                            <p:cond delay="676"/>
                                          </p:stCondLst>
                                        </p:cTn>
                                        <p:tgtEl>
                                          <p:spTgt spid="34"/>
                                        </p:tgtEl>
                                      </p:cBhvr>
                                      <p:to x="100000" y="100000"/>
                                    </p:animScale>
                                    <p:animScale>
                                      <p:cBhvr>
                                        <p:cTn id="30" dur="26">
                                          <p:stCondLst>
                                            <p:cond delay="1312"/>
                                          </p:stCondLst>
                                        </p:cTn>
                                        <p:tgtEl>
                                          <p:spTgt spid="34"/>
                                        </p:tgtEl>
                                      </p:cBhvr>
                                      <p:to x="100000" y="80000"/>
                                    </p:animScale>
                                    <p:animScale>
                                      <p:cBhvr>
                                        <p:cTn id="31" dur="166" decel="50000">
                                          <p:stCondLst>
                                            <p:cond delay="1338"/>
                                          </p:stCondLst>
                                        </p:cTn>
                                        <p:tgtEl>
                                          <p:spTgt spid="34"/>
                                        </p:tgtEl>
                                      </p:cBhvr>
                                      <p:to x="100000" y="100000"/>
                                    </p:animScale>
                                    <p:animScale>
                                      <p:cBhvr>
                                        <p:cTn id="32" dur="26">
                                          <p:stCondLst>
                                            <p:cond delay="1642"/>
                                          </p:stCondLst>
                                        </p:cTn>
                                        <p:tgtEl>
                                          <p:spTgt spid="34"/>
                                        </p:tgtEl>
                                      </p:cBhvr>
                                      <p:to x="100000" y="90000"/>
                                    </p:animScale>
                                    <p:animScale>
                                      <p:cBhvr>
                                        <p:cTn id="33" dur="166" decel="50000">
                                          <p:stCondLst>
                                            <p:cond delay="1668"/>
                                          </p:stCondLst>
                                        </p:cTn>
                                        <p:tgtEl>
                                          <p:spTgt spid="34"/>
                                        </p:tgtEl>
                                      </p:cBhvr>
                                      <p:to x="100000" y="100000"/>
                                    </p:animScale>
                                    <p:animScale>
                                      <p:cBhvr>
                                        <p:cTn id="34" dur="26">
                                          <p:stCondLst>
                                            <p:cond delay="1808"/>
                                          </p:stCondLst>
                                        </p:cTn>
                                        <p:tgtEl>
                                          <p:spTgt spid="34"/>
                                        </p:tgtEl>
                                      </p:cBhvr>
                                      <p:to x="100000" y="95000"/>
                                    </p:animScale>
                                    <p:animScale>
                                      <p:cBhvr>
                                        <p:cTn id="35" dur="166" decel="50000">
                                          <p:stCondLst>
                                            <p:cond delay="1834"/>
                                          </p:stCondLst>
                                        </p:cTn>
                                        <p:tgtEl>
                                          <p:spTgt spid="34"/>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80">
                                          <p:stCondLst>
                                            <p:cond delay="0"/>
                                          </p:stCondLst>
                                        </p:cTn>
                                        <p:tgtEl>
                                          <p:spTgt spid="30"/>
                                        </p:tgtEl>
                                      </p:cBhvr>
                                    </p:animEffect>
                                    <p:anim calcmode="lin" valueType="num">
                                      <p:cBhvr>
                                        <p:cTn id="4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7" dur="26">
                                          <p:stCondLst>
                                            <p:cond delay="650"/>
                                          </p:stCondLst>
                                        </p:cTn>
                                        <p:tgtEl>
                                          <p:spTgt spid="30"/>
                                        </p:tgtEl>
                                      </p:cBhvr>
                                      <p:to x="100000" y="60000"/>
                                    </p:animScale>
                                    <p:animScale>
                                      <p:cBhvr>
                                        <p:cTn id="48" dur="166" decel="50000">
                                          <p:stCondLst>
                                            <p:cond delay="676"/>
                                          </p:stCondLst>
                                        </p:cTn>
                                        <p:tgtEl>
                                          <p:spTgt spid="30"/>
                                        </p:tgtEl>
                                      </p:cBhvr>
                                      <p:to x="100000" y="100000"/>
                                    </p:animScale>
                                    <p:animScale>
                                      <p:cBhvr>
                                        <p:cTn id="49" dur="26">
                                          <p:stCondLst>
                                            <p:cond delay="1312"/>
                                          </p:stCondLst>
                                        </p:cTn>
                                        <p:tgtEl>
                                          <p:spTgt spid="30"/>
                                        </p:tgtEl>
                                      </p:cBhvr>
                                      <p:to x="100000" y="80000"/>
                                    </p:animScale>
                                    <p:animScale>
                                      <p:cBhvr>
                                        <p:cTn id="50" dur="166" decel="50000">
                                          <p:stCondLst>
                                            <p:cond delay="1338"/>
                                          </p:stCondLst>
                                        </p:cTn>
                                        <p:tgtEl>
                                          <p:spTgt spid="30"/>
                                        </p:tgtEl>
                                      </p:cBhvr>
                                      <p:to x="100000" y="100000"/>
                                    </p:animScale>
                                    <p:animScale>
                                      <p:cBhvr>
                                        <p:cTn id="51" dur="26">
                                          <p:stCondLst>
                                            <p:cond delay="1642"/>
                                          </p:stCondLst>
                                        </p:cTn>
                                        <p:tgtEl>
                                          <p:spTgt spid="30"/>
                                        </p:tgtEl>
                                      </p:cBhvr>
                                      <p:to x="100000" y="90000"/>
                                    </p:animScale>
                                    <p:animScale>
                                      <p:cBhvr>
                                        <p:cTn id="52" dur="166" decel="50000">
                                          <p:stCondLst>
                                            <p:cond delay="1668"/>
                                          </p:stCondLst>
                                        </p:cTn>
                                        <p:tgtEl>
                                          <p:spTgt spid="30"/>
                                        </p:tgtEl>
                                      </p:cBhvr>
                                      <p:to x="100000" y="100000"/>
                                    </p:animScale>
                                    <p:animScale>
                                      <p:cBhvr>
                                        <p:cTn id="53" dur="26">
                                          <p:stCondLst>
                                            <p:cond delay="1808"/>
                                          </p:stCondLst>
                                        </p:cTn>
                                        <p:tgtEl>
                                          <p:spTgt spid="30"/>
                                        </p:tgtEl>
                                      </p:cBhvr>
                                      <p:to x="100000" y="95000"/>
                                    </p:animScale>
                                    <p:animScale>
                                      <p:cBhvr>
                                        <p:cTn id="54" dur="166" decel="50000">
                                          <p:stCondLst>
                                            <p:cond delay="1834"/>
                                          </p:stCondLst>
                                        </p:cTn>
                                        <p:tgtEl>
                                          <p:spTgt spid="30"/>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2"/>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80">
                                          <p:stCondLst>
                                            <p:cond delay="0"/>
                                          </p:stCondLst>
                                        </p:cTn>
                                        <p:tgtEl>
                                          <p:spTgt spid="35"/>
                                        </p:tgtEl>
                                      </p:cBhvr>
                                    </p:animEffect>
                                    <p:anim calcmode="lin" valueType="num">
                                      <p:cBhvr>
                                        <p:cTn id="6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6" dur="26">
                                          <p:stCondLst>
                                            <p:cond delay="650"/>
                                          </p:stCondLst>
                                        </p:cTn>
                                        <p:tgtEl>
                                          <p:spTgt spid="35"/>
                                        </p:tgtEl>
                                      </p:cBhvr>
                                      <p:to x="100000" y="60000"/>
                                    </p:animScale>
                                    <p:animScale>
                                      <p:cBhvr>
                                        <p:cTn id="67" dur="166" decel="50000">
                                          <p:stCondLst>
                                            <p:cond delay="676"/>
                                          </p:stCondLst>
                                        </p:cTn>
                                        <p:tgtEl>
                                          <p:spTgt spid="35"/>
                                        </p:tgtEl>
                                      </p:cBhvr>
                                      <p:to x="100000" y="100000"/>
                                    </p:animScale>
                                    <p:animScale>
                                      <p:cBhvr>
                                        <p:cTn id="68" dur="26">
                                          <p:stCondLst>
                                            <p:cond delay="1312"/>
                                          </p:stCondLst>
                                        </p:cTn>
                                        <p:tgtEl>
                                          <p:spTgt spid="35"/>
                                        </p:tgtEl>
                                      </p:cBhvr>
                                      <p:to x="100000" y="80000"/>
                                    </p:animScale>
                                    <p:animScale>
                                      <p:cBhvr>
                                        <p:cTn id="69" dur="166" decel="50000">
                                          <p:stCondLst>
                                            <p:cond delay="1338"/>
                                          </p:stCondLst>
                                        </p:cTn>
                                        <p:tgtEl>
                                          <p:spTgt spid="35"/>
                                        </p:tgtEl>
                                      </p:cBhvr>
                                      <p:to x="100000" y="100000"/>
                                    </p:animScale>
                                    <p:animScale>
                                      <p:cBhvr>
                                        <p:cTn id="70" dur="26">
                                          <p:stCondLst>
                                            <p:cond delay="1642"/>
                                          </p:stCondLst>
                                        </p:cTn>
                                        <p:tgtEl>
                                          <p:spTgt spid="35"/>
                                        </p:tgtEl>
                                      </p:cBhvr>
                                      <p:to x="100000" y="90000"/>
                                    </p:animScale>
                                    <p:animScale>
                                      <p:cBhvr>
                                        <p:cTn id="71" dur="166" decel="50000">
                                          <p:stCondLst>
                                            <p:cond delay="1668"/>
                                          </p:stCondLst>
                                        </p:cTn>
                                        <p:tgtEl>
                                          <p:spTgt spid="35"/>
                                        </p:tgtEl>
                                      </p:cBhvr>
                                      <p:to x="100000" y="100000"/>
                                    </p:animScale>
                                    <p:animScale>
                                      <p:cBhvr>
                                        <p:cTn id="72" dur="26">
                                          <p:stCondLst>
                                            <p:cond delay="1808"/>
                                          </p:stCondLst>
                                        </p:cTn>
                                        <p:tgtEl>
                                          <p:spTgt spid="35"/>
                                        </p:tgtEl>
                                      </p:cBhvr>
                                      <p:to x="100000" y="95000"/>
                                    </p:animScale>
                                    <p:animScale>
                                      <p:cBhvr>
                                        <p:cTn id="73" dur="166" decel="50000">
                                          <p:stCondLst>
                                            <p:cond delay="1834"/>
                                          </p:stCondLst>
                                        </p:cTn>
                                        <p:tgtEl>
                                          <p:spTgt spid="35"/>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180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350416" y="0"/>
            <a:ext cx="6870787" cy="1121761"/>
          </a:xfrm>
          <a:prstGeom prst="rect">
            <a:avLst/>
          </a:prstGeom>
        </p:spPr>
      </p:pic>
      <p:sp>
        <p:nvSpPr>
          <p:cNvPr id="8" name="Rectangle 7"/>
          <p:cNvSpPr/>
          <p:nvPr/>
        </p:nvSpPr>
        <p:spPr>
          <a:xfrm>
            <a:off x="1235243" y="1444932"/>
            <a:ext cx="9897978" cy="4228850"/>
          </a:xfrm>
          <a:prstGeom prst="rect">
            <a:avLst/>
          </a:prstGeom>
        </p:spPr>
        <p:txBody>
          <a:bodyPr wrap="square">
            <a:spAutoFit/>
          </a:bodyPr>
          <a:lstStyle/>
          <a:p>
            <a:pPr algn="just">
              <a:lnSpc>
                <a:spcPct val="120000"/>
              </a:lnSpc>
              <a:spcAft>
                <a:spcPts val="0"/>
              </a:spcAft>
            </a:pPr>
            <a:r>
              <a:rPr lang="nl-NL" sz="3200" dirty="0">
                <a:solidFill>
                  <a:srgbClr val="5E4D6F"/>
                </a:solidFill>
                <a:latin typeface="Cambria" panose="02040503050406030204" pitchFamily="18" charset="0"/>
                <a:ea typeface="Cambria" panose="02040503050406030204" pitchFamily="18" charset="0"/>
              </a:rPr>
              <a:t>- Biết viết đoạn văn giới thiệu bản thân</a:t>
            </a:r>
            <a:endParaRPr lang="en-GB" sz="3200" dirty="0">
              <a:solidFill>
                <a:srgbClr val="5E4D6F"/>
              </a:solidFill>
              <a:latin typeface="Cambria" panose="02040503050406030204" pitchFamily="18" charset="0"/>
              <a:ea typeface="Cambria" panose="02040503050406030204" pitchFamily="18" charset="0"/>
            </a:endParaRPr>
          </a:p>
          <a:p>
            <a:pPr algn="just">
              <a:lnSpc>
                <a:spcPct val="120000"/>
              </a:lnSpc>
              <a:spcAft>
                <a:spcPts val="0"/>
              </a:spcAft>
              <a:buFontTx/>
              <a:buChar char="-"/>
            </a:pPr>
            <a:r>
              <a:rPr lang="nl-NL" sz="3200" dirty="0">
                <a:solidFill>
                  <a:srgbClr val="5E4D6F"/>
                </a:solidFill>
                <a:latin typeface="Cambria" panose="02040503050406030204" pitchFamily="18" charset="0"/>
                <a:ea typeface="Cambria" panose="02040503050406030204" pitchFamily="18" charset="0"/>
              </a:rPr>
              <a:t> Có ý thức nâng cao tính cẩn thận. </a:t>
            </a:r>
            <a:r>
              <a:rPr lang="en-US" sz="3200" dirty="0" err="1">
                <a:solidFill>
                  <a:srgbClr val="5E4D6F"/>
                </a:solidFill>
                <a:latin typeface="Cambria" panose="02040503050406030204" pitchFamily="18" charset="0"/>
                <a:ea typeface="Cambria" panose="02040503050406030204" pitchFamily="18" charset="0"/>
              </a:rPr>
              <a:t>Quý</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trọng</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kiến</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thức</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quý</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trọng</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những</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lời</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khuyên</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để</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tiến</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bộ</a:t>
            </a:r>
            <a:r>
              <a:rPr lang="en-US" sz="3200" dirty="0">
                <a:solidFill>
                  <a:srgbClr val="5E4D6F"/>
                </a:solidFill>
                <a:latin typeface="Cambria" panose="02040503050406030204" pitchFamily="18" charset="0"/>
                <a:ea typeface="Cambria" panose="02040503050406030204" pitchFamily="18" charset="0"/>
              </a:rPr>
              <a:t> </a:t>
            </a:r>
            <a:r>
              <a:rPr lang="en-US" sz="3200" dirty="0" err="1">
                <a:solidFill>
                  <a:srgbClr val="5E4D6F"/>
                </a:solidFill>
                <a:latin typeface="Cambria" panose="02040503050406030204" pitchFamily="18" charset="0"/>
                <a:ea typeface="Cambria" panose="02040503050406030204" pitchFamily="18" charset="0"/>
              </a:rPr>
              <a:t>hơn</a:t>
            </a:r>
            <a:r>
              <a:rPr lang="en-US" sz="3200" dirty="0">
                <a:solidFill>
                  <a:srgbClr val="5E4D6F"/>
                </a:solidFill>
                <a:latin typeface="Cambria" panose="02040503050406030204" pitchFamily="18" charset="0"/>
                <a:ea typeface="Cambria" panose="02040503050406030204" pitchFamily="18" charset="0"/>
              </a:rPr>
              <a:t>.</a:t>
            </a:r>
            <a:endParaRPr lang="en-GB" sz="3200" dirty="0">
              <a:solidFill>
                <a:srgbClr val="5E4D6F"/>
              </a:solidFill>
              <a:latin typeface="Cambria" panose="02040503050406030204" pitchFamily="18" charset="0"/>
              <a:ea typeface="Cambria" panose="02040503050406030204" pitchFamily="18" charset="0"/>
            </a:endParaRPr>
          </a:p>
          <a:p>
            <a:pPr algn="just">
              <a:lnSpc>
                <a:spcPct val="120000"/>
              </a:lnSpc>
              <a:spcAft>
                <a:spcPts val="0"/>
              </a:spcAft>
            </a:pPr>
            <a:r>
              <a:rPr lang="nl-NL" sz="3200" dirty="0">
                <a:solidFill>
                  <a:srgbClr val="5E4D6F"/>
                </a:solidFill>
                <a:latin typeface="Cambria" panose="02040503050406030204" pitchFamily="18" charset="0"/>
                <a:ea typeface="Cambria" panose="02040503050406030204" pitchFamily="18" charset="0"/>
              </a:rPr>
              <a:t>- Đọc mở rộng theo yêu cầu.</a:t>
            </a:r>
            <a:endParaRPr lang="en-GB" sz="3200" dirty="0">
              <a:solidFill>
                <a:srgbClr val="5E4D6F"/>
              </a:solidFill>
              <a:effectLst/>
              <a:latin typeface="Cambria" panose="02040503050406030204" pitchFamily="18" charset="0"/>
              <a:ea typeface="Cambria" panose="02040503050406030204" pitchFamily="18" charset="0"/>
            </a:endParaRPr>
          </a:p>
          <a:p>
            <a:pPr marL="285750" indent="-285750" algn="just">
              <a:lnSpc>
                <a:spcPct val="120000"/>
              </a:lnSpc>
              <a:spcAft>
                <a:spcPts val="0"/>
              </a:spcAft>
              <a:buFontTx/>
              <a:buChar char="-"/>
            </a:pPr>
            <a:r>
              <a:rPr lang="nl-NL" sz="3200" dirty="0">
                <a:solidFill>
                  <a:srgbClr val="5E4D6F"/>
                </a:solidFill>
                <a:latin typeface="Cambria" panose="02040503050406030204" pitchFamily="18" charset="0"/>
                <a:ea typeface="Cambria" panose="02040503050406030204" pitchFamily="18" charset="0"/>
              </a:rPr>
              <a:t>Phát triển năng lực ngôn ngữ.</a:t>
            </a:r>
          </a:p>
          <a:p>
            <a:pPr marL="285750" indent="-285750" algn="just">
              <a:lnSpc>
                <a:spcPct val="120000"/>
              </a:lnSpc>
              <a:spcAft>
                <a:spcPts val="0"/>
              </a:spcAft>
              <a:buFontTx/>
              <a:buChar char="-"/>
            </a:pPr>
            <a:r>
              <a:rPr lang="nl-NL" sz="3200" dirty="0">
                <a:solidFill>
                  <a:srgbClr val="5E4D6F"/>
                </a:solidFill>
                <a:latin typeface="Cambria" panose="02040503050406030204" pitchFamily="18" charset="0"/>
                <a:ea typeface="Cambria" panose="02040503050406030204" pitchFamily="18" charset="0"/>
              </a:rPr>
              <a:t>Phát triển các phẩm chất yêu nước, nhân ái, chăm chỉ, trách nhiệm</a:t>
            </a:r>
            <a:endParaRPr lang="en-GB" sz="3200" dirty="0">
              <a:solidFill>
                <a:srgbClr val="5E4D6F"/>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0453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wd">
                                    <p:tmPct val="10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5812" y="637847"/>
            <a:ext cx="5797798" cy="7230483"/>
          </a:xfrm>
          <a:prstGeom prst="rect">
            <a:avLst/>
          </a:prstGeom>
        </p:spPr>
      </p:pic>
    </p:spTree>
    <p:extLst>
      <p:ext uri="{BB962C8B-B14F-4D97-AF65-F5344CB8AC3E}">
        <p14:creationId xmlns:p14="http://schemas.microsoft.com/office/powerpoint/2010/main" val="3943750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727</Words>
  <Application>Microsoft Office PowerPoint</Application>
  <PresentationFormat>Màn hình rộng</PresentationFormat>
  <Paragraphs>81</Paragraphs>
  <Slides>22</Slides>
  <Notes>5</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22</vt:i4>
      </vt:variant>
    </vt:vector>
  </HeadingPairs>
  <TitlesOfParts>
    <vt:vector size="32" baseType="lpstr">
      <vt:lpstr>#9Slide07 HoneyCream</vt:lpstr>
      <vt:lpstr>SVN-Poky's</vt:lpstr>
      <vt:lpstr>Times New Roman</vt:lpstr>
      <vt:lpstr>Calibri Light</vt:lpstr>
      <vt:lpstr>UTM Cookies</vt:lpstr>
      <vt:lpstr>Cambria</vt:lpstr>
      <vt:lpstr>Arial</vt:lpstr>
      <vt:lpstr>Calibri</vt:lpstr>
      <vt:lpstr>UVN Bui Doi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MANG NON</Manager>
  <Company>2TA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2TA</dc:subject>
  <dc:creator>Mang Non</dc:creator>
  <cp:keywords>2TA</cp:keywords>
  <dc:description>2TA</dc:description>
  <cp:lastModifiedBy>NHÓM ZALO TOÁN THCS CÁNH DIỀU</cp:lastModifiedBy>
  <cp:revision>2</cp:revision>
  <dcterms:created xsi:type="dcterms:W3CDTF">2022-09-20T12:02:41Z</dcterms:created>
  <dcterms:modified xsi:type="dcterms:W3CDTF">2022-09-30T15:32:05Z</dcterms:modified>
  <cp:category>2TA</cp:category>
  <cp:version>2TA</cp:version>
</cp:coreProperties>
</file>