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8.xml" ContentType="application/vnd.openxmlformats-officedocument.presentationml.notesSlide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9.xml" ContentType="application/vnd.openxmlformats-officedocument.presentationml.notesSlide+xml"/>
  <Override PartName="/ppt/activeX/activeX7.xml" ContentType="application/vnd.ms-office.activeX+xml"/>
  <Override PartName="/ppt/notesSlides/notesSlide10.xml" ContentType="application/vnd.openxmlformats-officedocument.presentationml.notesSlide+xml"/>
  <Override PartName="/ppt/activeX/activeX8.xml" ContentType="application/vnd.ms-office.activeX+xml"/>
  <Override PartName="/ppt/notesSlides/notesSlide11.xml" ContentType="application/vnd.openxmlformats-officedocument.presentationml.notesSlide+xml"/>
  <Override PartName="/ppt/activeX/activeX9.xml" ContentType="application/vnd.ms-office.activeX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2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6" r:id="rId22"/>
    <p:sldId id="277" r:id="rId23"/>
    <p:sldId id="275" r:id="rId24"/>
    <p:sldId id="278" r:id="rId25"/>
    <p:sldId id="279" r:id="rId26"/>
    <p:sldId id="280" r:id="rId27"/>
  </p:sldIdLst>
  <p:sldSz cx="12192000" cy="6858000"/>
  <p:notesSz cx="6858000" cy="9144000"/>
  <p:embeddedFontLst>
    <p:embeddedFont>
      <p:font typeface="宋体" panose="02010600030101010101" pitchFamily="2" charset="-122"/>
      <p:regular r:id="rId29"/>
    </p:embeddedFont>
    <p:embeddedFont>
      <p:font typeface="#9Slide04 Vollkorn Black" panose="020B0604020202020204" charset="0"/>
      <p:bold r:id="rId30"/>
    </p:embeddedFont>
    <p:embeddedFont>
      <p:font typeface="#9Slide05 SVNClementine" panose="020F0502020204030203" pitchFamily="34" charset="0"/>
      <p:regular r:id="rId31"/>
    </p:embeddedFont>
    <p:embeddedFont>
      <p:font typeface="#9Slide07 HoneyCream" pitchFamily="2" charset="0"/>
      <p:regular r:id="rId32"/>
    </p:embeddedFont>
    <p:embeddedFont>
      <p:font typeface="#9Slide07 SVNTransformer" pitchFamily="2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  <p:embeddedFont>
      <p:font typeface="SVN-Helvetica Neue" panose="02040603050506020204" pitchFamily="18" charset="0"/>
      <p:regular r:id="rId41"/>
      <p:bold r:id="rId42"/>
      <p:italic r:id="rId43"/>
      <p:boldItalic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  <p:embeddedFont>
      <p:font typeface="UTM Edwardian" panose="02040603050506020204" pitchFamily="18" charset="0"/>
      <p:regular r:id="rId49"/>
      <p:bold r:id="rId50"/>
    </p:embeddedFont>
    <p:embeddedFont>
      <p:font typeface="UTM Zebrawood" panose="02040603050506020204" pitchFamily="18" charset="0"/>
      <p:regular r:id="rId51"/>
    </p:embeddedFont>
  </p:embeddedFontLst>
  <p:custDataLst>
    <p:tags r:id="rId5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2522" autoAdjust="0"/>
  </p:normalViewPr>
  <p:slideViewPr>
    <p:cSldViewPr snapToGrid="0">
      <p:cViewPr varScale="1">
        <p:scale>
          <a:sx n="106" d="100"/>
          <a:sy n="106" d="100"/>
        </p:scale>
        <p:origin x="84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AB796-744E-467B-95FD-761BE9B7D908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29172-96DA-4A33-9269-9DC138DB7B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269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 </a:t>
            </a:r>
            <a:r>
              <a:rPr lang="en-GB" baseline="0" dirty="0" err="1"/>
              <a:t>cản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đường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mặt</a:t>
            </a:r>
            <a:r>
              <a:rPr lang="en-GB" baseline="0" dirty="0"/>
              <a:t> </a:t>
            </a:r>
            <a:r>
              <a:rPr lang="en-GB" baseline="0" dirty="0" err="1"/>
              <a:t>trời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865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từ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chỗ</a:t>
            </a:r>
            <a:r>
              <a:rPr lang="en-GB" baseline="0" dirty="0"/>
              <a:t> </a:t>
            </a:r>
            <a:r>
              <a:rPr lang="en-GB" baseline="0" dirty="0" err="1"/>
              <a:t>trống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nhân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281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từ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chỗ</a:t>
            </a:r>
            <a:r>
              <a:rPr lang="en-GB" baseline="0" dirty="0"/>
              <a:t> </a:t>
            </a:r>
            <a:r>
              <a:rPr lang="en-GB" baseline="0" dirty="0" err="1"/>
              <a:t>trống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140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từ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chỗ</a:t>
            </a:r>
            <a:r>
              <a:rPr lang="en-GB" baseline="0" dirty="0"/>
              <a:t> </a:t>
            </a:r>
            <a:r>
              <a:rPr lang="en-GB" baseline="0" dirty="0" err="1"/>
              <a:t>trống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327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32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725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31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83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407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987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tiến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của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459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29172-96DA-4A33-9269-9DC138DB7BE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88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D78B5FA-E4F1-48CE-AED3-0B623826BDC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101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155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32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-2819400" y="-342900"/>
            <a:ext cx="133350" cy="68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1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06843" y="0"/>
            <a:ext cx="2510963" cy="25907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2580324" y="6211669"/>
            <a:ext cx="19639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sz="36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2580324" y="2777307"/>
            <a:ext cx="1999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 Yen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Nhi</a:t>
            </a:r>
            <a:endParaRPr lang="en-GB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-2819400" y="-342900"/>
            <a:ext cx="133350" cy="68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35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08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807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24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19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43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54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41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D78B5FA-E4F1-48CE-AED3-0B623826BDC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737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D78B5FA-E4F1-48CE-AED3-0B623826BDC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41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67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4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33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control" Target="../activeX/activeX2.xml"/><Relationship Id="rId7" Type="http://schemas.openxmlformats.org/officeDocument/2006/relationships/image" Target="../media/image35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control" Target="../activeX/activeX5.xml"/><Relationship Id="rId7" Type="http://schemas.openxmlformats.org/officeDocument/2006/relationships/image" Target="../media/image34.wmf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41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43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4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slide" Target="slide26.xml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slide" Target="slide23.xml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12" Type="http://schemas.openxmlformats.org/officeDocument/2006/relationships/image" Target="../media/image16.png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46.wmf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slide" Target="slide22.xml"/><Relationship Id="rId1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22.xml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12" Type="http://schemas.microsoft.com/office/2007/relationships/hdphoto" Target="../media/hdphoto7.wdp"/><Relationship Id="rId2" Type="http://schemas.openxmlformats.org/officeDocument/2006/relationships/control" Target="../activeX/activeX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png"/><Relationship Id="rId11" Type="http://schemas.openxmlformats.org/officeDocument/2006/relationships/image" Target="../media/image47.png"/><Relationship Id="rId5" Type="http://schemas.openxmlformats.org/officeDocument/2006/relationships/image" Target="../media/image5.png"/><Relationship Id="rId15" Type="http://schemas.openxmlformats.org/officeDocument/2006/relationships/image" Target="../media/image46.wmf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22.xml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12" Type="http://schemas.microsoft.com/office/2007/relationships/hdphoto" Target="../media/hdphoto7.wdp"/><Relationship Id="rId2" Type="http://schemas.openxmlformats.org/officeDocument/2006/relationships/control" Target="../activeX/activeX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png"/><Relationship Id="rId11" Type="http://schemas.openxmlformats.org/officeDocument/2006/relationships/image" Target="../media/image47.png"/><Relationship Id="rId5" Type="http://schemas.openxmlformats.org/officeDocument/2006/relationships/image" Target="../media/image5.png"/><Relationship Id="rId15" Type="http://schemas.openxmlformats.org/officeDocument/2006/relationships/image" Target="../media/image46.wmf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.png"/><Relationship Id="rId1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slide" Target="slide5.xml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5" Type="http://schemas.openxmlformats.org/officeDocument/2006/relationships/slide" Target="slide6.xml"/><Relationship Id="rId10" Type="http://schemas.openxmlformats.org/officeDocument/2006/relationships/image" Target="../media/image22.png"/><Relationship Id="rId4" Type="http://schemas.openxmlformats.org/officeDocument/2006/relationships/slide" Target="slide8.xml"/><Relationship Id="rId9" Type="http://schemas.openxmlformats.org/officeDocument/2006/relationships/slide" Target="slide4.xml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microsoft.com/office/2007/relationships/hdphoto" Target="../media/hdphoto5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microsoft.com/office/2007/relationships/hdphoto" Target="../media/hdphoto5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microsoft.com/office/2007/relationships/hdphoto" Target="../media/hdphoto5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247"/>
            <a:ext cx="1456667" cy="7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62" y="-108812"/>
            <a:ext cx="1523956" cy="1508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216480"/>
            <a:ext cx="134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Edwardian" panose="02040603050506020204" pitchFamily="18" charset="0"/>
              </a:rPr>
              <a:t>Toán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Edwardian" panose="02040603050506020204" pitchFamily="18" charset="0"/>
              </a:rPr>
              <a:t>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35363" y="133043"/>
            <a:ext cx="1487606" cy="707886"/>
          </a:xfrm>
          <a:custGeom>
            <a:avLst/>
            <a:gdLst>
              <a:gd name="connsiteX0" fmla="*/ 0 w 1376405"/>
              <a:gd name="connsiteY0" fmla="*/ 0 h 707886"/>
              <a:gd name="connsiteX1" fmla="*/ 1376405 w 1376405"/>
              <a:gd name="connsiteY1" fmla="*/ 0 h 707886"/>
              <a:gd name="connsiteX2" fmla="*/ 1376405 w 1376405"/>
              <a:gd name="connsiteY2" fmla="*/ 707886 h 707886"/>
              <a:gd name="connsiteX3" fmla="*/ 0 w 1376405"/>
              <a:gd name="connsiteY3" fmla="*/ 707886 h 707886"/>
              <a:gd name="connsiteX4" fmla="*/ 0 w 1376405"/>
              <a:gd name="connsiteY4" fmla="*/ 0 h 707886"/>
              <a:gd name="connsiteX0" fmla="*/ 0 w 1376405"/>
              <a:gd name="connsiteY0" fmla="*/ 99363 h 807249"/>
              <a:gd name="connsiteX1" fmla="*/ 557540 w 1376405"/>
              <a:gd name="connsiteY1" fmla="*/ 0 h 807249"/>
              <a:gd name="connsiteX2" fmla="*/ 1376405 w 1376405"/>
              <a:gd name="connsiteY2" fmla="*/ 99363 h 807249"/>
              <a:gd name="connsiteX3" fmla="*/ 1376405 w 1376405"/>
              <a:gd name="connsiteY3" fmla="*/ 807249 h 807249"/>
              <a:gd name="connsiteX4" fmla="*/ 0 w 1376405"/>
              <a:gd name="connsiteY4" fmla="*/ 807249 h 807249"/>
              <a:gd name="connsiteX5" fmla="*/ 0 w 1376405"/>
              <a:gd name="connsiteY5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487606 w 1487606"/>
              <a:gd name="connsiteY3" fmla="*/ 807249 h 807249"/>
              <a:gd name="connsiteX4" fmla="*/ 111201 w 1487606"/>
              <a:gd name="connsiteY4" fmla="*/ 807249 h 807249"/>
              <a:gd name="connsiteX5" fmla="*/ 0 w 1487606"/>
              <a:gd name="connsiteY5" fmla="*/ 504968 h 807249"/>
              <a:gd name="connsiteX6" fmla="*/ 111201 w 1487606"/>
              <a:gd name="connsiteY6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805217 w 1487606"/>
              <a:gd name="connsiteY5" fmla="*/ 738039 h 807249"/>
              <a:gd name="connsiteX6" fmla="*/ 111201 w 1487606"/>
              <a:gd name="connsiteY6" fmla="*/ 807249 h 807249"/>
              <a:gd name="connsiteX7" fmla="*/ 0 w 1487606"/>
              <a:gd name="connsiteY7" fmla="*/ 504968 h 807249"/>
              <a:gd name="connsiteX8" fmla="*/ 111201 w 1487606"/>
              <a:gd name="connsiteY8" fmla="*/ 99363 h 80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7606" h="807249">
                <a:moveTo>
                  <a:pt x="111201" y="99363"/>
                </a:moveTo>
                <a:cubicBezTo>
                  <a:pt x="274301" y="98087"/>
                  <a:pt x="505641" y="1276"/>
                  <a:pt x="668741" y="0"/>
                </a:cubicBezTo>
                <a:lnTo>
                  <a:pt x="1487606" y="99363"/>
                </a:lnTo>
                <a:cubicBezTo>
                  <a:pt x="1487606" y="203073"/>
                  <a:pt x="1282889" y="197600"/>
                  <a:pt x="1282889" y="301310"/>
                </a:cubicBezTo>
                <a:lnTo>
                  <a:pt x="1487606" y="807249"/>
                </a:lnTo>
                <a:cubicBezTo>
                  <a:pt x="1264692" y="802376"/>
                  <a:pt x="1028131" y="742912"/>
                  <a:pt x="805217" y="738039"/>
                </a:cubicBezTo>
                <a:lnTo>
                  <a:pt x="111201" y="807249"/>
                </a:lnTo>
                <a:cubicBezTo>
                  <a:pt x="110528" y="670095"/>
                  <a:pt x="673" y="642122"/>
                  <a:pt x="0" y="504968"/>
                </a:cubicBezTo>
                <a:lnTo>
                  <a:pt x="111201" y="99363"/>
                </a:lnTo>
                <a:close/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chemeClr val="accent4">
                    <a:lumMod val="50000"/>
                  </a:schemeClr>
                </a:solidFill>
                <a:latin typeface="#9Slide05 SVNClementine" panose="020F0502020204030203" pitchFamily="34" charset="0"/>
              </a:rPr>
              <a:t>Bài</a:t>
            </a:r>
            <a:r>
              <a:rPr lang="en-GB" sz="4000" b="1" dirty="0">
                <a:solidFill>
                  <a:schemeClr val="accent4">
                    <a:lumMod val="50000"/>
                  </a:schemeClr>
                </a:solidFill>
                <a:latin typeface="#9Slide05 SVNClementine" panose="020F0502020204030203" pitchFamily="34" charset="0"/>
              </a:rPr>
              <a:t> 3: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9" r="21843"/>
          <a:stretch/>
        </p:blipFill>
        <p:spPr>
          <a:xfrm>
            <a:off x="3859997" y="-27833"/>
            <a:ext cx="6925651" cy="1582408"/>
          </a:xfrm>
          <a:prstGeom prst="rect">
            <a:avLst/>
          </a:prstGeom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69" y="4164682"/>
            <a:ext cx="1000050" cy="14329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419" y="5741894"/>
            <a:ext cx="2068741" cy="11161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89" y="1468728"/>
            <a:ext cx="6998815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17" y="671114"/>
            <a:ext cx="5578094" cy="359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7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710742" y="52685"/>
            <a:ext cx="1514716" cy="1423417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560070" y="630882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124325" y="157787"/>
            <a:ext cx="4038600" cy="473095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823" y="764394"/>
            <a:ext cx="2943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a)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9650" y="1363711"/>
            <a:ext cx="1026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Việt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bi.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Việt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5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còn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3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Hỏi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lúc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Việt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bao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nhiêu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6503" y="2238079"/>
            <a:ext cx="1772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196295" y="2870448"/>
            <a:ext cx="4477031" cy="493067"/>
            <a:chOff x="2675686" y="2470576"/>
            <a:chExt cx="4477031" cy="493067"/>
          </a:xfrm>
        </p:grpSpPr>
        <p:sp>
          <p:nvSpPr>
            <p:cNvPr id="11" name="Oval 10"/>
            <p:cNvSpPr/>
            <p:nvPr/>
          </p:nvSpPr>
          <p:spPr>
            <a:xfrm>
              <a:off x="3854782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2675686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5537701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3274759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6098674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4415755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4976728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6659650" y="2470576"/>
              <a:ext cx="493067" cy="493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89" y="3455462"/>
            <a:ext cx="4706520" cy="384081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>
          <a:xfrm rot="5400000">
            <a:off x="3313463" y="530914"/>
            <a:ext cx="251460" cy="4468266"/>
          </a:xfrm>
          <a:prstGeom prst="leftBrace">
            <a:avLst>
              <a:gd name="adj1" fmla="val 8333"/>
              <a:gd name="adj2" fmla="val 475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3268980" y="2286000"/>
            <a:ext cx="474890" cy="3533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124589" y="2927537"/>
            <a:ext cx="632679" cy="4016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689362" y="2936647"/>
            <a:ext cx="632679" cy="4016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240220" y="2948789"/>
            <a:ext cx="632679" cy="4016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845170" y="2926317"/>
            <a:ext cx="632679" cy="4016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391676" y="2916152"/>
            <a:ext cx="632679" cy="40165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27855" y="3812758"/>
            <a:ext cx="1649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23332" y="3812757"/>
            <a:ext cx="1649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Còn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2447614" y="2784044"/>
            <a:ext cx="252693" cy="2980755"/>
          </a:xfrm>
          <a:prstGeom prst="leftBrace">
            <a:avLst>
              <a:gd name="adj1" fmla="val 8333"/>
              <a:gd name="adj2" fmla="val 475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Left Brace 32"/>
          <p:cNvSpPr/>
          <p:nvPr/>
        </p:nvSpPr>
        <p:spPr>
          <a:xfrm rot="16200000">
            <a:off x="4819049" y="3388707"/>
            <a:ext cx="252692" cy="1771428"/>
          </a:xfrm>
          <a:prstGeom prst="leftBrace">
            <a:avLst>
              <a:gd name="adj1" fmla="val 8333"/>
              <a:gd name="adj2" fmla="val 475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/>
          <p:cNvSpPr/>
          <p:nvPr/>
        </p:nvSpPr>
        <p:spPr>
          <a:xfrm>
            <a:off x="2240220" y="4582955"/>
            <a:ext cx="474890" cy="3533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628371" y="4532639"/>
            <a:ext cx="474890" cy="3533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18178" y="2516816"/>
            <a:ext cx="5459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lúc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Việt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bằng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tổng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còn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18178" y="3800602"/>
            <a:ext cx="5459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Việt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3 + 5 = 8 (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519823" y="5140223"/>
            <a:ext cx="474890" cy="3533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/>
              <p:cNvSpPr/>
              <p:nvPr/>
            </p:nvSpPr>
            <p:spPr>
              <a:xfrm>
                <a:off x="2275376" y="5140223"/>
                <a:ext cx="474890" cy="35331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GB" sz="3200" b="1" dirty="0">
                  <a:solidFill>
                    <a:sysClr val="windowText" lastClr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1" name="Rounded 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376" y="5140223"/>
                <a:ext cx="474890" cy="35331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le 41"/>
          <p:cNvSpPr/>
          <p:nvPr/>
        </p:nvSpPr>
        <p:spPr>
          <a:xfrm>
            <a:off x="3154231" y="5165532"/>
            <a:ext cx="474890" cy="3533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886880" y="5176134"/>
            <a:ext cx="474890" cy="3533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610884" y="5157447"/>
            <a:ext cx="474890" cy="3533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7264" y="5836937"/>
            <a:ext cx="1772690" cy="51077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7343" y="5836937"/>
            <a:ext cx="1197600" cy="51077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54739" y="5836937"/>
            <a:ext cx="1197600" cy="51077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Hiệu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178540" y="5121959"/>
            <a:ext cx="5099059" cy="95410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err="1">
                <a:latin typeface="SVN-Helvetica Neue" panose="02040603050506020204" pitchFamily="18" charset="0"/>
              </a:rPr>
              <a:t>Muốn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tìm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số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bị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trừ</a:t>
            </a:r>
            <a:r>
              <a:rPr lang="en-GB" sz="2800" b="1" i="1" dirty="0">
                <a:latin typeface="SVN-Helvetica Neue" panose="02040603050506020204" pitchFamily="18" charset="0"/>
              </a:rPr>
              <a:t> ta </a:t>
            </a:r>
            <a:r>
              <a:rPr lang="en-GB" sz="2800" b="1" i="1" dirty="0" err="1">
                <a:latin typeface="SVN-Helvetica Neue" panose="02040603050506020204" pitchFamily="18" charset="0"/>
              </a:rPr>
              <a:t>lấy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hiệu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cộng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với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số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trừ</a:t>
            </a:r>
            <a:endParaRPr lang="en-GB" sz="2800" b="1" i="1" dirty="0">
              <a:latin typeface="SVN-Helvetica Neue" panose="02040603050506020204" pitchFamily="18" charset="0"/>
            </a:endParaRPr>
          </a:p>
        </p:txBody>
      </p:sp>
      <p:cxnSp>
        <p:nvCxnSpPr>
          <p:cNvPr id="62" name="Straight Connector 61"/>
          <p:cNvCxnSpPr>
            <a:stCxn id="40" idx="2"/>
          </p:cNvCxnSpPr>
          <p:nvPr/>
        </p:nvCxnSpPr>
        <p:spPr>
          <a:xfrm>
            <a:off x="1757268" y="5493540"/>
            <a:ext cx="0" cy="347190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388724" y="5529451"/>
            <a:ext cx="0" cy="311279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endCxn id="51" idx="0"/>
          </p:cNvCxnSpPr>
          <p:nvPr/>
        </p:nvCxnSpPr>
        <p:spPr>
          <a:xfrm>
            <a:off x="4848329" y="5493540"/>
            <a:ext cx="5210" cy="343397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6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  <p:bldP spid="6" grpId="0"/>
      <p:bldP spid="7" grpId="0"/>
      <p:bldP spid="10" grpId="0"/>
      <p:bldP spid="3" grpId="0" animBg="1"/>
      <p:bldP spid="8" grpId="0" animBg="1"/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50" grpId="0" animBg="1"/>
      <p:bldP spid="51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710742" y="52685"/>
            <a:ext cx="1514716" cy="142341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94360" y="680104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124325" y="157787"/>
            <a:ext cx="4038600" cy="473095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823" y="764394"/>
            <a:ext cx="2943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a)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9650" y="1363711"/>
            <a:ext cx="10267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Nam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8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bi, Nam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còn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3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bi.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Hỏi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Nam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mấy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62208" y="2538106"/>
            <a:ext cx="652645" cy="378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2692848" y="2550801"/>
                <a:ext cx="474890" cy="35331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3200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GB" sz="3200" b="1" dirty="0">
                  <a:solidFill>
                    <a:sysClr val="windowText" lastClr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848" y="2550801"/>
                <a:ext cx="474890" cy="35331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/>
          <p:cNvSpPr/>
          <p:nvPr/>
        </p:nvSpPr>
        <p:spPr>
          <a:xfrm>
            <a:off x="3345636" y="2589635"/>
            <a:ext cx="474890" cy="353317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29266" y="2599409"/>
            <a:ext cx="474890" cy="3533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20254" y="2559705"/>
            <a:ext cx="474890" cy="3533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9650" y="3260212"/>
            <a:ext cx="1772690" cy="51077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9729" y="3260212"/>
            <a:ext cx="1197600" cy="51077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97125" y="3260212"/>
            <a:ext cx="1197600" cy="51077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Hiệu</a:t>
            </a:r>
            <a:endParaRPr lang="en-GB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966638" y="2913022"/>
            <a:ext cx="0" cy="347190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98094" y="2948933"/>
            <a:ext cx="0" cy="311279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57699" y="2913022"/>
            <a:ext cx="5210" cy="343397"/>
          </a:xfrm>
          <a:prstGeom prst="line">
            <a:avLst/>
          </a:prstGeom>
          <a:ln w="508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23483" y="3224564"/>
            <a:ext cx="5916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Nam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bi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8 – 3 = 5 (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22082" y="4713619"/>
            <a:ext cx="5099059" cy="107721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 err="1">
                <a:latin typeface="SVN-Helvetica Neue" panose="02040603050506020204" pitchFamily="18" charset="0"/>
              </a:rPr>
              <a:t>Muốn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tìm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số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trừ</a:t>
            </a:r>
            <a:r>
              <a:rPr lang="en-GB" sz="3200" b="1" i="1" dirty="0">
                <a:latin typeface="SVN-Helvetica Neue" panose="02040603050506020204" pitchFamily="18" charset="0"/>
              </a:rPr>
              <a:t>, ta </a:t>
            </a:r>
            <a:r>
              <a:rPr lang="en-GB" sz="3200" b="1" i="1" dirty="0" err="1">
                <a:latin typeface="SVN-Helvetica Neue" panose="02040603050506020204" pitchFamily="18" charset="0"/>
              </a:rPr>
              <a:t>lấy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số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bị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trừ</a:t>
            </a:r>
            <a:r>
              <a:rPr lang="en-GB" sz="3200" b="1" i="1" dirty="0">
                <a:latin typeface="SVN-Helvetica Neue" panose="02040603050506020204" pitchFamily="18" charset="0"/>
              </a:rPr>
              <a:t>, </a:t>
            </a:r>
            <a:r>
              <a:rPr lang="en-GB" sz="3200" b="1" i="1" dirty="0" err="1">
                <a:latin typeface="SVN-Helvetica Neue" panose="02040603050506020204" pitchFamily="18" charset="0"/>
              </a:rPr>
              <a:t>trừ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đi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hiệu</a:t>
            </a:r>
            <a:endParaRPr lang="en-GB" sz="3200" b="1" i="1" dirty="0">
              <a:latin typeface="SVN-Helvetica Neue" panose="02040603050506020204" pitchFamily="18" charset="0"/>
            </a:endParaRPr>
          </a:p>
        </p:txBody>
      </p:sp>
      <p:pic>
        <p:nvPicPr>
          <p:cNvPr id="23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55" y="3810567"/>
            <a:ext cx="2010480" cy="2883323"/>
          </a:xfrm>
          <a:prstGeom prst="rect">
            <a:avLst/>
          </a:prstGeom>
        </p:spPr>
      </p:pic>
      <p:pic>
        <p:nvPicPr>
          <p:cNvPr id="24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93" y="3858225"/>
            <a:ext cx="2220341" cy="300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0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56" y="564277"/>
            <a:ext cx="5942076" cy="365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60" y="688290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957261" y="41959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811401"/>
            <a:ext cx="550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a)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(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55033" y="1459832"/>
            <a:ext cx="4742848" cy="16148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Mẫu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:      – 10 = 30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        30 + 10 = 40 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830106" y="1570626"/>
            <a:ext cx="576034" cy="63567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UTM Avo" panose="02040603050506020204" pitchFamily="18" charset="0"/>
              </a:rPr>
              <a:t>?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027942" y="1356886"/>
            <a:ext cx="2419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UTM Avo" panose="02040603050506020204" pitchFamily="18" charset="0"/>
              </a:rPr>
              <a:t>- 20 = 40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27942" y="2171211"/>
            <a:ext cx="2419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UTM Avo" panose="02040603050506020204" pitchFamily="18" charset="0"/>
              </a:rPr>
              <a:t>- 12 = 25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27942" y="2953115"/>
            <a:ext cx="2419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UTM Avo" panose="02040603050506020204" pitchFamily="18" charset="0"/>
              </a:rPr>
              <a:t>- 18 = 42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61227" y="3984686"/>
            <a:ext cx="6271131" cy="2389406"/>
          </a:xfrm>
          <a:prstGeom prst="cloud">
            <a:avLst/>
          </a:prstGeom>
          <a:solidFill>
            <a:schemeClr val="accent2">
              <a:alpha val="77000"/>
            </a:schemeClr>
          </a:solidFill>
          <a:ln>
            <a:solidFill>
              <a:schemeClr val="accent2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 err="1">
                <a:latin typeface="SVN-Helvetica Neue" panose="02040603050506020204" pitchFamily="18" charset="0"/>
              </a:rPr>
              <a:t>Muốn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tìm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số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bị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trừ</a:t>
            </a:r>
            <a:r>
              <a:rPr lang="en-GB" sz="3200" b="1" i="1" dirty="0">
                <a:latin typeface="SVN-Helvetica Neue" panose="02040603050506020204" pitchFamily="18" charset="0"/>
              </a:rPr>
              <a:t>, ta </a:t>
            </a:r>
            <a:r>
              <a:rPr lang="en-GB" sz="3200" b="1" i="1" dirty="0" err="1">
                <a:latin typeface="SVN-Helvetica Neue" panose="02040603050506020204" pitchFamily="18" charset="0"/>
              </a:rPr>
              <a:t>lấy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hiệu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</a:p>
          <a:p>
            <a:pPr algn="ctr"/>
            <a:r>
              <a:rPr lang="en-GB" sz="3200" b="1" i="1" dirty="0" err="1">
                <a:latin typeface="SVN-Helvetica Neue" panose="02040603050506020204" pitchFamily="18" charset="0"/>
              </a:rPr>
              <a:t>cộng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với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số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trừ</a:t>
            </a:r>
            <a:endParaRPr lang="en-GB" sz="3200" b="1" i="1" dirty="0">
              <a:latin typeface="SVN-Helvetica Neue" panose="02040603050506020204" pitchFamily="18" charset="0"/>
            </a:endParaRPr>
          </a:p>
        </p:txBody>
      </p:sp>
      <p:pic>
        <p:nvPicPr>
          <p:cNvPr id="39" name="Content Placeholder 38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9" y="2503414"/>
            <a:ext cx="4351338" cy="4351338"/>
          </a:xfrm>
        </p:spPr>
      </p:pic>
    </p:spTree>
    <p:controls>
      <mc:AlternateContent xmlns:mc="http://schemas.openxmlformats.org/markup-compatibility/2006">
        <mc:Choice xmlns:v="urn:schemas-microsoft-com:vml" Requires="v">
          <p:control spid="1088" name="TextBox2" r:id="rId2" imgW="781200" imgH="638280"/>
        </mc:Choice>
        <mc:Fallback>
          <p:control name="TextBox2" r:id="rId2" imgW="781200" imgH="638280">
            <p:pic>
              <p:nvPicPr>
                <p:cNvPr id="28" name="TextBox2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21161" y="2067488"/>
                  <a:ext cx="784861" cy="635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9" name="TextBox1" r:id="rId3" imgW="781200" imgH="638280"/>
        </mc:Choice>
        <mc:Fallback>
          <p:control name="TextBox1" r:id="rId3" imgW="781200" imgH="638280">
            <p:pic>
              <p:nvPicPr>
                <p:cNvPr id="33" name="TextBox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10002" y="1246427"/>
                  <a:ext cx="784861" cy="635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0" name="TextBox6" r:id="rId4" imgW="781200" imgH="638280"/>
        </mc:Choice>
        <mc:Fallback>
          <p:control name="TextBox6" r:id="rId4" imgW="781200" imgH="638280">
            <p:pic>
              <p:nvPicPr>
                <p:cNvPr id="37" name="TextBox6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121161" y="2867525"/>
                  <a:ext cx="784861" cy="6350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480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" grpId="0" animBg="1"/>
      <p:bldP spid="6" grpId="0"/>
      <p:bldP spid="12" grpId="0"/>
      <p:bldP spid="13" grpId="0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94360" y="688290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957261" y="41959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960" y="1073011"/>
            <a:ext cx="550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b)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(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).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86793" y="1721442"/>
            <a:ext cx="4742848" cy="16148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Mẫu</a:t>
            </a:r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: 30 –       = 30</a:t>
            </a:r>
          </a:p>
          <a:p>
            <a:pPr algn="ctr"/>
            <a:r>
              <a:rPr lang="en-GB" sz="3600" dirty="0">
                <a:solidFill>
                  <a:schemeClr val="tx1"/>
                </a:solidFill>
                <a:latin typeface="UTM Avo" panose="02040603050506020204" pitchFamily="18" charset="0"/>
              </a:rPr>
              <a:t>          30 + 10  = 40 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27838" y="1884946"/>
            <a:ext cx="576034" cy="635675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UTM Avo" panose="02040603050506020204" pitchFamily="18" charset="0"/>
              </a:rPr>
              <a:t>?</a:t>
            </a:r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041763" y="1653628"/>
            <a:ext cx="301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UTM Avo" panose="02040603050506020204" pitchFamily="18" charset="0"/>
              </a:rPr>
              <a:t>50 -         = 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0882" y="2386476"/>
            <a:ext cx="301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UTM Avo" panose="02040603050506020204" pitchFamily="18" charset="0"/>
              </a:rPr>
              <a:t>35 -         = 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0882" y="3119324"/>
            <a:ext cx="301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UTM Avo" panose="02040603050506020204" pitchFamily="18" charset="0"/>
              </a:rPr>
              <a:t>51 -         =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34785" y="3915809"/>
            <a:ext cx="5479209" cy="2389406"/>
          </a:xfrm>
          <a:prstGeom prst="cloud">
            <a:avLst/>
          </a:prstGeom>
          <a:solidFill>
            <a:schemeClr val="accent2">
              <a:alpha val="75000"/>
            </a:schemeClr>
          </a:solidFill>
          <a:ln>
            <a:solidFill>
              <a:schemeClr val="accent2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 err="1">
                <a:latin typeface="SVN-Helvetica Neue" panose="02040603050506020204" pitchFamily="18" charset="0"/>
              </a:rPr>
              <a:t>Muốn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tìm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số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trừ</a:t>
            </a:r>
            <a:r>
              <a:rPr lang="en-GB" sz="3200" b="1" i="1" dirty="0">
                <a:latin typeface="SVN-Helvetica Neue" panose="02040603050506020204" pitchFamily="18" charset="0"/>
              </a:rPr>
              <a:t>, ta </a:t>
            </a:r>
            <a:r>
              <a:rPr lang="en-GB" sz="3200" b="1" i="1" dirty="0" err="1">
                <a:latin typeface="SVN-Helvetica Neue" panose="02040603050506020204" pitchFamily="18" charset="0"/>
              </a:rPr>
              <a:t>lấy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số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bị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trừ</a:t>
            </a:r>
            <a:r>
              <a:rPr lang="en-GB" sz="3200" b="1" i="1" dirty="0">
                <a:latin typeface="SVN-Helvetica Neue" panose="02040603050506020204" pitchFamily="18" charset="0"/>
              </a:rPr>
              <a:t>, </a:t>
            </a:r>
            <a:r>
              <a:rPr lang="en-GB" sz="3200" b="1" i="1" dirty="0" err="1">
                <a:latin typeface="SVN-Helvetica Neue" panose="02040603050506020204" pitchFamily="18" charset="0"/>
              </a:rPr>
              <a:t>trừ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đi</a:t>
            </a:r>
            <a:r>
              <a:rPr lang="en-GB" sz="3200" b="1" i="1" dirty="0">
                <a:latin typeface="SVN-Helvetica Neue" panose="02040603050506020204" pitchFamily="18" charset="0"/>
              </a:rPr>
              <a:t> </a:t>
            </a:r>
            <a:r>
              <a:rPr lang="en-GB" sz="3200" b="1" i="1" dirty="0" err="1">
                <a:latin typeface="SVN-Helvetica Neue" panose="02040603050506020204" pitchFamily="18" charset="0"/>
              </a:rPr>
              <a:t>hiệu</a:t>
            </a:r>
            <a:endParaRPr lang="en-GB" sz="3200" b="1" i="1" dirty="0">
              <a:latin typeface="SVN-Helvetica Neue" panose="02040603050506020204" pitchFamily="18" charset="0"/>
            </a:endParaRPr>
          </a:p>
        </p:txBody>
      </p:sp>
      <p:pic>
        <p:nvPicPr>
          <p:cNvPr id="16" name="Content Placeholder 38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9" y="2503414"/>
            <a:ext cx="4351338" cy="4351338"/>
          </a:xfrm>
        </p:spPr>
      </p:pic>
    </p:spTree>
    <p:controls>
      <mc:AlternateContent xmlns:mc="http://schemas.openxmlformats.org/markup-compatibility/2006">
        <mc:Choice xmlns:v="urn:schemas-microsoft-com:vml" Requires="v">
          <p:control spid="2098" name="TextBox3" r:id="rId2" imgW="781200" imgH="638280"/>
        </mc:Choice>
        <mc:Fallback>
          <p:control name="TextBox3" r:id="rId2" imgW="781200" imgH="638280">
            <p:pic>
              <p:nvPicPr>
                <p:cNvPr id="10" name="TextBox3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94782" y="1536451"/>
                  <a:ext cx="784861" cy="635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99" name="TextBox4" r:id="rId3" imgW="781200" imgH="638280"/>
        </mc:Choice>
        <mc:Fallback>
          <p:control name="TextBox4" r:id="rId3" imgW="781200" imgH="638280">
            <p:pic>
              <p:nvPicPr>
                <p:cNvPr id="11" name="TextBox4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994708" y="2233157"/>
                  <a:ext cx="784861" cy="635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100" name="TextBox5" r:id="rId4" imgW="790560" imgH="638280"/>
        </mc:Choice>
        <mc:Fallback>
          <p:control name="TextBox5" r:id="rId4" imgW="790560" imgH="638280">
            <p:pic>
              <p:nvPicPr>
                <p:cNvPr id="12" name="TextBox5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91885" y="2982582"/>
                  <a:ext cx="784861" cy="6350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505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/>
      <p:bldP spid="9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15402" y="955320"/>
            <a:ext cx="9823147" cy="35288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870520" y="308989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442949" y="1211830"/>
            <a:ext cx="955343" cy="614149"/>
          </a:xfrm>
          <a:prstGeom prst="roundRect">
            <a:avLst/>
          </a:prstGeom>
          <a:solidFill>
            <a:schemeClr val="accent4">
              <a:alpha val="6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GB" sz="4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22547" y="1164961"/>
            <a:ext cx="85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UTM Avo" panose="02040603050506020204" pitchFamily="18" charset="0"/>
              </a:rPr>
              <a:t>?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505930"/>
              </p:ext>
            </p:extLst>
          </p:nvPr>
        </p:nvGraphicFramePr>
        <p:xfrm>
          <a:off x="2992883" y="2082487"/>
          <a:ext cx="812800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409">
                  <a:extLst>
                    <a:ext uri="{9D8B030D-6E8A-4147-A177-3AD203B41FA5}">
                      <a16:colId xmlns:a16="http://schemas.microsoft.com/office/drawing/2014/main" val="4216625759"/>
                    </a:ext>
                  </a:extLst>
                </a:gridCol>
                <a:gridCol w="1160059">
                  <a:extLst>
                    <a:ext uri="{9D8B030D-6E8A-4147-A177-3AD203B41FA5}">
                      <a16:colId xmlns:a16="http://schemas.microsoft.com/office/drawing/2014/main" val="2745501007"/>
                    </a:ext>
                  </a:extLst>
                </a:gridCol>
                <a:gridCol w="1255594">
                  <a:extLst>
                    <a:ext uri="{9D8B030D-6E8A-4147-A177-3AD203B41FA5}">
                      <a16:colId xmlns:a16="http://schemas.microsoft.com/office/drawing/2014/main" val="3317362649"/>
                    </a:ext>
                  </a:extLst>
                </a:gridCol>
                <a:gridCol w="1296538">
                  <a:extLst>
                    <a:ext uri="{9D8B030D-6E8A-4147-A177-3AD203B41FA5}">
                      <a16:colId xmlns:a16="http://schemas.microsoft.com/office/drawing/2014/main" val="731340111"/>
                    </a:ext>
                  </a:extLst>
                </a:gridCol>
                <a:gridCol w="1241946">
                  <a:extLst>
                    <a:ext uri="{9D8B030D-6E8A-4147-A177-3AD203B41FA5}">
                      <a16:colId xmlns:a16="http://schemas.microsoft.com/office/drawing/2014/main" val="1757324815"/>
                    </a:ext>
                  </a:extLst>
                </a:gridCol>
                <a:gridCol w="1186456">
                  <a:extLst>
                    <a:ext uri="{9D8B030D-6E8A-4147-A177-3AD203B41FA5}">
                      <a16:colId xmlns:a16="http://schemas.microsoft.com/office/drawing/2014/main" val="436629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8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bị</a:t>
                      </a:r>
                      <a:r>
                        <a:rPr lang="en-GB" sz="28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800" b="0" baseline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trừ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11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28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trừ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19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Hiệu</a:t>
                      </a:r>
                      <a:endParaRPr lang="en-GB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646890"/>
                  </a:ext>
                </a:extLst>
              </a:tr>
            </a:tbl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6376280" y="2095673"/>
            <a:ext cx="791570" cy="4832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C00000"/>
                </a:solidFill>
                <a:latin typeface="UTM Avo" panose="02040603050506020204" pitchFamily="18" charset="0"/>
              </a:rPr>
              <a:t>39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67401" y="2626108"/>
            <a:ext cx="791570" cy="4526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C00000"/>
                </a:solidFill>
                <a:latin typeface="UTM Avo" panose="02040603050506020204" pitchFamily="18" charset="0"/>
              </a:rPr>
              <a:t>22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895700" y="2126299"/>
            <a:ext cx="791570" cy="4526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C00000"/>
                </a:solidFill>
                <a:latin typeface="UTM Avo" panose="02040603050506020204" pitchFamily="18" charset="0"/>
              </a:rPr>
              <a:t>44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151294" y="2639756"/>
            <a:ext cx="791570" cy="4526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C00000"/>
                </a:solidFill>
                <a:latin typeface="UTM Avo" panose="02040603050506020204" pitchFamily="18" charset="0"/>
              </a:rPr>
              <a:t>27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05" y="3438410"/>
            <a:ext cx="3214049" cy="39839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98" y="3729042"/>
            <a:ext cx="3138372" cy="38591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320" y="2257558"/>
            <a:ext cx="3618627" cy="54964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686" y="4881723"/>
            <a:ext cx="2143125" cy="2143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516" y="4881723"/>
            <a:ext cx="2143125" cy="21431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796">
            <a:off x="8458971" y="488172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91" y="657458"/>
            <a:ext cx="6019208" cy="370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10936" y="688290"/>
            <a:ext cx="9481953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#9Slide07 SVNTransformer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5548" y="68007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67033" y="856236"/>
            <a:ext cx="7287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Chọn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trả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lời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đúng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06721" y="1586088"/>
            <a:ext cx="945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a)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36,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hiệu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25,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6956" y="2264768"/>
            <a:ext cx="940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FF6699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45957" y="2264769"/>
            <a:ext cx="982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FF6699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B.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4956" y="2264768"/>
            <a:ext cx="736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FF6699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C.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37287" y="2264768"/>
            <a:ext cx="694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51</a:t>
            </a:r>
            <a:endParaRPr lang="en-GB" sz="3600" dirty="0"/>
          </a:p>
        </p:txBody>
      </p:sp>
      <p:sp>
        <p:nvSpPr>
          <p:cNvPr id="12" name="Rectangle 11"/>
          <p:cNvSpPr/>
          <p:nvPr/>
        </p:nvSpPr>
        <p:spPr>
          <a:xfrm>
            <a:off x="6724462" y="2255046"/>
            <a:ext cx="694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11</a:t>
            </a:r>
            <a:endParaRPr lang="en-GB" sz="3600" dirty="0"/>
          </a:p>
        </p:txBody>
      </p:sp>
      <p:sp>
        <p:nvSpPr>
          <p:cNvPr id="13" name="Rectangle 12"/>
          <p:cNvSpPr/>
          <p:nvPr/>
        </p:nvSpPr>
        <p:spPr>
          <a:xfrm>
            <a:off x="9672700" y="2255046"/>
            <a:ext cx="694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61</a:t>
            </a:r>
            <a:endParaRPr lang="en-GB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2606721" y="3100990"/>
            <a:ext cx="945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b)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52,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hiệu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28,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26956" y="3779670"/>
            <a:ext cx="940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FF6699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A.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45957" y="3779671"/>
            <a:ext cx="982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FF6699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B.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64956" y="3779670"/>
            <a:ext cx="736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FF6699"/>
                </a:solidFill>
                <a:latin typeface="#9Slide04 Vollkorn Black" panose="00000A00000000000000" pitchFamily="2" charset="0"/>
                <a:ea typeface="#9Slide04 Vollkorn Black" panose="00000A00000000000000" pitchFamily="2" charset="0"/>
              </a:rPr>
              <a:t>C.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37287" y="3779670"/>
            <a:ext cx="694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80</a:t>
            </a:r>
            <a:endParaRPr lang="en-GB" sz="3600" dirty="0"/>
          </a:p>
        </p:txBody>
      </p:sp>
      <p:sp>
        <p:nvSpPr>
          <p:cNvPr id="20" name="Rectangle 19"/>
          <p:cNvSpPr/>
          <p:nvPr/>
        </p:nvSpPr>
        <p:spPr>
          <a:xfrm>
            <a:off x="6724462" y="3769948"/>
            <a:ext cx="694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34</a:t>
            </a:r>
            <a:endParaRPr lang="en-GB" sz="3600" dirty="0"/>
          </a:p>
        </p:txBody>
      </p:sp>
      <p:sp>
        <p:nvSpPr>
          <p:cNvPr id="21" name="Rectangle 20"/>
          <p:cNvSpPr/>
          <p:nvPr/>
        </p:nvSpPr>
        <p:spPr>
          <a:xfrm>
            <a:off x="9672700" y="3769948"/>
            <a:ext cx="694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24</a:t>
            </a:r>
            <a:endParaRPr lang="en-GB" sz="3600" dirty="0"/>
          </a:p>
        </p:txBody>
      </p:sp>
      <p:sp>
        <p:nvSpPr>
          <p:cNvPr id="22" name="Oval 21"/>
          <p:cNvSpPr/>
          <p:nvPr/>
        </p:nvSpPr>
        <p:spPr>
          <a:xfrm>
            <a:off x="8972961" y="2207053"/>
            <a:ext cx="704046" cy="7040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8972961" y="3738928"/>
            <a:ext cx="704046" cy="7040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2606721" y="4747535"/>
            <a:ext cx="4164663" cy="1532334"/>
          </a:xfrm>
          <a:prstGeom prst="roundRect">
            <a:avLst/>
          </a:prstGeom>
          <a:solidFill>
            <a:schemeClr val="accent2">
              <a:alpha val="71000"/>
            </a:schemeClr>
          </a:solidFill>
          <a:ln>
            <a:solidFill>
              <a:schemeClr val="accent2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err="1">
                <a:latin typeface="SVN-Helvetica Neue" panose="02040603050506020204" pitchFamily="18" charset="0"/>
              </a:rPr>
              <a:t>Muốn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tìm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số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bị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trừ</a:t>
            </a:r>
            <a:r>
              <a:rPr lang="en-GB" sz="2800" b="1" i="1" dirty="0">
                <a:latin typeface="SVN-Helvetica Neue" panose="02040603050506020204" pitchFamily="18" charset="0"/>
              </a:rPr>
              <a:t>, ta </a:t>
            </a:r>
            <a:r>
              <a:rPr lang="en-GB" sz="2800" b="1" i="1" dirty="0" err="1">
                <a:latin typeface="SVN-Helvetica Neue" panose="02040603050506020204" pitchFamily="18" charset="0"/>
              </a:rPr>
              <a:t>lấy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hiệu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</a:p>
          <a:p>
            <a:pPr algn="ctr"/>
            <a:r>
              <a:rPr lang="en-GB" sz="2800" b="1" i="1" dirty="0" err="1">
                <a:latin typeface="SVN-Helvetica Neue" panose="02040603050506020204" pitchFamily="18" charset="0"/>
              </a:rPr>
              <a:t>cộng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với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số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trừ</a:t>
            </a:r>
            <a:endParaRPr lang="en-GB" sz="2800" b="1" i="1" dirty="0">
              <a:latin typeface="SVN-Helvetica Neue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1114" y="4745649"/>
            <a:ext cx="4164663" cy="1532334"/>
          </a:xfrm>
          <a:prstGeom prst="roundRect">
            <a:avLst/>
          </a:prstGeom>
          <a:solidFill>
            <a:schemeClr val="accent2">
              <a:alpha val="71000"/>
            </a:schemeClr>
          </a:solidFill>
          <a:ln>
            <a:solidFill>
              <a:schemeClr val="accent2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err="1">
                <a:latin typeface="SVN-Helvetica Neue" panose="02040603050506020204" pitchFamily="18" charset="0"/>
              </a:rPr>
              <a:t>Muốn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tìm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số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trừ</a:t>
            </a:r>
            <a:r>
              <a:rPr lang="en-GB" sz="2800" b="1" i="1" dirty="0">
                <a:latin typeface="SVN-Helvetica Neue" panose="02040603050506020204" pitchFamily="18" charset="0"/>
              </a:rPr>
              <a:t>, </a:t>
            </a:r>
          </a:p>
          <a:p>
            <a:pPr algn="ctr"/>
            <a:r>
              <a:rPr lang="en-GB" sz="2800" b="1" i="1" dirty="0">
                <a:latin typeface="SVN-Helvetica Neue" panose="02040603050506020204" pitchFamily="18" charset="0"/>
              </a:rPr>
              <a:t>ta </a:t>
            </a:r>
            <a:r>
              <a:rPr lang="en-GB" sz="2800" b="1" i="1" dirty="0" err="1">
                <a:latin typeface="SVN-Helvetica Neue" panose="02040603050506020204" pitchFamily="18" charset="0"/>
              </a:rPr>
              <a:t>lấy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số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bị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trừ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</a:p>
          <a:p>
            <a:pPr algn="ctr"/>
            <a:r>
              <a:rPr lang="en-GB" sz="2800" b="1" i="1" dirty="0" err="1">
                <a:latin typeface="SVN-Helvetica Neue" panose="02040603050506020204" pitchFamily="18" charset="0"/>
              </a:rPr>
              <a:t>trừ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đi</a:t>
            </a:r>
            <a:r>
              <a:rPr lang="en-GB" sz="2800" b="1" i="1" dirty="0">
                <a:latin typeface="SVN-Helvetica Neue" panose="02040603050506020204" pitchFamily="18" charset="0"/>
              </a:rPr>
              <a:t> </a:t>
            </a:r>
            <a:r>
              <a:rPr lang="en-GB" sz="2800" b="1" i="1" dirty="0" err="1">
                <a:latin typeface="SVN-Helvetica Neue" panose="02040603050506020204" pitchFamily="18" charset="0"/>
              </a:rPr>
              <a:t>hiệu</a:t>
            </a:r>
            <a:endParaRPr lang="en-GB" sz="2800" b="1" i="1" dirty="0">
              <a:latin typeface="SVN-Helvetica Neue" panose="0204060305050602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448" y="2272220"/>
            <a:ext cx="3354292" cy="549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59558" y="688290"/>
            <a:ext cx="11133331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#9Slide07 SVNTransformer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7500" y="41959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2639" y="833924"/>
            <a:ext cx="10440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Lúc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đầu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64 con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vịt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ở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trên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bờ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.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Lúc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sau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một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vịt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xuống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ao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bơi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lội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vịt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còn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lại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ở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trên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bờ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24 con.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Hỏi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bao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nhiêu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con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vịt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xuống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UTM Avo" panose="02040603050506020204" pitchFamily="18" charset="0"/>
              </a:rPr>
              <a:t>ao</a:t>
            </a:r>
            <a:r>
              <a:rPr lang="en-GB" sz="3200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3" y="2758528"/>
            <a:ext cx="5145205" cy="338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5863504" y="2416502"/>
            <a:ext cx="58805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Tóm</a:t>
            </a:r>
            <a:r>
              <a:rPr lang="en-GB" sz="2800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tắt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Lúc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bờ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	: 64 con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vịt</a:t>
            </a:r>
            <a:endParaRPr lang="en-GB" sz="28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Lúc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		: 24 con</a:t>
            </a:r>
          </a:p>
          <a:p>
            <a:pPr algn="just"/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Xuống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			: … con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vịt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98677" y="4323107"/>
            <a:ext cx="58942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GB" sz="2800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r>
              <a:rPr lang="en-GB" sz="2800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vịt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xuống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64 – 24 = 40 (con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vịt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)</a:t>
            </a: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                   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Đáp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GB" sz="2800" dirty="0">
                <a:solidFill>
                  <a:srgbClr val="002060"/>
                </a:solidFill>
                <a:latin typeface="UTM Avo" panose="02040603050506020204" pitchFamily="18" charset="0"/>
              </a:rPr>
              <a:t>: 40 con </a:t>
            </a:r>
            <a:r>
              <a:rPr lang="en-GB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vịt</a:t>
            </a:r>
            <a:endParaRPr lang="en-GB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61" y="590631"/>
            <a:ext cx="9848725" cy="343475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91" y="619199"/>
            <a:ext cx="5639447" cy="34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39" y="0"/>
            <a:ext cx="8551073" cy="5157554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19" y="883798"/>
            <a:ext cx="7334124" cy="2804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2" y="268904"/>
            <a:ext cx="277392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7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139" y="641444"/>
            <a:ext cx="8551073" cy="4516109"/>
          </a:xfrm>
          <a:prstGeom prst="rect">
            <a:avLst/>
          </a:prstGeom>
        </p:spPr>
      </p:pic>
      <p:pic>
        <p:nvPicPr>
          <p:cNvPr id="5" name="图片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83" y="2881627"/>
            <a:ext cx="4861219" cy="4108850"/>
          </a:xfrm>
          <a:prstGeom prst="rect">
            <a:avLst/>
          </a:prstGeom>
        </p:spPr>
      </p:pic>
      <p:pic>
        <p:nvPicPr>
          <p:cNvPr id="7" name="图片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2" y="268904"/>
            <a:ext cx="2773920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02" y="47190"/>
            <a:ext cx="7330780" cy="9309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72165" y="1387490"/>
            <a:ext cx="6586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Mỗi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ở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hỏi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giúp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nhớ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kiến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thức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hãy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trả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lời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hỏi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xem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ai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nhớ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tốt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nhé</a:t>
            </a:r>
            <a:r>
              <a:rPr lang="en-GB" sz="3200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9462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38" y="92403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316" y="140468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48" y="3771713"/>
            <a:ext cx="2143125" cy="2143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796">
            <a:off x="9122480" y="4263889"/>
            <a:ext cx="2143125" cy="2143125"/>
          </a:xfrm>
          <a:prstGeom prst="rect">
            <a:avLst/>
          </a:prstGeom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386049" y="0"/>
            <a:ext cx="1832499" cy="172204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11069" y="802590"/>
            <a:ext cx="9944612" cy="32207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Điền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hợp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chỗ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trống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Muốn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tìm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một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</a:p>
          <a:p>
            <a:pPr algn="ctr"/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ta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lấy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tổng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           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hạng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kia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</a:p>
        </p:txBody>
      </p:sp>
      <p:pic>
        <p:nvPicPr>
          <p:cNvPr id="4" name="图片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" y="3314465"/>
            <a:ext cx="2489663" cy="357054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46" y="5177407"/>
            <a:ext cx="1000050" cy="1432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89" y="5802939"/>
            <a:ext cx="369636" cy="6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11" y="5995647"/>
            <a:ext cx="369636" cy="632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48" y="5742757"/>
            <a:ext cx="369636" cy="632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65" y="5555802"/>
            <a:ext cx="369636" cy="632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69" y="5826858"/>
            <a:ext cx="369636" cy="632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59" y="3314466"/>
            <a:ext cx="5256716" cy="52567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96" y="4822299"/>
            <a:ext cx="2143125" cy="2143125"/>
          </a:xfrm>
          <a:prstGeom prst="rect">
            <a:avLst/>
          </a:prstGeom>
        </p:spPr>
      </p:pic>
      <p:pic>
        <p:nvPicPr>
          <p:cNvPr id="1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7" y="140469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3087" name="TextBox1" r:id="rId2" imgW="1685880" imgH="876240"/>
        </mc:Choice>
        <mc:Fallback>
          <p:control name="TextBox1" r:id="rId2" imgW="1685880" imgH="87624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69815" y="2412974"/>
                  <a:ext cx="1691006" cy="87886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870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38" y="92403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316" y="140468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48" y="3771713"/>
            <a:ext cx="2143125" cy="2143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796">
            <a:off x="9122480" y="4263889"/>
            <a:ext cx="2143125" cy="2143125"/>
          </a:xfrm>
          <a:prstGeom prst="rect">
            <a:avLst/>
          </a:prstGeom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386049" y="0"/>
            <a:ext cx="1832499" cy="172204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11069" y="802590"/>
            <a:ext cx="9944612" cy="32207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Điền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hợp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chỗ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trống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Muốn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tìm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</a:p>
          <a:p>
            <a:pPr algn="ctr"/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ta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lấy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           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cộng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với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46" y="5177407"/>
            <a:ext cx="1000050" cy="1432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89" y="5802939"/>
            <a:ext cx="369636" cy="6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11" y="5995647"/>
            <a:ext cx="369636" cy="632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48" y="5742757"/>
            <a:ext cx="369636" cy="632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65" y="5555802"/>
            <a:ext cx="369636" cy="632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69" y="5826858"/>
            <a:ext cx="369636" cy="632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59" y="3314466"/>
            <a:ext cx="5256716" cy="52567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96" y="4822299"/>
            <a:ext cx="2143125" cy="2143125"/>
          </a:xfrm>
          <a:prstGeom prst="rect">
            <a:avLst/>
          </a:prstGeom>
        </p:spPr>
      </p:pic>
      <p:pic>
        <p:nvPicPr>
          <p:cNvPr id="1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7" y="140469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71" y="2963075"/>
            <a:ext cx="2999853" cy="405844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109" name="TextBox1" r:id="rId2" imgW="1685880" imgH="876240"/>
        </mc:Choice>
        <mc:Fallback>
          <p:control name="TextBox1" r:id="rId2" imgW="1685880" imgH="87624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702380" y="2435601"/>
                  <a:ext cx="1691006" cy="87886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780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38" y="924034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1316" y="140468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48" y="3771713"/>
            <a:ext cx="2143125" cy="2143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796">
            <a:off x="9122480" y="4263889"/>
            <a:ext cx="2143125" cy="2143125"/>
          </a:xfrm>
          <a:prstGeom prst="rect">
            <a:avLst/>
          </a:prstGeom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386049" y="0"/>
            <a:ext cx="1832499" cy="172204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11069" y="802590"/>
            <a:ext cx="9944612" cy="32207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Điền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hợp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chỗ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trống</a:t>
            </a:r>
            <a:r>
              <a:rPr lang="en-GB" sz="4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Muốn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tìm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, </a:t>
            </a:r>
          </a:p>
          <a:p>
            <a:pPr algn="ctr"/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ta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lấy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trừ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          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đi</a:t>
            </a:r>
            <a:r>
              <a:rPr lang="en-GB" sz="4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UTM Avo" panose="02040603050506020204" pitchFamily="18" charset="0"/>
              </a:rPr>
              <a:t>hiệu</a:t>
            </a:r>
            <a:endParaRPr lang="en-GB" sz="44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46" y="5177407"/>
            <a:ext cx="1000050" cy="1432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89" y="5802939"/>
            <a:ext cx="369636" cy="6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711" y="5995647"/>
            <a:ext cx="369636" cy="632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48" y="5742757"/>
            <a:ext cx="369636" cy="632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65" y="5555802"/>
            <a:ext cx="369636" cy="6323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69" y="5826858"/>
            <a:ext cx="369636" cy="6323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85" y="3243620"/>
            <a:ext cx="5256716" cy="52567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2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96" y="4822299"/>
            <a:ext cx="2143125" cy="2143125"/>
          </a:xfrm>
          <a:prstGeom prst="rect">
            <a:avLst/>
          </a:prstGeom>
        </p:spPr>
      </p:pic>
      <p:pic>
        <p:nvPicPr>
          <p:cNvPr id="1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7" y="140469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6" y="3314466"/>
            <a:ext cx="4278074" cy="361595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133" name="TextBox1" r:id="rId2" imgW="1685880" imgH="876240"/>
        </mc:Choice>
        <mc:Fallback>
          <p:control name="TextBox1" r:id="rId2" imgW="1685880" imgH="87624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331844" y="2706460"/>
                  <a:ext cx="1691006" cy="87886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687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4" y="617897"/>
            <a:ext cx="10058400" cy="31852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6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438" y="1150243"/>
            <a:ext cx="1378643" cy="1257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65" y="-90728"/>
            <a:ext cx="10297886" cy="1240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" y="292619"/>
            <a:ext cx="3162564" cy="1105160"/>
          </a:xfrm>
          <a:prstGeom prst="rect">
            <a:avLst/>
          </a:prstGeom>
        </p:spPr>
      </p:pic>
      <p:pic>
        <p:nvPicPr>
          <p:cNvPr id="7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88325" y="2607497"/>
            <a:ext cx="2151918" cy="3214183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32" y="4423777"/>
            <a:ext cx="2422378" cy="169468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3" b="94118" l="5640" r="93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5" t="32394" r="42351" b="32939"/>
          <a:stretch/>
        </p:blipFill>
        <p:spPr>
          <a:xfrm>
            <a:off x="4870479" y="3600448"/>
            <a:ext cx="3451860" cy="2377441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t="9666" r="15722" b="17999"/>
          <a:stretch/>
        </p:blipFill>
        <p:spPr>
          <a:xfrm>
            <a:off x="7371568" y="3709960"/>
            <a:ext cx="2338315" cy="2629090"/>
          </a:xfrm>
          <a:prstGeom prst="rect">
            <a:avLst/>
          </a:prstGeom>
        </p:spPr>
      </p:pic>
      <p:pic>
        <p:nvPicPr>
          <p:cNvPr id="11" name="Picture 1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81" y="3520439"/>
            <a:ext cx="2903220" cy="29032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9765" y="1730319"/>
            <a:ext cx="8734567" cy="3273534"/>
          </a:xfrm>
          <a:prstGeom prst="roundRect">
            <a:avLst/>
          </a:prstGeom>
          <a:solidFill>
            <a:schemeClr val="bg2">
              <a:alpha val="72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Nam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lớp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học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nhưng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rất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cản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đường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giúp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Nam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lớp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cản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biến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nhé</a:t>
            </a:r>
            <a:r>
              <a:rPr lang="en-GB" sz="3200" dirty="0">
                <a:solidFill>
                  <a:srgbClr val="002060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920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2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33333E-6 L 0.49076 -0.005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75 -0.00555 L 0.63607 -0.0055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07 -0.00555 L 0.81107 0.0180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107 0.01806 L 1.2254 0.0305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6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208845" y="2103223"/>
            <a:ext cx="1022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Điền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vào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chỗ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dấu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chấm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hỏi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? + 45 = 80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12430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35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FC000"/>
                  </a:solidFill>
                  <a:latin typeface="UTM Zebrawood" panose="0204060305050602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55081" y="3490996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40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6"/>
                  </a:solidFill>
                  <a:latin typeface="UTM Zebrawood" panose="02040603050506020204" pitchFamily="18" charset="0"/>
                </a:rPr>
                <a:t>b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07235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45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1"/>
                  </a:solidFill>
                  <a:latin typeface="UTM Zebrawood" panose="02040603050506020204" pitchFamily="18" charset="0"/>
                </a:rPr>
                <a:t>c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55081" y="4915024"/>
            <a:ext cx="3838355" cy="1569660"/>
            <a:chOff x="7250083" y="4927945"/>
            <a:chExt cx="3838355" cy="1569660"/>
          </a:xfrm>
        </p:grpSpPr>
        <p:sp>
          <p:nvSpPr>
            <p:cNvPr id="21" name="Rounded Rectangle 20"/>
            <p:cNvSpPr/>
            <p:nvPr/>
          </p:nvSpPr>
          <p:spPr>
            <a:xfrm>
              <a:off x="7795904" y="5295773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99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50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50083" y="4927945"/>
              <a:ext cx="11890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F6699"/>
                  </a:solidFill>
                  <a:latin typeface="UTM Zebrawood" panose="02040603050506020204" pitchFamily="18" charset="0"/>
                </a:rPr>
                <a:t>d 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61983" y="-144860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9" y="3561961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775593" y="4796171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149366" y="3145680"/>
            <a:ext cx="2016566" cy="21301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149366" y="4714904"/>
            <a:ext cx="2016566" cy="213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5 2.96296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208845" y="2103223"/>
            <a:ext cx="1022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Điền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vào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chỗ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dấu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chấm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hỏi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50 + ? = 90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40818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FC000"/>
                  </a:solidFill>
                  <a:latin typeface="UTM Zebrawood" panose="0204060305050602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40220" y="3532305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30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6"/>
                  </a:solidFill>
                  <a:latin typeface="UTM Zebrawood" panose="02040603050506020204" pitchFamily="18" charset="0"/>
                </a:rPr>
                <a:t>b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35623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1"/>
                  </a:solidFill>
                  <a:latin typeface="UTM Zebrawood" panose="02040603050506020204" pitchFamily="18" charset="0"/>
                </a:rPr>
                <a:t>c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40220" y="4956333"/>
            <a:ext cx="3838355" cy="1569660"/>
            <a:chOff x="7250083" y="4927945"/>
            <a:chExt cx="3838355" cy="1569660"/>
          </a:xfrm>
        </p:grpSpPr>
        <p:sp>
          <p:nvSpPr>
            <p:cNvPr id="21" name="Rounded Rectangle 20"/>
            <p:cNvSpPr/>
            <p:nvPr/>
          </p:nvSpPr>
          <p:spPr>
            <a:xfrm>
              <a:off x="7795904" y="5295773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99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40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50083" y="4927945"/>
              <a:ext cx="11890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F6699"/>
                  </a:solidFill>
                  <a:latin typeface="UTM Zebrawood" panose="02040603050506020204" pitchFamily="18" charset="0"/>
                </a:rPr>
                <a:t>d 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1788" y="7370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028" y="5093667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775593" y="4824559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334505" y="3186989"/>
            <a:ext cx="2016566" cy="21301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08157" y="3193677"/>
            <a:ext cx="2016566" cy="213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3 0.01574 L 0.3336 0.0145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208845" y="2103223"/>
            <a:ext cx="1022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Tìm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hạng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biết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tổng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60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hạng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còn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lại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15.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12430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15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FC000"/>
                  </a:solidFill>
                  <a:latin typeface="UTM Zebrawood" panose="0204060305050602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40220" y="3503917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6"/>
                  </a:solidFill>
                  <a:latin typeface="UTM Zebrawood" panose="02040603050506020204" pitchFamily="18" charset="0"/>
                </a:rPr>
                <a:t>b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07235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45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1"/>
                  </a:solidFill>
                  <a:latin typeface="UTM Zebrawood" panose="02040603050506020204" pitchFamily="18" charset="0"/>
                </a:rPr>
                <a:t>c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40220" y="4927945"/>
            <a:ext cx="3838355" cy="1569660"/>
            <a:chOff x="7250083" y="4927945"/>
            <a:chExt cx="3838355" cy="1569660"/>
          </a:xfrm>
        </p:grpSpPr>
        <p:sp>
          <p:nvSpPr>
            <p:cNvPr id="21" name="Rounded Rectangle 20"/>
            <p:cNvSpPr/>
            <p:nvPr/>
          </p:nvSpPr>
          <p:spPr>
            <a:xfrm>
              <a:off x="7795904" y="5295773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99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50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50083" y="4927945"/>
              <a:ext cx="11890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F6699"/>
                  </a:solidFill>
                  <a:latin typeface="UTM Zebrawood" panose="02040603050506020204" pitchFamily="18" charset="0"/>
                </a:rPr>
                <a:t>d 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4399" y="103631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9" y="5087612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813166" y="3054026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334505" y="3158601"/>
            <a:ext cx="2016566" cy="21301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334505" y="4727825"/>
            <a:ext cx="2016566" cy="213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12430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35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FC000"/>
                  </a:solidFill>
                  <a:latin typeface="UTM Zebrawood" panose="0204060305050602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40220" y="3503917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62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6"/>
                  </a:solidFill>
                  <a:latin typeface="UTM Zebrawood" panose="02040603050506020204" pitchFamily="18" charset="0"/>
                </a:rPr>
                <a:t>b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07235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45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chemeClr val="accent1"/>
                  </a:solidFill>
                  <a:latin typeface="UTM Zebrawood" panose="02040603050506020204" pitchFamily="18" charset="0"/>
                </a:rPr>
                <a:t>c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40220" y="4927945"/>
            <a:ext cx="3838355" cy="1569660"/>
            <a:chOff x="7250083" y="4927945"/>
            <a:chExt cx="3838355" cy="1569660"/>
          </a:xfrm>
        </p:grpSpPr>
        <p:sp>
          <p:nvSpPr>
            <p:cNvPr id="21" name="Rounded Rectangle 20"/>
            <p:cNvSpPr/>
            <p:nvPr/>
          </p:nvSpPr>
          <p:spPr>
            <a:xfrm>
              <a:off x="7795904" y="5295773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99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50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50083" y="4927945"/>
              <a:ext cx="11890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b="1" dirty="0">
                  <a:solidFill>
                    <a:srgbClr val="FF6699"/>
                  </a:solidFill>
                  <a:latin typeface="UTM Zebrawood" panose="02040603050506020204" pitchFamily="18" charset="0"/>
                </a:rPr>
                <a:t>d 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4754" y="-78979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918" y="3495619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72810" y="4803168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46823" y="3128697"/>
            <a:ext cx="2016566" cy="21301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531722" y="4734822"/>
            <a:ext cx="2016566" cy="213017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81075" y="2199528"/>
            <a:ext cx="1022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Tìm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hạng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biết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hạng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còn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lại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14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tổng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GB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</a:t>
            </a:r>
            <a:r>
              <a:rPr lang="en-GB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76. </a:t>
            </a:r>
          </a:p>
        </p:txBody>
      </p:sp>
    </p:spTree>
    <p:extLst>
      <p:ext uri="{BB962C8B-B14F-4D97-AF65-F5344CB8AC3E}">
        <p14:creationId xmlns:p14="http://schemas.microsoft.com/office/powerpoint/2010/main" val="20254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31705 -0.007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247"/>
            <a:ext cx="1456667" cy="7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" descr="cf6a03843171e56c4b8f06e4c8cde8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7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62" y="-108812"/>
            <a:ext cx="1523956" cy="1508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216480"/>
            <a:ext cx="134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Edwardian" panose="02040603050506020204" pitchFamily="18" charset="0"/>
              </a:rPr>
              <a:t>Toán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Edwardian" panose="02040603050506020204" pitchFamily="18" charset="0"/>
              </a:rPr>
              <a:t>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35363" y="133043"/>
            <a:ext cx="1487606" cy="707886"/>
          </a:xfrm>
          <a:custGeom>
            <a:avLst/>
            <a:gdLst>
              <a:gd name="connsiteX0" fmla="*/ 0 w 1376405"/>
              <a:gd name="connsiteY0" fmla="*/ 0 h 707886"/>
              <a:gd name="connsiteX1" fmla="*/ 1376405 w 1376405"/>
              <a:gd name="connsiteY1" fmla="*/ 0 h 707886"/>
              <a:gd name="connsiteX2" fmla="*/ 1376405 w 1376405"/>
              <a:gd name="connsiteY2" fmla="*/ 707886 h 707886"/>
              <a:gd name="connsiteX3" fmla="*/ 0 w 1376405"/>
              <a:gd name="connsiteY3" fmla="*/ 707886 h 707886"/>
              <a:gd name="connsiteX4" fmla="*/ 0 w 1376405"/>
              <a:gd name="connsiteY4" fmla="*/ 0 h 707886"/>
              <a:gd name="connsiteX0" fmla="*/ 0 w 1376405"/>
              <a:gd name="connsiteY0" fmla="*/ 99363 h 807249"/>
              <a:gd name="connsiteX1" fmla="*/ 557540 w 1376405"/>
              <a:gd name="connsiteY1" fmla="*/ 0 h 807249"/>
              <a:gd name="connsiteX2" fmla="*/ 1376405 w 1376405"/>
              <a:gd name="connsiteY2" fmla="*/ 99363 h 807249"/>
              <a:gd name="connsiteX3" fmla="*/ 1376405 w 1376405"/>
              <a:gd name="connsiteY3" fmla="*/ 807249 h 807249"/>
              <a:gd name="connsiteX4" fmla="*/ 0 w 1376405"/>
              <a:gd name="connsiteY4" fmla="*/ 807249 h 807249"/>
              <a:gd name="connsiteX5" fmla="*/ 0 w 1376405"/>
              <a:gd name="connsiteY5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487606 w 1487606"/>
              <a:gd name="connsiteY3" fmla="*/ 807249 h 807249"/>
              <a:gd name="connsiteX4" fmla="*/ 111201 w 1487606"/>
              <a:gd name="connsiteY4" fmla="*/ 807249 h 807249"/>
              <a:gd name="connsiteX5" fmla="*/ 0 w 1487606"/>
              <a:gd name="connsiteY5" fmla="*/ 504968 h 807249"/>
              <a:gd name="connsiteX6" fmla="*/ 111201 w 1487606"/>
              <a:gd name="connsiteY6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805217 w 1487606"/>
              <a:gd name="connsiteY5" fmla="*/ 738039 h 807249"/>
              <a:gd name="connsiteX6" fmla="*/ 111201 w 1487606"/>
              <a:gd name="connsiteY6" fmla="*/ 807249 h 807249"/>
              <a:gd name="connsiteX7" fmla="*/ 0 w 1487606"/>
              <a:gd name="connsiteY7" fmla="*/ 504968 h 807249"/>
              <a:gd name="connsiteX8" fmla="*/ 111201 w 1487606"/>
              <a:gd name="connsiteY8" fmla="*/ 99363 h 80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7606" h="807249">
                <a:moveTo>
                  <a:pt x="111201" y="99363"/>
                </a:moveTo>
                <a:cubicBezTo>
                  <a:pt x="274301" y="98087"/>
                  <a:pt x="505641" y="1276"/>
                  <a:pt x="668741" y="0"/>
                </a:cubicBezTo>
                <a:lnTo>
                  <a:pt x="1487606" y="99363"/>
                </a:lnTo>
                <a:cubicBezTo>
                  <a:pt x="1487606" y="203073"/>
                  <a:pt x="1282889" y="197600"/>
                  <a:pt x="1282889" y="301310"/>
                </a:cubicBezTo>
                <a:lnTo>
                  <a:pt x="1487606" y="807249"/>
                </a:lnTo>
                <a:cubicBezTo>
                  <a:pt x="1264692" y="802376"/>
                  <a:pt x="1028131" y="742912"/>
                  <a:pt x="805217" y="738039"/>
                </a:cubicBezTo>
                <a:lnTo>
                  <a:pt x="111201" y="807249"/>
                </a:lnTo>
                <a:cubicBezTo>
                  <a:pt x="110528" y="670095"/>
                  <a:pt x="673" y="642122"/>
                  <a:pt x="0" y="504968"/>
                </a:cubicBezTo>
                <a:lnTo>
                  <a:pt x="111201" y="99363"/>
                </a:lnTo>
                <a:close/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chemeClr val="accent4">
                    <a:lumMod val="50000"/>
                  </a:schemeClr>
                </a:solidFill>
                <a:latin typeface="#9Slide05 SVNClementine" panose="020F0502020204030203" pitchFamily="34" charset="0"/>
              </a:rPr>
              <a:t>Bài</a:t>
            </a:r>
            <a:r>
              <a:rPr lang="en-GB" sz="4000" b="1" dirty="0">
                <a:solidFill>
                  <a:schemeClr val="accent4">
                    <a:lumMod val="50000"/>
                  </a:schemeClr>
                </a:solidFill>
                <a:latin typeface="#9Slide05 SVNClementine" panose="020F0502020204030203" pitchFamily="34" charset="0"/>
              </a:rPr>
              <a:t> 3: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9" r="21843"/>
          <a:stretch/>
        </p:blipFill>
        <p:spPr>
          <a:xfrm>
            <a:off x="3859997" y="-27833"/>
            <a:ext cx="6925651" cy="1582408"/>
          </a:xfrm>
          <a:prstGeom prst="rect">
            <a:avLst/>
          </a:prstGeom>
        </p:spPr>
      </p:pic>
      <p:pic>
        <p:nvPicPr>
          <p:cNvPr id="12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69" y="4164682"/>
            <a:ext cx="1000050" cy="14329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419" y="5741894"/>
            <a:ext cx="2068741" cy="11161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89" y="1468728"/>
            <a:ext cx="6998815" cy="3981033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9275" y="3274044"/>
            <a:ext cx="2151918" cy="32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9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0.5345 0.083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19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14725" y="36522"/>
            <a:ext cx="5189220" cy="662940"/>
          </a:xfrm>
          <a:custGeom>
            <a:avLst/>
            <a:gdLst>
              <a:gd name="connsiteX0" fmla="*/ 0 w 5189220"/>
              <a:gd name="connsiteY0" fmla="*/ 0 h 651510"/>
              <a:gd name="connsiteX1" fmla="*/ 5189220 w 5189220"/>
              <a:gd name="connsiteY1" fmla="*/ 0 h 651510"/>
              <a:gd name="connsiteX2" fmla="*/ 5189220 w 5189220"/>
              <a:gd name="connsiteY2" fmla="*/ 651510 h 651510"/>
              <a:gd name="connsiteX3" fmla="*/ 0 w 5189220"/>
              <a:gd name="connsiteY3" fmla="*/ 651510 h 651510"/>
              <a:gd name="connsiteX4" fmla="*/ 0 w 5189220"/>
              <a:gd name="connsiteY4" fmla="*/ 0 h 651510"/>
              <a:gd name="connsiteX0" fmla="*/ 731520 w 5189220"/>
              <a:gd name="connsiteY0" fmla="*/ 0 h 662940"/>
              <a:gd name="connsiteX1" fmla="*/ 5189220 w 5189220"/>
              <a:gd name="connsiteY1" fmla="*/ 11430 h 662940"/>
              <a:gd name="connsiteX2" fmla="*/ 5189220 w 5189220"/>
              <a:gd name="connsiteY2" fmla="*/ 662940 h 662940"/>
              <a:gd name="connsiteX3" fmla="*/ 0 w 5189220"/>
              <a:gd name="connsiteY3" fmla="*/ 662940 h 662940"/>
              <a:gd name="connsiteX4" fmla="*/ 731520 w 5189220"/>
              <a:gd name="connsiteY4" fmla="*/ 0 h 662940"/>
              <a:gd name="connsiteX0" fmla="*/ 731520 w 5189220"/>
              <a:gd name="connsiteY0" fmla="*/ 0 h 662940"/>
              <a:gd name="connsiteX1" fmla="*/ 4526280 w 5189220"/>
              <a:gd name="connsiteY1" fmla="*/ 11430 h 662940"/>
              <a:gd name="connsiteX2" fmla="*/ 5189220 w 5189220"/>
              <a:gd name="connsiteY2" fmla="*/ 662940 h 662940"/>
              <a:gd name="connsiteX3" fmla="*/ 0 w 5189220"/>
              <a:gd name="connsiteY3" fmla="*/ 662940 h 662940"/>
              <a:gd name="connsiteX4" fmla="*/ 731520 w 5189220"/>
              <a:gd name="connsiteY4" fmla="*/ 0 h 66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9220" h="662940">
                <a:moveTo>
                  <a:pt x="731520" y="0"/>
                </a:moveTo>
                <a:lnTo>
                  <a:pt x="4526280" y="11430"/>
                </a:lnTo>
                <a:lnTo>
                  <a:pt x="5189220" y="662940"/>
                </a:lnTo>
                <a:lnTo>
                  <a:pt x="0" y="662940"/>
                </a:lnTo>
                <a:lnTo>
                  <a:pt x="73152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560070" y="630882"/>
            <a:ext cx="11098530" cy="605566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Kiến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thức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kĩ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năng</a:t>
            </a:r>
            <a:endParaRPr lang="en-GB" sz="2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hạng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chưa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tổng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(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dựa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mối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hệ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phần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kết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phép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tính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).</a:t>
            </a:r>
          </a:p>
          <a:p>
            <a:pPr marL="342900" indent="-342900" algn="just">
              <a:buFontTx/>
              <a:buChar char="-"/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Vận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toán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tế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liên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GB" sz="2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Năng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lực</a:t>
            </a:r>
            <a:endParaRPr lang="en-GB" sz="2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Thống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toán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tế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liên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quan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đến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phép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cộng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phép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HS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rèn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năng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lực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tư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duy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lập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luận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toán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năng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lực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giao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quyết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vấn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đề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en-GB" sz="2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Phẩm</a:t>
            </a:r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chất</a:t>
            </a:r>
            <a:endParaRPr lang="en-GB" sz="2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just"/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Bồi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dưỡng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phẩm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trách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nhiệm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chăm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chỉ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trung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80193"/>
            <a:ext cx="4674870" cy="57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2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67149444"/>
</p:tagLst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350</TotalTime>
  <Words>1026</Words>
  <Application>Microsoft Office PowerPoint</Application>
  <PresentationFormat>Màn hình rộng</PresentationFormat>
  <Paragraphs>193</Paragraphs>
  <Slides>26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41" baseType="lpstr">
      <vt:lpstr>Calibri Light</vt:lpstr>
      <vt:lpstr>SVN-Helvetica Neue</vt:lpstr>
      <vt:lpstr>Times New Roman</vt:lpstr>
      <vt:lpstr>UTM Avo</vt:lpstr>
      <vt:lpstr>Arial</vt:lpstr>
      <vt:lpstr>UTM Edwardian</vt:lpstr>
      <vt:lpstr>#9Slide04 Vollkorn Black</vt:lpstr>
      <vt:lpstr>#9Slide07 HoneyCream</vt:lpstr>
      <vt:lpstr>Cambria Math</vt:lpstr>
      <vt:lpstr>UTM Zebrawood</vt:lpstr>
      <vt:lpstr>#9Slide07 SVNTransformer</vt:lpstr>
      <vt:lpstr>#9Slide05 SVNClementine</vt:lpstr>
      <vt:lpstr>Calibri</vt:lpstr>
      <vt:lpstr>宋体</vt:lpstr>
      <vt:lpstr>Metropolitan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NHÓM ZALO TOÁN THCS CÁNH DIỀU</cp:lastModifiedBy>
  <cp:revision>66</cp:revision>
  <dcterms:created xsi:type="dcterms:W3CDTF">2022-07-13T14:25:33Z</dcterms:created>
  <dcterms:modified xsi:type="dcterms:W3CDTF">2022-08-23T04:31:15Z</dcterms:modified>
</cp:coreProperties>
</file>