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3.wav" ContentType="audio/wav"/>
  <Override PartName="/ppt/media/audio4.wav" ContentType="audio/wav"/>
  <Override PartName="/ppt/media/audio5.wav" ContentType="audio/wav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</p:sldMasterIdLst>
  <p:notesMasterIdLst>
    <p:notesMasterId r:id="rId40"/>
  </p:notesMasterIdLst>
  <p:sldIdLst>
    <p:sldId id="288" r:id="rId6"/>
    <p:sldId id="257" r:id="rId7"/>
    <p:sldId id="361" r:id="rId8"/>
    <p:sldId id="299" r:id="rId9"/>
    <p:sldId id="349" r:id="rId10"/>
    <p:sldId id="274" r:id="rId11"/>
    <p:sldId id="350" r:id="rId12"/>
    <p:sldId id="360" r:id="rId13"/>
    <p:sldId id="291" r:id="rId14"/>
    <p:sldId id="351" r:id="rId15"/>
    <p:sldId id="284" r:id="rId16"/>
    <p:sldId id="292" r:id="rId17"/>
    <p:sldId id="352" r:id="rId18"/>
    <p:sldId id="286" r:id="rId19"/>
    <p:sldId id="293" r:id="rId20"/>
    <p:sldId id="294" r:id="rId21"/>
    <p:sldId id="353" r:id="rId22"/>
    <p:sldId id="287" r:id="rId23"/>
    <p:sldId id="300" r:id="rId24"/>
    <p:sldId id="355" r:id="rId25"/>
    <p:sldId id="356" r:id="rId26"/>
    <p:sldId id="357" r:id="rId27"/>
    <p:sldId id="358" r:id="rId28"/>
    <p:sldId id="296" r:id="rId29"/>
    <p:sldId id="297" r:id="rId30"/>
    <p:sldId id="345" r:id="rId31"/>
    <p:sldId id="348" r:id="rId32"/>
    <p:sldId id="359" r:id="rId33"/>
    <p:sldId id="346" r:id="rId34"/>
    <p:sldId id="258" r:id="rId35"/>
    <p:sldId id="261" r:id="rId36"/>
    <p:sldId id="259" r:id="rId37"/>
    <p:sldId id="354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4CC"/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14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8A6D-638B-4166-BE54-5A1B1B70FE2C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00B44-108C-49DF-B89E-1F548566F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03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4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64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829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81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1892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30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743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805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2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207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206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665E4F-5325-4343-8BB6-4B7B32B164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461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9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7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C54B-9837-4DEA-B647-13D122701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90EC97-2247-4435-ADB3-DEAD3C315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CAB2-E4C2-4F9B-82CB-8E5B37AF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8A785-8105-4053-BEE2-CAD851F43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A8230-69FC-44A7-9AE7-FAF0242D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3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3609E-CEC4-40D1-9E62-20D20A9B2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F70FD-C85D-4058-A334-8805C7214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386D-B722-47FF-B014-E79A5A55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1194C-029E-4956-A68E-A1817D7E1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F79E4-7B43-4926-BCAF-778C70A6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41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B2914-46F5-4BB6-9CBC-F04C9AE0D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75F0F-332C-4FA9-B6F5-B43D9FC60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7FDD3-A37B-455E-9EC6-54A02FB7B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AF55B4-3086-4FC0-895A-2E58FFF2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34922-0DC9-409A-B747-AD8C6DA8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5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8A68-EF03-4EB6-B808-6747A8CB2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BD0A7-57BE-47AD-8FEF-76DF511CE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43F22C-B612-4C83-8035-E67ED9363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7684E-010C-4D3F-AF50-8A0548283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9AD08-5E33-4A26-8B6E-3791C3047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8F00F9-C773-4DCD-A147-CBFCDF17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51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32683-C293-4456-B007-A23DECC31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5AE8E-0194-48E3-9AB2-2D23A3F5B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46E40-FF00-4158-BF03-53D767091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7CACEB-3581-4C54-8BB2-E9898F598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7DBBF4-9ECC-4316-93C9-AB49911C1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73C35-D831-4400-9217-3471FC03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97AC7E-9007-4605-8311-EBF1026E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87C5B5-CACB-4AFE-A18A-794B8D04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9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66C72-6EB7-495A-A2F3-EFBED35E3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E8D1BE-A6D3-4DEA-9D44-AAB522C7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1139EC-9022-49C1-A49F-1FE312FFE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E21F7-6A5A-49CE-A2EF-69787783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6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50D80-F629-4C7D-A4FA-8C4A41F48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D89F9D-8ED1-42F6-A7EE-B1541D52C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16DEB-C1B9-4669-8539-084110D5B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51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AAD8-B6E8-4FD3-9F29-3BC8797AB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0DAD-A11B-4CE4-A9EB-4050CA830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A8CF3-3DA9-4457-AD58-CF71B65DAA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9CA85-3510-4F1D-97A9-B2609C12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E5462-5546-433E-B2E7-8A6F0DAD3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7D5B3A-9B7F-4CC7-BE95-D81C7398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5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7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0E267-8564-4BD7-A32A-78D44CB9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5CA5CC-D15C-4AA6-A005-FF9129533B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80980-5DC7-47CE-AF2C-61CFB1D28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9EEA00-533F-4CD2-9AF9-FAF726B8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964AB8-7D74-4E4B-8DE1-AB85515A8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7E190-3AE4-4DAC-9386-DBBFCA1BA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39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50F2-67F6-4014-9C0F-43ED4D335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1AFBD1-7BB0-4559-BB81-A1E545AAC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B79BA-ECA2-4B83-B2A2-A2ACEAAB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A982C-8F90-4BA5-B32D-6E49EDA0E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2067D-C713-4A20-A58E-3BC95B1C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389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887CA-000D-40F0-87B4-3E29FA70E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4BDE4-8941-414C-B40E-3611B29D2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DF52-4052-4707-BD96-2F612AD41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7CF83-84ED-405C-BCEE-9D73FD19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B45AC-FBA7-431D-A965-FDA5701B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23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61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409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74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0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060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70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0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7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40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9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57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5492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688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75915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9016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0663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67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29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22016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9314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849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5584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4494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15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5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63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7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6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198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595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223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97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74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28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3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49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23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34491-828B-4127-8CE2-C6A7DED8B2FE}" type="datetimeFigureOut">
              <a:rPr lang="zh-CN" altLang="en-US" smtClean="0"/>
              <a:t>2023/3/29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B380-5D91-4C69-8E8C-9D3B76CB36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6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75C12A-F59A-408B-B3B8-7F9743DF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99B57-AAE5-45F5-B019-5FA981123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10324-CA1C-4A40-94D5-6C27BDAE6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D81EB-08EF-4BF4-8BBE-04AB088E79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8EC45-37BE-4D3C-B397-8DF23C773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84E1C-98EF-4DF6-99DE-22E431F3E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B100A-893B-4856-ABE0-7409E2668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2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E3A2E-F69A-4FD8-98D2-11ABB72E0AEE}" type="datetimeFigureOut">
              <a:rPr lang="vi-VN" smtClean="0"/>
              <a:t>29/03/2023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5265C-860D-45A9-9201-72ED953894E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971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774E9-30C0-4F8B-BCE6-AA32354D734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03B02-D3E9-4D0A-9E86-B1921D73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0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gif"/><Relationship Id="rId4" Type="http://schemas.openxmlformats.org/officeDocument/2006/relationships/audio" Target="../media/audio5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audio" Target="../media/audio5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7.gif"/><Relationship Id="rId4" Type="http://schemas.openxmlformats.org/officeDocument/2006/relationships/audio" Target="../media/audio5.wav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7" y="0"/>
            <a:ext cx="9125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WordArt 3"/>
          <p:cNvSpPr>
            <a:spLocks noChangeArrowheads="1" noChangeShapeType="1" noTextEdit="1"/>
          </p:cNvSpPr>
          <p:nvPr/>
        </p:nvSpPr>
        <p:spPr bwMode="auto">
          <a:xfrm>
            <a:off x="1832430" y="1219200"/>
            <a:ext cx="8553450" cy="4546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492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NHIỆT LIỆT CHÀO MỪNG CÁC THẦY CÔ GIÁO!</a:t>
            </a:r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2924632" y="2908549"/>
            <a:ext cx="6723743" cy="6375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/>
                <a:cs typeface="Arial"/>
              </a:rPr>
              <a:t>VỀ </a:t>
            </a:r>
            <a:r>
              <a:rPr lang="en-US" sz="32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/>
                <a:cs typeface="Arial"/>
              </a:rPr>
              <a:t>DỰ HỘI GIẢNG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3366"/>
              </a:solidFill>
              <a:latin typeface="Arial"/>
              <a:cs typeface="Arial"/>
            </a:endParaRPr>
          </a:p>
        </p:txBody>
      </p:sp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4132943" y="3882824"/>
            <a:ext cx="4267200" cy="1066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20000"/>
                    </a:gs>
                    <a:gs pos="100000">
                      <a:srgbClr val="610000"/>
                    </a:gs>
                  </a:gsLst>
                  <a:lin ang="5400000" scaled="1"/>
                </a:gradFill>
                <a:latin typeface="Arial"/>
                <a:cs typeface="Arial"/>
              </a:rPr>
              <a:t>MÔN TIẾNG VIỆT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20000"/>
                  </a:gs>
                  <a:gs pos="100000">
                    <a:srgbClr val="610000"/>
                  </a:gs>
                </a:gsLst>
                <a:lin ang="5400000" scaled="1"/>
              </a:gradFill>
              <a:latin typeface="Arial"/>
              <a:cs typeface="Arial"/>
            </a:endParaRPr>
          </a:p>
        </p:txBody>
      </p:sp>
      <p:sp>
        <p:nvSpPr>
          <p:cNvPr id="8198" name="WordArt 6"/>
          <p:cNvSpPr>
            <a:spLocks noChangeArrowheads="1" noChangeShapeType="1" noTextEdit="1"/>
          </p:cNvSpPr>
          <p:nvPr/>
        </p:nvSpPr>
        <p:spPr bwMode="auto">
          <a:xfrm>
            <a:off x="3218544" y="174169"/>
            <a:ext cx="6017821" cy="48010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alibri"/>
                <a:cs typeface="Arial"/>
              </a:rPr>
              <a:t>LỚP 3A</a:t>
            </a:r>
            <a:endParaRPr lang="en-US" sz="3600" kern="10" dirty="0">
              <a:ln w="9525">
                <a:solidFill>
                  <a:srgbClr val="BF4D07"/>
                </a:solidFill>
                <a:round/>
                <a:headEnd/>
                <a:tailEnd/>
              </a:ln>
              <a:solidFill>
                <a:srgbClr val="FF0000"/>
              </a:solidFill>
              <a:latin typeface="Calibri"/>
              <a:cs typeface="Arial"/>
            </a:endParaRPr>
          </a:p>
        </p:txBody>
      </p:sp>
      <p:sp>
        <p:nvSpPr>
          <p:cNvPr id="8199" name="WordArt 7"/>
          <p:cNvSpPr>
            <a:spLocks noChangeArrowheads="1" noChangeShapeType="1" noTextEdit="1"/>
          </p:cNvSpPr>
          <p:nvPr/>
        </p:nvSpPr>
        <p:spPr bwMode="auto">
          <a:xfrm rot="316412">
            <a:off x="2404869" y="4459934"/>
            <a:ext cx="4171950" cy="135731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endParaRPr lang="vi-VN" sz="3600" b="1" i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vi-VN" sz="3600" b="1" i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GV</a:t>
            </a:r>
            <a:r>
              <a:rPr lang="vi-VN" sz="3600" b="1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:</a:t>
            </a:r>
            <a:r>
              <a:rPr lang="en-US" sz="3600" b="1" i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4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Arial"/>
                <a:cs typeface="Arial"/>
              </a:rPr>
              <a:t> Nguyễn Thị Tươi</a:t>
            </a:r>
            <a:endParaRPr lang="en-US" sz="3600" b="1" i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4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Oval 1"/>
          <p:cNvSpPr/>
          <p:nvPr/>
        </p:nvSpPr>
        <p:spPr>
          <a:xfrm>
            <a:off x="9019311" y="655415"/>
            <a:ext cx="47707" cy="4571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3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603105" y="1537362"/>
            <a:ext cx="10983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2 câu với từ ngữ tìm được ở bài tập 1. 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DF3578-CCD1-407D-88E0-1E5022E07605}"/>
              </a:ext>
            </a:extLst>
          </p:cNvPr>
          <p:cNvCxnSpPr>
            <a:cxnSpLocks/>
          </p:cNvCxnSpPr>
          <p:nvPr/>
        </p:nvCxnSpPr>
        <p:spPr>
          <a:xfrm>
            <a:off x="1338943" y="2245248"/>
            <a:ext cx="2111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DC7579-7A10-43DE-9A84-ACEAEC51B522}"/>
              </a:ext>
            </a:extLst>
          </p:cNvPr>
          <p:cNvCxnSpPr>
            <a:cxnSpLocks/>
          </p:cNvCxnSpPr>
          <p:nvPr/>
        </p:nvCxnSpPr>
        <p:spPr>
          <a:xfrm>
            <a:off x="4637314" y="2245248"/>
            <a:ext cx="16655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AFB01CC-56BC-4AFE-B013-E10926ABB972}"/>
              </a:ext>
            </a:extLst>
          </p:cNvPr>
          <p:cNvCxnSpPr>
            <a:cxnSpLocks/>
          </p:cNvCxnSpPr>
          <p:nvPr/>
        </p:nvCxnSpPr>
        <p:spPr>
          <a:xfrm>
            <a:off x="8893628" y="2155372"/>
            <a:ext cx="23948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8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77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49129" y="171423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1204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3200" b="1">
                <a:solidFill>
                  <a:srgbClr val="1204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câu dưới đây vào kiểu câu thích hợp.</a:t>
            </a: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796257" y="758233"/>
            <a:ext cx="10481551" cy="596162"/>
            <a:chOff x="1042394" y="3881033"/>
            <a:chExt cx="10481551" cy="596162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1302569" y="3881033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042394" y="3923197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lang="en-US" sz="30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3000" b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nhau.</a:t>
              </a:r>
              <a:endParaRPr lang="vi-VN" sz="3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301366" y="1697863"/>
            <a:ext cx="11017267" cy="595327"/>
            <a:chOff x="594360" y="3881033"/>
            <a:chExt cx="11017267" cy="59532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1302569" y="3881033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594360" y="3922362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lang="en-US" sz="3000" b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thoại ?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1056432" y="2585764"/>
            <a:ext cx="11958508" cy="1015664"/>
            <a:chOff x="725590" y="3847358"/>
            <a:chExt cx="12238132" cy="57613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725590" y="3881033"/>
              <a:ext cx="11342267" cy="318626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734746" y="3847358"/>
              <a:ext cx="12228976" cy="57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hoàn</a:t>
              </a:r>
            </a:p>
            <a:p>
              <a:pPr lvl="0"/>
              <a:r>
                <a:rPr lang="en-US" sz="3000" b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6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-850283" y="3849241"/>
            <a:ext cx="12215773" cy="672724"/>
            <a:chOff x="-598528" y="4015313"/>
            <a:chExt cx="12215773" cy="381599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8187" y="401531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-598528" y="4030938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3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948390" y="4701802"/>
            <a:ext cx="10426047" cy="672724"/>
            <a:chOff x="1185580" y="3881033"/>
            <a:chExt cx="10426047" cy="381599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1302569" y="388103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1185580" y="3914706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000" b="1" dirty="0" err="1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000" b="1" dirty="0">
                  <a:solidFill>
                    <a:srgbClr val="006C3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3000" b="1" dirty="0">
                <a:solidFill>
                  <a:srgbClr val="006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64B3FA7-35CF-4EBE-BAB5-F05ED737B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728" y="4937528"/>
            <a:ext cx="2500655" cy="194856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1DA4B1E-043F-4ED1-A229-37CCDAE73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19" y="5057130"/>
            <a:ext cx="2171229" cy="187582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4A8336-2560-4FF0-8556-99294B4D8369}"/>
              </a:ext>
            </a:extLst>
          </p:cNvPr>
          <p:cNvCxnSpPr>
            <a:cxnSpLocks/>
          </p:cNvCxnSpPr>
          <p:nvPr/>
        </p:nvCxnSpPr>
        <p:spPr>
          <a:xfrm>
            <a:off x="1621972" y="748103"/>
            <a:ext cx="22968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129DB5F-59C6-4EB8-ADDA-9D40C146356E}"/>
              </a:ext>
            </a:extLst>
          </p:cNvPr>
          <p:cNvCxnSpPr>
            <a:cxnSpLocks/>
          </p:cNvCxnSpPr>
          <p:nvPr/>
        </p:nvCxnSpPr>
        <p:spPr>
          <a:xfrm>
            <a:off x="6760029" y="712435"/>
            <a:ext cx="3516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66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676" y="1897326"/>
            <a:ext cx="5412996" cy="3352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04C08B-D8BA-4CA0-A283-7331D4BBA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4752" y="585409"/>
            <a:ext cx="671227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8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52814" y="234863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434015" y="590478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Xếp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câu dưới đây vào kiểu câu thích hợp.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CB0A12-B0AF-4AFC-BF03-6DAD368877C1}"/>
              </a:ext>
            </a:extLst>
          </p:cNvPr>
          <p:cNvGrpSpPr/>
          <p:nvPr/>
        </p:nvGrpSpPr>
        <p:grpSpPr>
          <a:xfrm>
            <a:off x="-109075" y="1323729"/>
            <a:ext cx="10669794" cy="589200"/>
            <a:chOff x="137062" y="4446529"/>
            <a:chExt cx="10669794" cy="589200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2D67B1A8-4806-4504-AC0B-755DDE4A3AA8}"/>
                </a:ext>
              </a:extLst>
            </p:cNvPr>
            <p:cNvSpPr/>
            <p:nvPr/>
          </p:nvSpPr>
          <p:spPr>
            <a:xfrm>
              <a:off x="585480" y="4446529"/>
              <a:ext cx="10221376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DF4BCF-048D-4982-8259-A789E9DD1F27}"/>
                </a:ext>
              </a:extLst>
            </p:cNvPr>
            <p:cNvSpPr txBox="1"/>
            <p:nvPr/>
          </p:nvSpPr>
          <p:spPr>
            <a:xfrm>
              <a:off x="137062" y="4481731"/>
              <a:ext cx="1021815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thoại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nhau.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4C3B91C-E562-421A-BB77-4E562A6F07F2}"/>
              </a:ext>
            </a:extLst>
          </p:cNvPr>
          <p:cNvGrpSpPr/>
          <p:nvPr/>
        </p:nvGrpSpPr>
        <p:grpSpPr>
          <a:xfrm>
            <a:off x="315025" y="2216218"/>
            <a:ext cx="10382596" cy="601487"/>
            <a:chOff x="561162" y="4453761"/>
            <a:chExt cx="10382596" cy="601487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33DAAAF-99D2-4B10-8D90-E8E58410F7A7}"/>
                </a:ext>
              </a:extLst>
            </p:cNvPr>
            <p:cNvSpPr/>
            <p:nvPr/>
          </p:nvSpPr>
          <p:spPr>
            <a:xfrm>
              <a:off x="634700" y="4453761"/>
              <a:ext cx="10309058" cy="584775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57A66A-2C35-4741-A7B2-75D5F5B14E87}"/>
                </a:ext>
              </a:extLst>
            </p:cNvPr>
            <p:cNvSpPr txBox="1"/>
            <p:nvPr/>
          </p:nvSpPr>
          <p:spPr>
            <a:xfrm>
              <a:off x="561162" y="4501250"/>
              <a:ext cx="1024266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Ai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thoại ?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382537-CAA7-45F3-87FE-3858793B73A9}"/>
              </a:ext>
            </a:extLst>
          </p:cNvPr>
          <p:cNvGrpSpPr/>
          <p:nvPr/>
        </p:nvGrpSpPr>
        <p:grpSpPr>
          <a:xfrm>
            <a:off x="387495" y="2997370"/>
            <a:ext cx="11949561" cy="1100747"/>
            <a:chOff x="504690" y="4158406"/>
            <a:chExt cx="12228976" cy="624393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0DDCBB61-4F3D-4944-BAF3-3CE19947C0E9}"/>
                </a:ext>
              </a:extLst>
            </p:cNvPr>
            <p:cNvSpPr/>
            <p:nvPr/>
          </p:nvSpPr>
          <p:spPr>
            <a:xfrm>
              <a:off x="549556" y="4222717"/>
              <a:ext cx="11342267" cy="560082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144E81A-7F52-4970-BB2B-78D787F8F805}"/>
                </a:ext>
              </a:extLst>
            </p:cNvPr>
            <p:cNvSpPr txBox="1"/>
            <p:nvPr/>
          </p:nvSpPr>
          <p:spPr>
            <a:xfrm>
              <a:off x="504690" y="4158406"/>
              <a:ext cx="12228976" cy="576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hoàn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khăn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C081E0-F3B3-4CD5-B9DD-D4C096E61FD0}"/>
              </a:ext>
            </a:extLst>
          </p:cNvPr>
          <p:cNvGrpSpPr/>
          <p:nvPr/>
        </p:nvGrpSpPr>
        <p:grpSpPr>
          <a:xfrm>
            <a:off x="-1610681" y="4389618"/>
            <a:ext cx="11888840" cy="672724"/>
            <a:chOff x="-664923" y="4015313"/>
            <a:chExt cx="12282168" cy="381599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B5E1AFEF-8D10-4200-B0DF-AC8BE9197A97}"/>
                </a:ext>
              </a:extLst>
            </p:cNvPr>
            <p:cNvSpPr/>
            <p:nvPr/>
          </p:nvSpPr>
          <p:spPr>
            <a:xfrm>
              <a:off x="1308187" y="4015313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893D4C0-FB1D-45C3-9585-0F70F6032A3B}"/>
                </a:ext>
              </a:extLst>
            </p:cNvPr>
            <p:cNvSpPr txBox="1"/>
            <p:nvPr/>
          </p:nvSpPr>
          <p:spPr>
            <a:xfrm>
              <a:off x="-664923" y="4030938"/>
              <a:ext cx="10740840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giáo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00C9F1B-B4AE-46B7-8F74-F26F42E2816C}"/>
              </a:ext>
            </a:extLst>
          </p:cNvPr>
          <p:cNvGrpSpPr/>
          <p:nvPr/>
        </p:nvGrpSpPr>
        <p:grpSpPr>
          <a:xfrm>
            <a:off x="281827" y="5406268"/>
            <a:ext cx="10309058" cy="672724"/>
            <a:chOff x="655907" y="4005022"/>
            <a:chExt cx="10309058" cy="381599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53C3E60B-55B9-43BC-AE4B-68C4A4B0BDEE}"/>
                </a:ext>
              </a:extLst>
            </p:cNvPr>
            <p:cNvSpPr/>
            <p:nvPr/>
          </p:nvSpPr>
          <p:spPr>
            <a:xfrm>
              <a:off x="655907" y="4005022"/>
              <a:ext cx="10309058" cy="381599"/>
            </a:xfrm>
            <a:custGeom>
              <a:avLst/>
              <a:gdLst/>
              <a:ahLst/>
              <a:cxnLst/>
              <a:rect l="l" t="t" r="r" b="b"/>
              <a:pathLst>
                <a:path w="17146631" h="2345666">
                  <a:moveTo>
                    <a:pt x="278431" y="16918"/>
                  </a:moveTo>
                  <a:cubicBezTo>
                    <a:pt x="278431" y="16918"/>
                    <a:pt x="604014" y="12258"/>
                    <a:pt x="1175379" y="12454"/>
                  </a:cubicBezTo>
                  <a:cubicBezTo>
                    <a:pt x="14339493" y="12671"/>
                    <a:pt x="16872563" y="0"/>
                    <a:pt x="16872563" y="0"/>
                  </a:cubicBezTo>
                  <a:cubicBezTo>
                    <a:pt x="16940027" y="0"/>
                    <a:pt x="17015964" y="0"/>
                    <a:pt x="17094737" y="85073"/>
                  </a:cubicBezTo>
                  <a:cubicBezTo>
                    <a:pt x="17137716" y="131488"/>
                    <a:pt x="17138783" y="240224"/>
                    <a:pt x="17139189" y="320281"/>
                  </a:cubicBezTo>
                  <a:cubicBezTo>
                    <a:pt x="17139189" y="320281"/>
                    <a:pt x="17137483" y="1318305"/>
                    <a:pt x="17137483" y="1583082"/>
                  </a:cubicBezTo>
                  <a:cubicBezTo>
                    <a:pt x="17137483" y="1797241"/>
                    <a:pt x="17146632" y="2096420"/>
                    <a:pt x="17146632" y="2096420"/>
                  </a:cubicBezTo>
                  <a:cubicBezTo>
                    <a:pt x="17146632" y="2225089"/>
                    <a:pt x="17142463" y="2345666"/>
                    <a:pt x="16889624" y="2337532"/>
                  </a:cubicBezTo>
                  <a:cubicBezTo>
                    <a:pt x="16889624" y="2337532"/>
                    <a:pt x="16513153" y="2317234"/>
                    <a:pt x="14810939" y="2324832"/>
                  </a:cubicBezTo>
                  <a:cubicBezTo>
                    <a:pt x="3696180" y="2332966"/>
                    <a:pt x="304023" y="2345666"/>
                    <a:pt x="304023" y="2345666"/>
                  </a:cubicBezTo>
                  <a:cubicBezTo>
                    <a:pt x="132548" y="2345666"/>
                    <a:pt x="4213" y="2244597"/>
                    <a:pt x="8532" y="2042050"/>
                  </a:cubicBezTo>
                  <a:cubicBezTo>
                    <a:pt x="8532" y="2042050"/>
                    <a:pt x="9630" y="1543509"/>
                    <a:pt x="4815" y="998284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BDE0FE"/>
            </a:solidFill>
          </p:spPr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1345D3-BD2B-4FBF-A20F-B1F9B53D1DB5}"/>
                </a:ext>
              </a:extLst>
            </p:cNvPr>
            <p:cNvSpPr txBox="1"/>
            <p:nvPr/>
          </p:nvSpPr>
          <p:spPr>
            <a:xfrm>
              <a:off x="655907" y="4040953"/>
              <a:ext cx="10242662" cy="314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C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5253514-25CE-495F-A17E-EA2EE3E7B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404" y="2363787"/>
            <a:ext cx="1162212" cy="3429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162CCD-B975-4E35-8EC0-7B5DEE2CF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1070" y="3358690"/>
            <a:ext cx="1162212" cy="3429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1700C6-6251-467B-B624-CE80990EB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404" y="5560032"/>
            <a:ext cx="1162212" cy="342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FD9B0-E2B3-4603-9819-DF8CCB89E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932" y="1344669"/>
            <a:ext cx="1057423" cy="49536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2F64F28-1869-4180-B984-3026953AC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0798" y="4470657"/>
            <a:ext cx="1057423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41C3E82-9381-40F8-8624-D0959B202E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426923"/>
              </p:ext>
            </p:extLst>
          </p:nvPr>
        </p:nvGraphicFramePr>
        <p:xfrm>
          <a:off x="732156" y="548640"/>
          <a:ext cx="10936453" cy="5490085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5496388">
                  <a:extLst>
                    <a:ext uri="{9D8B030D-6E8A-4147-A177-3AD203B41FA5}">
                      <a16:colId xmlns:a16="http://schemas.microsoft.com/office/drawing/2014/main" val="1932119103"/>
                    </a:ext>
                  </a:extLst>
                </a:gridCol>
                <a:gridCol w="5440065">
                  <a:extLst>
                    <a:ext uri="{9D8B030D-6E8A-4147-A177-3AD203B41FA5}">
                      <a16:colId xmlns:a16="http://schemas.microsoft.com/office/drawing/2014/main" val="4190794327"/>
                    </a:ext>
                  </a:extLst>
                </a:gridCol>
              </a:tblGrid>
              <a:tr h="8446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kể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 hỏi</a:t>
                      </a:r>
                      <a:endParaRPr lang="en-US" sz="320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9945788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l"/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a. An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Minh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đang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thoại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sz="3200" b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nhau.</a:t>
                      </a:r>
                      <a:endParaRPr lang="vi-VN" sz="3200" b="1" dirty="0">
                        <a:solidFill>
                          <a:srgbClr val="1204CC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b. Ai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là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đầu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tiên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phát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minh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ra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điện</a:t>
                      </a:r>
                      <a:r>
                        <a:rPr lang="en-US" sz="3200" b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thoại?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8049018"/>
                  </a:ext>
                </a:extLst>
              </a:tr>
              <a:tr h="1719355">
                <a:tc>
                  <a:txBody>
                    <a:bodyPr/>
                    <a:lstStyle/>
                    <a:p>
                      <a:pPr lvl="0" algn="l"/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d.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Tôi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nghe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cô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giáo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giảng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bài</a:t>
                      </a:r>
                      <a:r>
                        <a:rPr lang="en-US" sz="3200" b="1" dirty="0">
                          <a:solidFill>
                            <a:srgbClr val="1204CC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vi-VN" sz="3200" b="1" dirty="0">
                        <a:solidFill>
                          <a:srgbClr val="1204CC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/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sao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chúng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ta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cần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giúp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đỡ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những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hoàn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cảnh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khăn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9621614"/>
                  </a:ext>
                </a:extLst>
              </a:tr>
              <a:tr h="1146238">
                <a:tc>
                  <a:txBody>
                    <a:bodyPr/>
                    <a:lstStyle/>
                    <a:p>
                      <a:pPr lvl="0" algn="just"/>
                      <a:endParaRPr lang="vi-VN" sz="3200" b="1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e.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Bạn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biết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thùng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rác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trường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đặt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đâu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b="1" dirty="0">
                          <a:solidFill>
                            <a:srgbClr val="006C3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vi-VN" sz="3200" b="1" dirty="0">
                        <a:solidFill>
                          <a:srgbClr val="006C3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72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02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2D6B43-5760-4777-954D-3E864960A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63" y="345041"/>
            <a:ext cx="5591106" cy="46283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EE1FB-F1F1-425E-A690-D8FA56F42201}"/>
              </a:ext>
            </a:extLst>
          </p:cNvPr>
          <p:cNvSpPr txBox="1"/>
          <p:nvPr/>
        </p:nvSpPr>
        <p:spPr>
          <a:xfrm>
            <a:off x="6776905" y="345041"/>
            <a:ext cx="411680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Meucci sinh ngày 13/04/1808, là nhà phát minh người Italia. Từ năm 1856 đến năm 1870, ông đã phát minh ra một thiết bị liên lạc được coi là chiếc điện thoại đầu tiên.</a:t>
            </a:r>
            <a:endParaRPr lang="en-US" sz="2800" b="1" i="1">
              <a:solidFill>
                <a:srgbClr val="1204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F3E8E-095C-4F07-8730-826499235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058" y="3853052"/>
            <a:ext cx="2037979" cy="2240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6297D-A14E-4118-AC65-5A80CCEA7DE4}"/>
              </a:ext>
            </a:extLst>
          </p:cNvPr>
          <p:cNvSpPr txBox="1"/>
          <p:nvPr/>
        </p:nvSpPr>
        <p:spPr>
          <a:xfrm>
            <a:off x="1831111" y="5070003"/>
            <a:ext cx="378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Antonio Meucci</a:t>
            </a:r>
            <a:endParaRPr lang="en-US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4AC6C9-2B2D-429D-9689-C8EE45AD4276}"/>
              </a:ext>
            </a:extLst>
          </p:cNvPr>
          <p:cNvSpPr txBox="1"/>
          <p:nvPr/>
        </p:nvSpPr>
        <p:spPr>
          <a:xfrm>
            <a:off x="8927650" y="6064962"/>
            <a:ext cx="378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điện thoại đầu tiên</a:t>
            </a:r>
            <a:endParaRPr lang="en-US" sz="2000">
              <a:solidFill>
                <a:srgbClr val="1204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AF9160-0B26-4AD4-8FEB-EE2056B93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06" y="2299323"/>
            <a:ext cx="10839627" cy="1896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80F5A9-7C11-4EBA-9289-FFDA23EC36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92" y="825385"/>
            <a:ext cx="1773307" cy="2364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EFB6C-429C-4725-9A30-4D235CE64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024" y="779313"/>
            <a:ext cx="1783246" cy="2377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EFFF9-F567-4379-AB59-F31D05C52B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95" y="646791"/>
            <a:ext cx="1882637" cy="25101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DB216-8C15-4EAC-BF88-37DE0CFFC9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27" y="3649152"/>
            <a:ext cx="1882638" cy="25101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90FABB-13D2-4773-B1F7-AF74BA759F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28" y="3649151"/>
            <a:ext cx="1882638" cy="2510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763120-35BD-4A6E-AEBC-F5677A72A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399" y="3649151"/>
            <a:ext cx="1882638" cy="25101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2D70E2-3901-457B-9DD9-BCD103E6B625}"/>
              </a:ext>
            </a:extLst>
          </p:cNvPr>
          <p:cNvSpPr txBox="1"/>
          <p:nvPr/>
        </p:nvSpPr>
        <p:spPr>
          <a:xfrm>
            <a:off x="983559" y="3281730"/>
            <a:ext cx="258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-NHÀ VỆ SINH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89CE1B-706B-46CE-ADD4-594933A6A2DF}"/>
              </a:ext>
            </a:extLst>
          </p:cNvPr>
          <p:cNvSpPr txBox="1"/>
          <p:nvPr/>
        </p:nvSpPr>
        <p:spPr>
          <a:xfrm>
            <a:off x="4239968" y="3227806"/>
            <a:ext cx="282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– KHU BÓNG RỔ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76ADDF-ABA7-4B5C-ABE6-42B4BEFC4A3F}"/>
              </a:ext>
            </a:extLst>
          </p:cNvPr>
          <p:cNvSpPr txBox="1"/>
          <p:nvPr/>
        </p:nvSpPr>
        <p:spPr>
          <a:xfrm>
            <a:off x="7742166" y="3044868"/>
            <a:ext cx="3609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– GÓC HÀNH LANG </a:t>
            </a:r>
          </a:p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CÁC DÃY NHÀ TẦNG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BC057C-64EC-4E28-82B4-91D56C1D5048}"/>
              </a:ext>
            </a:extLst>
          </p:cNvPr>
          <p:cNvSpPr txBox="1"/>
          <p:nvPr/>
        </p:nvSpPr>
        <p:spPr>
          <a:xfrm>
            <a:off x="563838" y="6159336"/>
            <a:ext cx="3279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–GẦN CỔNG TR</a:t>
            </a:r>
            <a:r>
              <a:rPr lang="vi-VN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A8AC72-5D73-4ACE-A23E-AE5FFD580736}"/>
              </a:ext>
            </a:extLst>
          </p:cNvPr>
          <p:cNvSpPr txBox="1"/>
          <p:nvPr/>
        </p:nvSpPr>
        <p:spPr>
          <a:xfrm>
            <a:off x="4072765" y="6159336"/>
            <a:ext cx="3164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– GẦN CHỖ RỬA TAY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3905AB-A7E0-4E9C-81A8-0020FBF3A351}"/>
              </a:ext>
            </a:extLst>
          </p:cNvPr>
          <p:cNvSpPr txBox="1"/>
          <p:nvPr/>
        </p:nvSpPr>
        <p:spPr>
          <a:xfrm>
            <a:off x="7750450" y="6141671"/>
            <a:ext cx="258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THÙNG RÁC – GẦN CTMN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E3B131-0F39-4D3F-B725-32220F67E4B3}"/>
              </a:ext>
            </a:extLst>
          </p:cNvPr>
          <p:cNvSpPr txBox="1"/>
          <p:nvPr/>
        </p:nvSpPr>
        <p:spPr>
          <a:xfrm>
            <a:off x="3001203" y="189897"/>
            <a:ext cx="5406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THÙNG RÁC CỦA NHÀ TR</a:t>
            </a:r>
            <a:r>
              <a:rPr lang="vi-VN" sz="20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</p:txBody>
      </p:sp>
    </p:spTree>
    <p:extLst>
      <p:ext uri="{BB962C8B-B14F-4D97-AF65-F5344CB8AC3E}">
        <p14:creationId xmlns:p14="http://schemas.microsoft.com/office/powerpoint/2010/main" val="31041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38FC5B-4D16-4052-841F-8FA29FDFD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18" y="1381538"/>
            <a:ext cx="2570922" cy="2246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80F4F-39BB-4454-A54C-5FCA576436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85" y="1381538"/>
            <a:ext cx="2610679" cy="2246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96AB13-9128-4319-B7F5-4C7DD9AF6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2" y="1381538"/>
            <a:ext cx="2826026" cy="22462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3BC17-53ED-4CB5-9AC3-89F5C3502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0" y="4134679"/>
            <a:ext cx="2623930" cy="19679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B0605-E169-49A8-BEF1-76838D5772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34" y="4134679"/>
            <a:ext cx="2623930" cy="19679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D6F1ED-7FD0-476C-8094-0B77F81F96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2" y="4134679"/>
            <a:ext cx="2623931" cy="19679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7AE5A2-AB05-4B28-A784-8DA8C858D458}"/>
              </a:ext>
            </a:extLst>
          </p:cNvPr>
          <p:cNvSpPr txBox="1"/>
          <p:nvPr/>
        </p:nvSpPr>
        <p:spPr>
          <a:xfrm>
            <a:off x="884583" y="274475"/>
            <a:ext cx="1078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ảnh tổng vệ sinh lớp học và sân tr</a:t>
            </a:r>
            <a:r>
              <a:rPr lang="vi-VN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</a:p>
        </p:txBody>
      </p:sp>
    </p:spTree>
    <p:extLst>
      <p:ext uri="{BB962C8B-B14F-4D97-AF65-F5344CB8AC3E}">
        <p14:creationId xmlns:p14="http://schemas.microsoft.com/office/powerpoint/2010/main" val="382136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D13072-4FC5-4368-8C84-ADDD41EE7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29" y="760436"/>
            <a:ext cx="4078357" cy="3058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6A0FDF-86A9-4A32-BE33-D52A2A17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12" y="834980"/>
            <a:ext cx="3978965" cy="2984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1C4A1-10B0-4E33-8294-0D87D0752309}"/>
              </a:ext>
            </a:extLst>
          </p:cNvPr>
          <p:cNvSpPr txBox="1"/>
          <p:nvPr/>
        </p:nvSpPr>
        <p:spPr>
          <a:xfrm>
            <a:off x="1118152" y="188649"/>
            <a:ext cx="10783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 L</a:t>
            </a:r>
            <a:r>
              <a:rPr lang="vi-VN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>
                <a:solidFill>
                  <a:srgbClr val="1204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VỚI TRẺ EM TÀN TẬT VIỆT NAM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13679A-B5EE-4BCB-B709-E954F66DF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12" y="3819204"/>
            <a:ext cx="3978965" cy="268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D1F47-0C0A-4603-BB4B-DDFE2FFB16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29" y="3819204"/>
            <a:ext cx="4078357" cy="26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7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88098" y="5916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700923" y="171423"/>
            <a:ext cx="1021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159603" y="479298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A4FACE-5DBF-4591-8307-E60874631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010" y="938211"/>
            <a:ext cx="8929311" cy="527374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5C0CF-A99E-464D-9333-E0141AF11B85}"/>
              </a:ext>
            </a:extLst>
          </p:cNvPr>
          <p:cNvCxnSpPr>
            <a:cxnSpLocks/>
          </p:cNvCxnSpPr>
          <p:nvPr/>
        </p:nvCxnSpPr>
        <p:spPr>
          <a:xfrm>
            <a:off x="3048001" y="755479"/>
            <a:ext cx="197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2C002F-9D4F-49FD-BAA0-9E661414FF40}"/>
              </a:ext>
            </a:extLst>
          </p:cNvPr>
          <p:cNvCxnSpPr>
            <a:cxnSpLocks/>
          </p:cNvCxnSpPr>
          <p:nvPr/>
        </p:nvCxnSpPr>
        <p:spPr>
          <a:xfrm>
            <a:off x="5323114" y="748958"/>
            <a:ext cx="1970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06EB6F-6390-4744-8890-5A0DAC687E6C}"/>
              </a:ext>
            </a:extLst>
          </p:cNvPr>
          <p:cNvCxnSpPr>
            <a:cxnSpLocks/>
          </p:cNvCxnSpPr>
          <p:nvPr/>
        </p:nvCxnSpPr>
        <p:spPr>
          <a:xfrm>
            <a:off x="7554687" y="755479"/>
            <a:ext cx="13498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62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10685087" y="4820269"/>
            <a:ext cx="1506913" cy="20377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8003D3-A784-4899-AA1A-44917ED13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8"/>
          <a:stretch/>
        </p:blipFill>
        <p:spPr>
          <a:xfrm>
            <a:off x="728439" y="2395330"/>
            <a:ext cx="2858156" cy="307616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AA1B16-1D03-4F7D-9398-484C51FC6ACD}"/>
              </a:ext>
            </a:extLst>
          </p:cNvPr>
          <p:cNvSpPr/>
          <p:nvPr/>
        </p:nvSpPr>
        <p:spPr>
          <a:xfrm>
            <a:off x="4600575" y="1276350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C077F2F-4ACA-420C-B963-8619BE209C5C}"/>
              </a:ext>
            </a:extLst>
          </p:cNvPr>
          <p:cNvSpPr/>
          <p:nvPr/>
        </p:nvSpPr>
        <p:spPr>
          <a:xfrm>
            <a:off x="5657850" y="3324225"/>
            <a:ext cx="5391150" cy="1685925"/>
          </a:xfrm>
          <a:custGeom>
            <a:avLst/>
            <a:gdLst>
              <a:gd name="connsiteX0" fmla="*/ 0 w 5391150"/>
              <a:gd name="connsiteY0" fmla="*/ 280993 h 1685925"/>
              <a:gd name="connsiteX1" fmla="*/ 280993 w 5391150"/>
              <a:gd name="connsiteY1" fmla="*/ 0 h 1685925"/>
              <a:gd name="connsiteX2" fmla="*/ 571233 w 5391150"/>
              <a:gd name="connsiteY2" fmla="*/ 0 h 1685925"/>
              <a:gd name="connsiteX3" fmla="*/ 898525 w 5391150"/>
              <a:gd name="connsiteY3" fmla="*/ 0 h 1685925"/>
              <a:gd name="connsiteX4" fmla="*/ 898525 w 5391150"/>
              <a:gd name="connsiteY4" fmla="*/ 0 h 1685925"/>
              <a:gd name="connsiteX5" fmla="*/ 1374743 w 5391150"/>
              <a:gd name="connsiteY5" fmla="*/ 0 h 1685925"/>
              <a:gd name="connsiteX6" fmla="*/ 1783572 w 5391150"/>
              <a:gd name="connsiteY6" fmla="*/ 0 h 1685925"/>
              <a:gd name="connsiteX7" fmla="*/ 2246313 w 5391150"/>
              <a:gd name="connsiteY7" fmla="*/ 0 h 1685925"/>
              <a:gd name="connsiteX8" fmla="*/ 2819082 w 5391150"/>
              <a:gd name="connsiteY8" fmla="*/ 0 h 1685925"/>
              <a:gd name="connsiteX9" fmla="*/ 3420489 w 5391150"/>
              <a:gd name="connsiteY9" fmla="*/ 0 h 1685925"/>
              <a:gd name="connsiteX10" fmla="*/ 3907343 w 5391150"/>
              <a:gd name="connsiteY10" fmla="*/ 0 h 1685925"/>
              <a:gd name="connsiteX11" fmla="*/ 4508750 w 5391150"/>
              <a:gd name="connsiteY11" fmla="*/ 0 h 1685925"/>
              <a:gd name="connsiteX12" fmla="*/ 5110157 w 5391150"/>
              <a:gd name="connsiteY12" fmla="*/ 0 h 1685925"/>
              <a:gd name="connsiteX13" fmla="*/ 5391150 w 5391150"/>
              <a:gd name="connsiteY13" fmla="*/ 280993 h 1685925"/>
              <a:gd name="connsiteX14" fmla="*/ 5391150 w 5391150"/>
              <a:gd name="connsiteY14" fmla="*/ 639249 h 1685925"/>
              <a:gd name="connsiteX15" fmla="*/ 5391150 w 5391150"/>
              <a:gd name="connsiteY15" fmla="*/ 983456 h 1685925"/>
              <a:gd name="connsiteX16" fmla="*/ 5391150 w 5391150"/>
              <a:gd name="connsiteY16" fmla="*/ 983456 h 1685925"/>
              <a:gd name="connsiteX17" fmla="*/ 5391150 w 5391150"/>
              <a:gd name="connsiteY17" fmla="*/ 1404938 h 1685925"/>
              <a:gd name="connsiteX18" fmla="*/ 5391150 w 5391150"/>
              <a:gd name="connsiteY18" fmla="*/ 1404932 h 1685925"/>
              <a:gd name="connsiteX19" fmla="*/ 5110157 w 5391150"/>
              <a:gd name="connsiteY19" fmla="*/ 1685925 h 1685925"/>
              <a:gd name="connsiteX20" fmla="*/ 4566027 w 5391150"/>
              <a:gd name="connsiteY20" fmla="*/ 1685925 h 1685925"/>
              <a:gd name="connsiteX21" fmla="*/ 4050535 w 5391150"/>
              <a:gd name="connsiteY21" fmla="*/ 1685925 h 1685925"/>
              <a:gd name="connsiteX22" fmla="*/ 3563681 w 5391150"/>
              <a:gd name="connsiteY22" fmla="*/ 1685925 h 1685925"/>
              <a:gd name="connsiteX23" fmla="*/ 3048189 w 5391150"/>
              <a:gd name="connsiteY23" fmla="*/ 1685925 h 1685925"/>
              <a:gd name="connsiteX24" fmla="*/ 2246313 w 5391150"/>
              <a:gd name="connsiteY24" fmla="*/ 1685925 h 1685925"/>
              <a:gd name="connsiteX25" fmla="*/ 1785115 w 5391150"/>
              <a:gd name="connsiteY25" fmla="*/ 1743361 h 1685925"/>
              <a:gd name="connsiteX26" fmla="*/ 1304701 w 5391150"/>
              <a:gd name="connsiteY26" fmla="*/ 1803190 h 1685925"/>
              <a:gd name="connsiteX27" fmla="*/ 843503 w 5391150"/>
              <a:gd name="connsiteY27" fmla="*/ 1860626 h 1685925"/>
              <a:gd name="connsiteX28" fmla="*/ 324655 w 5391150"/>
              <a:gd name="connsiteY28" fmla="*/ 1925242 h 1685925"/>
              <a:gd name="connsiteX29" fmla="*/ 594374 w 5391150"/>
              <a:gd name="connsiteY29" fmla="*/ 1812763 h 1685925"/>
              <a:gd name="connsiteX30" fmla="*/ 898525 w 5391150"/>
              <a:gd name="connsiteY30" fmla="*/ 1685925 h 1685925"/>
              <a:gd name="connsiteX31" fmla="*/ 608285 w 5391150"/>
              <a:gd name="connsiteY31" fmla="*/ 1685925 h 1685925"/>
              <a:gd name="connsiteX32" fmla="*/ 280993 w 5391150"/>
              <a:gd name="connsiteY32" fmla="*/ 1685925 h 1685925"/>
              <a:gd name="connsiteX33" fmla="*/ 0 w 5391150"/>
              <a:gd name="connsiteY33" fmla="*/ 1404932 h 1685925"/>
              <a:gd name="connsiteX34" fmla="*/ 0 w 5391150"/>
              <a:gd name="connsiteY34" fmla="*/ 1404938 h 1685925"/>
              <a:gd name="connsiteX35" fmla="*/ 0 w 5391150"/>
              <a:gd name="connsiteY35" fmla="*/ 983456 h 1685925"/>
              <a:gd name="connsiteX36" fmla="*/ 0 w 5391150"/>
              <a:gd name="connsiteY36" fmla="*/ 983456 h 1685925"/>
              <a:gd name="connsiteX37" fmla="*/ 0 w 5391150"/>
              <a:gd name="connsiteY37" fmla="*/ 653298 h 1685925"/>
              <a:gd name="connsiteX38" fmla="*/ 0 w 5391150"/>
              <a:gd name="connsiteY38" fmla="*/ 280993 h 1685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91150" h="1685925" fill="none" extrusionOk="0">
                <a:moveTo>
                  <a:pt x="0" y="280993"/>
                </a:moveTo>
                <a:cubicBezTo>
                  <a:pt x="20313" y="127967"/>
                  <a:pt x="166281" y="-11341"/>
                  <a:pt x="280993" y="0"/>
                </a:cubicBezTo>
                <a:cubicBezTo>
                  <a:pt x="399872" y="-6555"/>
                  <a:pt x="481163" y="32516"/>
                  <a:pt x="571233" y="0"/>
                </a:cubicBezTo>
                <a:cubicBezTo>
                  <a:pt x="661303" y="-32516"/>
                  <a:pt x="805733" y="36289"/>
                  <a:pt x="898525" y="0"/>
                </a:cubicBezTo>
                <a:lnTo>
                  <a:pt x="898525" y="0"/>
                </a:lnTo>
                <a:cubicBezTo>
                  <a:pt x="1121126" y="-34864"/>
                  <a:pt x="1256545" y="56830"/>
                  <a:pt x="1374743" y="0"/>
                </a:cubicBezTo>
                <a:cubicBezTo>
                  <a:pt x="1492941" y="-56830"/>
                  <a:pt x="1686444" y="12586"/>
                  <a:pt x="1783572" y="0"/>
                </a:cubicBezTo>
                <a:cubicBezTo>
                  <a:pt x="1880700" y="-12586"/>
                  <a:pt x="2074603" y="46412"/>
                  <a:pt x="2246313" y="0"/>
                </a:cubicBezTo>
                <a:cubicBezTo>
                  <a:pt x="2467695" y="-9380"/>
                  <a:pt x="2642573" y="9168"/>
                  <a:pt x="2819082" y="0"/>
                </a:cubicBezTo>
                <a:cubicBezTo>
                  <a:pt x="2995591" y="-9168"/>
                  <a:pt x="3163226" y="42409"/>
                  <a:pt x="3420489" y="0"/>
                </a:cubicBezTo>
                <a:cubicBezTo>
                  <a:pt x="3677752" y="-42409"/>
                  <a:pt x="3697526" y="19841"/>
                  <a:pt x="3907343" y="0"/>
                </a:cubicBezTo>
                <a:cubicBezTo>
                  <a:pt x="4117160" y="-19841"/>
                  <a:pt x="4387726" y="36074"/>
                  <a:pt x="4508750" y="0"/>
                </a:cubicBezTo>
                <a:cubicBezTo>
                  <a:pt x="4629774" y="-36074"/>
                  <a:pt x="4953950" y="66415"/>
                  <a:pt x="5110157" y="0"/>
                </a:cubicBezTo>
                <a:cubicBezTo>
                  <a:pt x="5253076" y="11371"/>
                  <a:pt x="5371285" y="136689"/>
                  <a:pt x="5391150" y="280993"/>
                </a:cubicBezTo>
                <a:cubicBezTo>
                  <a:pt x="5399015" y="396226"/>
                  <a:pt x="5359690" y="465665"/>
                  <a:pt x="5391150" y="639249"/>
                </a:cubicBezTo>
                <a:cubicBezTo>
                  <a:pt x="5422610" y="812833"/>
                  <a:pt x="5383055" y="853535"/>
                  <a:pt x="5391150" y="983456"/>
                </a:cubicBezTo>
                <a:lnTo>
                  <a:pt x="5391150" y="983456"/>
                </a:lnTo>
                <a:cubicBezTo>
                  <a:pt x="5422716" y="1171312"/>
                  <a:pt x="5343656" y="1247946"/>
                  <a:pt x="5391150" y="1404938"/>
                </a:cubicBezTo>
                <a:lnTo>
                  <a:pt x="5391150" y="1404932"/>
                </a:lnTo>
                <a:cubicBezTo>
                  <a:pt x="5397847" y="1566503"/>
                  <a:pt x="5255824" y="1711565"/>
                  <a:pt x="5110157" y="1685925"/>
                </a:cubicBezTo>
                <a:cubicBezTo>
                  <a:pt x="5000374" y="1748051"/>
                  <a:pt x="4763547" y="1679428"/>
                  <a:pt x="4566027" y="1685925"/>
                </a:cubicBezTo>
                <a:cubicBezTo>
                  <a:pt x="4368507" y="1692422"/>
                  <a:pt x="4247560" y="1681491"/>
                  <a:pt x="4050535" y="1685925"/>
                </a:cubicBezTo>
                <a:cubicBezTo>
                  <a:pt x="3853510" y="1690359"/>
                  <a:pt x="3662615" y="1678490"/>
                  <a:pt x="3563681" y="1685925"/>
                </a:cubicBezTo>
                <a:cubicBezTo>
                  <a:pt x="3464747" y="1693360"/>
                  <a:pt x="3165069" y="1650250"/>
                  <a:pt x="3048189" y="1685925"/>
                </a:cubicBezTo>
                <a:cubicBezTo>
                  <a:pt x="2931309" y="1721600"/>
                  <a:pt x="2643174" y="1633575"/>
                  <a:pt x="2246313" y="1685925"/>
                </a:cubicBezTo>
                <a:cubicBezTo>
                  <a:pt x="2053930" y="1742480"/>
                  <a:pt x="1984840" y="1697204"/>
                  <a:pt x="1785115" y="1743361"/>
                </a:cubicBezTo>
                <a:cubicBezTo>
                  <a:pt x="1585390" y="1789518"/>
                  <a:pt x="1477469" y="1733162"/>
                  <a:pt x="1304701" y="1803190"/>
                </a:cubicBezTo>
                <a:cubicBezTo>
                  <a:pt x="1131933" y="1873218"/>
                  <a:pt x="1025155" y="1816627"/>
                  <a:pt x="843503" y="1860626"/>
                </a:cubicBezTo>
                <a:cubicBezTo>
                  <a:pt x="661851" y="1904625"/>
                  <a:pt x="521575" y="1844506"/>
                  <a:pt x="324655" y="1925242"/>
                </a:cubicBezTo>
                <a:cubicBezTo>
                  <a:pt x="450626" y="1867311"/>
                  <a:pt x="529057" y="1844548"/>
                  <a:pt x="594374" y="1812763"/>
                </a:cubicBezTo>
                <a:cubicBezTo>
                  <a:pt x="659691" y="1780978"/>
                  <a:pt x="835434" y="1752357"/>
                  <a:pt x="898525" y="1685925"/>
                </a:cubicBezTo>
                <a:cubicBezTo>
                  <a:pt x="758764" y="1711769"/>
                  <a:pt x="703765" y="1672874"/>
                  <a:pt x="608285" y="1685925"/>
                </a:cubicBezTo>
                <a:cubicBezTo>
                  <a:pt x="512805" y="1698976"/>
                  <a:pt x="383153" y="1664100"/>
                  <a:pt x="280993" y="1685925"/>
                </a:cubicBezTo>
                <a:cubicBezTo>
                  <a:pt x="118288" y="1685514"/>
                  <a:pt x="-14871" y="1573330"/>
                  <a:pt x="0" y="1404932"/>
                </a:cubicBezTo>
                <a:lnTo>
                  <a:pt x="0" y="1404938"/>
                </a:lnTo>
                <a:cubicBezTo>
                  <a:pt x="-8175" y="1240079"/>
                  <a:pt x="15823" y="1150219"/>
                  <a:pt x="0" y="983456"/>
                </a:cubicBezTo>
                <a:lnTo>
                  <a:pt x="0" y="983456"/>
                </a:lnTo>
                <a:cubicBezTo>
                  <a:pt x="-19926" y="862972"/>
                  <a:pt x="38500" y="726014"/>
                  <a:pt x="0" y="653298"/>
                </a:cubicBezTo>
                <a:cubicBezTo>
                  <a:pt x="-38500" y="580582"/>
                  <a:pt x="5797" y="382386"/>
                  <a:pt x="0" y="280993"/>
                </a:cubicBezTo>
                <a:close/>
              </a:path>
              <a:path w="5391150" h="1685925" stroke="0" extrusionOk="0">
                <a:moveTo>
                  <a:pt x="0" y="280993"/>
                </a:moveTo>
                <a:cubicBezTo>
                  <a:pt x="-2445" y="136014"/>
                  <a:pt x="127268" y="22974"/>
                  <a:pt x="280993" y="0"/>
                </a:cubicBezTo>
                <a:cubicBezTo>
                  <a:pt x="424205" y="-11340"/>
                  <a:pt x="443026" y="5500"/>
                  <a:pt x="595934" y="0"/>
                </a:cubicBezTo>
                <a:cubicBezTo>
                  <a:pt x="748842" y="-5500"/>
                  <a:pt x="752475" y="395"/>
                  <a:pt x="898525" y="0"/>
                </a:cubicBezTo>
                <a:lnTo>
                  <a:pt x="898525" y="0"/>
                </a:lnTo>
                <a:cubicBezTo>
                  <a:pt x="1020640" y="-26419"/>
                  <a:pt x="1168889" y="47015"/>
                  <a:pt x="1307354" y="0"/>
                </a:cubicBezTo>
                <a:cubicBezTo>
                  <a:pt x="1445819" y="-47015"/>
                  <a:pt x="1643781" y="28486"/>
                  <a:pt x="1743139" y="0"/>
                </a:cubicBezTo>
                <a:cubicBezTo>
                  <a:pt x="1842497" y="-28486"/>
                  <a:pt x="2128398" y="40168"/>
                  <a:pt x="2246313" y="0"/>
                </a:cubicBezTo>
                <a:cubicBezTo>
                  <a:pt x="2406477" y="-2259"/>
                  <a:pt x="2694839" y="72384"/>
                  <a:pt x="2876359" y="0"/>
                </a:cubicBezTo>
                <a:cubicBezTo>
                  <a:pt x="3057879" y="-72384"/>
                  <a:pt x="3263232" y="8647"/>
                  <a:pt x="3363212" y="0"/>
                </a:cubicBezTo>
                <a:cubicBezTo>
                  <a:pt x="3463192" y="-8647"/>
                  <a:pt x="3812096" y="25616"/>
                  <a:pt x="3964619" y="0"/>
                </a:cubicBezTo>
                <a:cubicBezTo>
                  <a:pt x="4117142" y="-25616"/>
                  <a:pt x="4290492" y="24204"/>
                  <a:pt x="4451473" y="0"/>
                </a:cubicBezTo>
                <a:cubicBezTo>
                  <a:pt x="4612454" y="-24204"/>
                  <a:pt x="4812437" y="42283"/>
                  <a:pt x="5110157" y="0"/>
                </a:cubicBezTo>
                <a:cubicBezTo>
                  <a:pt x="5266219" y="-41314"/>
                  <a:pt x="5395804" y="111080"/>
                  <a:pt x="5391150" y="280993"/>
                </a:cubicBezTo>
                <a:cubicBezTo>
                  <a:pt x="5408538" y="368086"/>
                  <a:pt x="5367886" y="492638"/>
                  <a:pt x="5391150" y="611151"/>
                </a:cubicBezTo>
                <a:cubicBezTo>
                  <a:pt x="5414414" y="729664"/>
                  <a:pt x="5351898" y="832593"/>
                  <a:pt x="5391150" y="983456"/>
                </a:cubicBezTo>
                <a:lnTo>
                  <a:pt x="5391150" y="983456"/>
                </a:lnTo>
                <a:cubicBezTo>
                  <a:pt x="5407495" y="1121577"/>
                  <a:pt x="5373522" y="1236853"/>
                  <a:pt x="5391150" y="1404938"/>
                </a:cubicBezTo>
                <a:lnTo>
                  <a:pt x="5391150" y="1404932"/>
                </a:lnTo>
                <a:cubicBezTo>
                  <a:pt x="5394725" y="1551264"/>
                  <a:pt x="5287841" y="1687712"/>
                  <a:pt x="5110157" y="1685925"/>
                </a:cubicBezTo>
                <a:cubicBezTo>
                  <a:pt x="4896847" y="1743852"/>
                  <a:pt x="4771873" y="1677486"/>
                  <a:pt x="4537388" y="1685925"/>
                </a:cubicBezTo>
                <a:cubicBezTo>
                  <a:pt x="4302903" y="1694364"/>
                  <a:pt x="4151292" y="1661406"/>
                  <a:pt x="3907343" y="1685925"/>
                </a:cubicBezTo>
                <a:cubicBezTo>
                  <a:pt x="3663395" y="1710444"/>
                  <a:pt x="3554984" y="1663510"/>
                  <a:pt x="3334574" y="1685925"/>
                </a:cubicBezTo>
                <a:cubicBezTo>
                  <a:pt x="3114164" y="1708340"/>
                  <a:pt x="2734589" y="1636866"/>
                  <a:pt x="2246313" y="1685925"/>
                </a:cubicBezTo>
                <a:cubicBezTo>
                  <a:pt x="2099761" y="1713031"/>
                  <a:pt x="1957950" y="1721346"/>
                  <a:pt x="1804332" y="1740968"/>
                </a:cubicBezTo>
                <a:cubicBezTo>
                  <a:pt x="1650714" y="1760590"/>
                  <a:pt x="1479519" y="1769750"/>
                  <a:pt x="1304701" y="1803190"/>
                </a:cubicBezTo>
                <a:cubicBezTo>
                  <a:pt x="1129883" y="1836630"/>
                  <a:pt x="953455" y="1831555"/>
                  <a:pt x="843503" y="1860626"/>
                </a:cubicBezTo>
                <a:cubicBezTo>
                  <a:pt x="733551" y="1889697"/>
                  <a:pt x="458048" y="1862037"/>
                  <a:pt x="324655" y="1925242"/>
                </a:cubicBezTo>
                <a:cubicBezTo>
                  <a:pt x="434657" y="1845061"/>
                  <a:pt x="539988" y="1872475"/>
                  <a:pt x="617329" y="1803190"/>
                </a:cubicBezTo>
                <a:cubicBezTo>
                  <a:pt x="694670" y="1733905"/>
                  <a:pt x="770908" y="1768649"/>
                  <a:pt x="898525" y="1685925"/>
                </a:cubicBezTo>
                <a:cubicBezTo>
                  <a:pt x="825685" y="1722122"/>
                  <a:pt x="685041" y="1685889"/>
                  <a:pt x="589759" y="1685925"/>
                </a:cubicBezTo>
                <a:cubicBezTo>
                  <a:pt x="494477" y="1685961"/>
                  <a:pt x="345210" y="1678180"/>
                  <a:pt x="280993" y="1685925"/>
                </a:cubicBezTo>
                <a:cubicBezTo>
                  <a:pt x="166033" y="1672038"/>
                  <a:pt x="-17181" y="1543996"/>
                  <a:pt x="0" y="1404932"/>
                </a:cubicBezTo>
                <a:lnTo>
                  <a:pt x="0" y="1404938"/>
                </a:lnTo>
                <a:cubicBezTo>
                  <a:pt x="-33054" y="1194282"/>
                  <a:pt x="9025" y="1075581"/>
                  <a:pt x="0" y="983456"/>
                </a:cubicBezTo>
                <a:lnTo>
                  <a:pt x="0" y="983456"/>
                </a:lnTo>
                <a:cubicBezTo>
                  <a:pt x="-5418" y="821290"/>
                  <a:pt x="7659" y="739075"/>
                  <a:pt x="0" y="653298"/>
                </a:cubicBezTo>
                <a:cubicBezTo>
                  <a:pt x="-7659" y="567521"/>
                  <a:pt x="40806" y="434246"/>
                  <a:pt x="0" y="280993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xmlns="" sd="486740895">
                  <a:prstGeom prst="wedgeRoundRectCallout">
                    <a:avLst>
                      <a:gd name="adj1" fmla="val -43978"/>
                      <a:gd name="adj2" fmla="val 6419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câu kể, câu hỏi về sự vật, hoạt động em thấy trong tranh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8F1CEF-2942-4E33-AB37-03D8E6A89624}"/>
              </a:ext>
            </a:extLst>
          </p:cNvPr>
          <p:cNvSpPr txBox="1"/>
          <p:nvPr/>
        </p:nvSpPr>
        <p:spPr>
          <a:xfrm>
            <a:off x="728439" y="732403"/>
            <a:ext cx="365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#9Slide03 AllRoundGothic" panose="020B0703020202020104" pitchFamily="34" charset="0"/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8301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309" y="930927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0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0500" y="3429001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002060"/>
                </a:solidFill>
                <a:latin typeface="Comic Sans MS" pitchFamily="66" charset="0"/>
              </a:rPr>
              <a:t>“C</a:t>
            </a:r>
            <a:r>
              <a:rPr lang="en-US" sz="8800" b="1">
                <a:solidFill>
                  <a:srgbClr val="002060"/>
                </a:solidFill>
                <a:latin typeface="Comic Sans MS" pitchFamily="66" charset="0"/>
              </a:rPr>
              <a:t>ặ</a:t>
            </a:r>
            <a:r>
              <a:rPr lang="en-US" sz="7200" b="1">
                <a:solidFill>
                  <a:srgbClr val="002060"/>
                </a:solidFill>
                <a:latin typeface="Comic Sans MS" pitchFamily="66" charset="0"/>
              </a:rPr>
              <a:t>p đôi hoàn hảo”</a:t>
            </a:r>
            <a:endParaRPr lang="vi-VN" sz="72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prstClr val="black"/>
                </a:solidFill>
                <a:latin typeface="Calibri"/>
              </a:rPr>
              <a:t>Mình cùng thi tài! </a:t>
            </a:r>
            <a:endParaRPr lang="vi-VN" sz="44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25831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10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9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8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7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6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5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4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3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2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820497" y="4824914"/>
            <a:ext cx="24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GIỜ</a:t>
            </a:r>
            <a:endParaRPr lang="vi-VN" sz="54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973CD0F-F893-4A84-A96D-C51FD54BE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03" y="278760"/>
            <a:ext cx="10227366" cy="62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1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15D4BF5-517D-4642-9FF1-619953E9DCD5}"/>
              </a:ext>
            </a:extLst>
          </p:cNvPr>
          <p:cNvSpPr txBox="1">
            <a:spLocks/>
          </p:cNvSpPr>
          <p:nvPr/>
        </p:nvSpPr>
        <p:spPr>
          <a:xfrm>
            <a:off x="159489" y="1376363"/>
            <a:ext cx="11515060" cy="345934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j-ea"/>
                <a:cs typeface="+mj-cs"/>
              </a:rPr>
              <a:t>TRÒ CH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j-ea"/>
                <a:cs typeface="+mj-cs"/>
              </a:rPr>
              <a:t>Ơ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j-ea"/>
                <a:cs typeface="+mj-cs"/>
              </a:rPr>
              <a:t>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AI </a:t>
            </a:r>
            <a:r>
              <a:rPr lang="en-US" sz="8800" b="1">
                <a:solidFill>
                  <a:srgbClr val="1204CC"/>
                </a:solidFill>
                <a:latin typeface="#9Slide03 AllRoundGothic" panose="020B0703020202020104" pitchFamily="34" charset="0"/>
              </a:rPr>
              <a:t>NHANH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, AI </a:t>
            </a:r>
            <a:r>
              <a:rPr lang="en-US" sz="8800" b="1">
                <a:solidFill>
                  <a:srgbClr val="1204CC"/>
                </a:solidFill>
                <a:latin typeface="#9Slide03 AllRoundGothic" panose="020B0703020202020104" pitchFamily="34" charset="0"/>
              </a:rPr>
              <a:t>ĐÚNG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1204CC"/>
                </a:solidFill>
                <a:effectLst/>
                <a:uLnTx/>
                <a:uFillTx/>
                <a:latin typeface="#9Slide03 AllRoundGothic" panose="020B0703020202020104" pitchFamily="34" charset="0"/>
              </a:rPr>
              <a:t>?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1204CC"/>
              </a:solidFill>
              <a:effectLst/>
              <a:uLnTx/>
              <a:uFillTx/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822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8415695" y="4498474"/>
            <a:ext cx="2160000" cy="2160000"/>
            <a:chOff x="5938770" y="1364954"/>
            <a:chExt cx="2160000" cy="2160000"/>
          </a:xfrm>
        </p:grpSpPr>
        <p:sp>
          <p:nvSpPr>
            <p:cNvPr id="60" name="Oval 59"/>
            <p:cNvSpPr/>
            <p:nvPr/>
          </p:nvSpPr>
          <p:spPr>
            <a:xfrm>
              <a:off x="5938770" y="1364954"/>
              <a:ext cx="2160000" cy="2160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118770" y="1544954"/>
              <a:ext cx="1800000" cy="180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93" y="351569"/>
            <a:ext cx="9557885" cy="1143000"/>
          </a:xfrm>
        </p:spPr>
        <p:txBody>
          <a:bodyPr>
            <a:normAutofit/>
          </a:bodyPr>
          <a:lstStyle/>
          <a:p>
            <a:r>
              <a:rPr lang="en-US" sz="3200">
                <a:latin typeface="UTM Avo" pitchFamily="18" charset="0"/>
              </a:rPr>
              <a:t>1. Từ nào chỉ thái độ lịch sự trong giao tiếp?</a:t>
            </a:r>
            <a:endParaRPr lang="vi-VN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10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9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8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7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6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5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4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3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2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820497" y="4824914"/>
            <a:ext cx="24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GIỜ</a:t>
            </a:r>
            <a:endParaRPr lang="vi-VN" sz="54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710320" y="3240902"/>
            <a:ext cx="3934997" cy="9437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>
                <a:solidFill>
                  <a:prstClr val="black"/>
                </a:solidFill>
                <a:latin typeface="UTM Avo" pitchFamily="18" charset="0"/>
              </a:rPr>
              <a:t>    cáu gắt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688185" y="1615342"/>
            <a:ext cx="3957132" cy="9437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>
                <a:solidFill>
                  <a:prstClr val="black"/>
                </a:solidFill>
                <a:latin typeface="UTM Avo" pitchFamily="18" charset="0"/>
              </a:rPr>
              <a:t>    thờ ơ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1759117" y="4774959"/>
            <a:ext cx="3886200" cy="9437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black"/>
                </a:solidFill>
                <a:latin typeface="UTM Avo" pitchFamily="18" charset="0"/>
              </a:rPr>
              <a:t>cởi mở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296928" y="2842986"/>
            <a:ext cx="588937" cy="53085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Calibri"/>
              </a:rPr>
              <a:t>B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434685" y="1247317"/>
            <a:ext cx="588936" cy="53085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Calibri"/>
              </a:rPr>
              <a:t>A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1392359" y="4493352"/>
            <a:ext cx="588936" cy="530856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Calibri"/>
              </a:rPr>
              <a:t>C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594" y="4418694"/>
            <a:ext cx="1493912" cy="1493912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-960784" y="-23428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00FF"/>
                </a:solidFill>
                <a:latin typeface="UTM Avo" pitchFamily="18" charset="0"/>
              </a:rPr>
              <a:t>Chọn đáp án đúng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82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3" grpId="0"/>
      <p:bldP spid="7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175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8229600" y="4636043"/>
            <a:ext cx="2160000" cy="2160000"/>
            <a:chOff x="5938770" y="1364954"/>
            <a:chExt cx="2160000" cy="2160000"/>
          </a:xfrm>
        </p:grpSpPr>
        <p:sp>
          <p:nvSpPr>
            <p:cNvPr id="60" name="Oval 59"/>
            <p:cNvSpPr/>
            <p:nvPr/>
          </p:nvSpPr>
          <p:spPr>
            <a:xfrm>
              <a:off x="5938770" y="1364954"/>
              <a:ext cx="2160000" cy="2160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118770" y="1544954"/>
              <a:ext cx="1800000" cy="180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10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9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8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7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6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5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4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3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2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991600" y="4872923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638200" y="4798874"/>
            <a:ext cx="24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GIỜ</a:t>
            </a:r>
            <a:endParaRPr lang="vi-VN" sz="54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1930986" y="2043600"/>
            <a:ext cx="6478614" cy="8762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1982400" y="3546291"/>
            <a:ext cx="4721675" cy="8762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4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1999443" y="4872923"/>
            <a:ext cx="4876056" cy="8762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6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0" name="Oval 79"/>
          <p:cNvSpPr/>
          <p:nvPr/>
        </p:nvSpPr>
        <p:spPr>
          <a:xfrm>
            <a:off x="1574215" y="1894345"/>
            <a:ext cx="585371" cy="4928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libri"/>
              </a:rPr>
              <a:t>A</a:t>
            </a:r>
            <a:endParaRPr lang="vi-VN" sz="4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646600" y="4569599"/>
            <a:ext cx="585371" cy="4928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libri"/>
              </a:rPr>
              <a:t>B</a:t>
            </a:r>
            <a:endParaRPr lang="vi-VN" sz="4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1648256" y="3168402"/>
            <a:ext cx="585371" cy="492887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libri"/>
              </a:rPr>
              <a:t>C</a:t>
            </a:r>
            <a:endParaRPr lang="vi-VN" sz="4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054350" y="694465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UTM Avo" pitchFamily="18" charset="0"/>
              </a:rPr>
              <a:t>2. Khi em bị ngã, bạn đỡ em dậy, em sẽ làm gì? 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586" y="3723896"/>
            <a:ext cx="3930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Em sẽ cảm </a:t>
            </a:r>
            <a:r>
              <a:rPr lang="vi-VN" sz="3200">
                <a:solidFill>
                  <a:prstClr val="black"/>
                </a:solidFill>
                <a:latin typeface="UTM Avo" pitchFamily="18" charset="0"/>
              </a:rPr>
              <a:t>ơ</a:t>
            </a:r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n bạn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9586" y="5039255"/>
            <a:ext cx="4466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Em mỉm c</a:t>
            </a:r>
            <a:r>
              <a:rPr lang="vi-VN" sz="3200">
                <a:solidFill>
                  <a:prstClr val="black"/>
                </a:solidFill>
                <a:latin typeface="UTM Avo" pitchFamily="18" charset="0"/>
              </a:rPr>
              <a:t>ư</a:t>
            </a:r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ời với bạn.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15" y="3246819"/>
            <a:ext cx="1493912" cy="1493912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-960784" y="-234280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00FF"/>
                </a:solidFill>
                <a:latin typeface="UTM Avo" pitchFamily="18" charset="0"/>
              </a:rPr>
              <a:t>Chọn đáp án đúng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517FC7-6AB0-4AA5-8FC1-B6D9478085E4}"/>
              </a:ext>
            </a:extLst>
          </p:cNvPr>
          <p:cNvSpPr txBox="1"/>
          <p:nvPr/>
        </p:nvSpPr>
        <p:spPr>
          <a:xfrm>
            <a:off x="2522285" y="2153200"/>
            <a:ext cx="5670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Em sẽ cùng bạn ch</a:t>
            </a:r>
            <a:r>
              <a:rPr lang="vi-VN" sz="3200">
                <a:solidFill>
                  <a:prstClr val="black"/>
                </a:solidFill>
                <a:latin typeface="UTM Avo" pitchFamily="18" charset="0"/>
              </a:rPr>
              <a:t>ơ</a:t>
            </a:r>
            <a:r>
              <a:rPr lang="en-US" sz="3200">
                <a:solidFill>
                  <a:prstClr val="black"/>
                </a:solidFill>
                <a:latin typeface="UTM Avo" pitchFamily="18" charset="0"/>
              </a:rPr>
              <a:t>i vui vẻ</a:t>
            </a:r>
          </a:p>
        </p:txBody>
      </p:sp>
    </p:spTree>
    <p:extLst>
      <p:ext uri="{BB962C8B-B14F-4D97-AF65-F5344CB8AC3E}">
        <p14:creationId xmlns:p14="http://schemas.microsoft.com/office/powerpoint/2010/main" val="5511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3" grpId="0"/>
      <p:bldP spid="7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41674" y="303634"/>
            <a:ext cx="696280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>
                <a:solidFill>
                  <a:prstClr val="black"/>
                </a:solidFill>
                <a:latin typeface="UTM Avo" pitchFamily="18" charset="0"/>
              </a:rPr>
              <a:t>3. Tranh nào thể hiện thái độ lịch sự trong giao tiếp? </a:t>
            </a:r>
          </a:p>
          <a:p>
            <a:pPr algn="l"/>
            <a:r>
              <a:rPr lang="en-US" sz="5400">
                <a:solidFill>
                  <a:srgbClr val="FF0000"/>
                </a:solidFill>
                <a:latin typeface="UTM Avo" pitchFamily="18" charset="0"/>
              </a:rPr>
              <a:t>		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032792" y="-267866"/>
            <a:ext cx="8763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00FF"/>
                </a:solidFill>
                <a:latin typeface="UTM Avo" pitchFamily="18" charset="0"/>
              </a:rPr>
              <a:t>Chọn đáp án đúng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372588" y="2893072"/>
            <a:ext cx="685800" cy="685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A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007665" y="2890429"/>
            <a:ext cx="685800" cy="685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Calibri"/>
              </a:rPr>
              <a:t>B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496065" y="2922434"/>
            <a:ext cx="685800" cy="685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Calibri"/>
              </a:rPr>
              <a:t>C</a:t>
            </a:r>
            <a:endParaRPr lang="vi-VN" sz="44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" y="2082973"/>
            <a:ext cx="1175912" cy="1175912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17416" y="508353"/>
            <a:ext cx="5375176" cy="215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500">
              <a:solidFill>
                <a:prstClr val="black"/>
              </a:solidFill>
              <a:latin typeface="UTM Avo" pitchFamily="18" charset="0"/>
            </a:endParaRPr>
          </a:p>
          <a:p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114850" y="345522"/>
            <a:ext cx="2160000" cy="2160000"/>
            <a:chOff x="5938770" y="1364954"/>
            <a:chExt cx="2160000" cy="2160000"/>
          </a:xfrm>
        </p:grpSpPr>
        <p:sp>
          <p:nvSpPr>
            <p:cNvPr id="16" name="Oval 15"/>
            <p:cNvSpPr/>
            <p:nvPr/>
          </p:nvSpPr>
          <p:spPr>
            <a:xfrm>
              <a:off x="5938770" y="1364954"/>
              <a:ext cx="2160000" cy="2160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118770" y="1544954"/>
              <a:ext cx="1800000" cy="180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10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9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8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7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6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5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4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3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2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76850" y="582402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523450" y="508353"/>
            <a:ext cx="24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GIỜ</a:t>
            </a:r>
            <a:endParaRPr lang="vi-VN" sz="54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351B35-EA3B-452E-97F7-F6D70A43A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149" y="3733317"/>
            <a:ext cx="2578832" cy="18777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D0AD0E4-438F-473D-98C8-7A175FDB2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3080" y="3599277"/>
            <a:ext cx="2511770" cy="187773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B65DAF5-1AE6-4B25-BA11-415C42A2D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025" y="3596627"/>
            <a:ext cx="3272985" cy="21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7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8256240" y="4514165"/>
            <a:ext cx="2160000" cy="2160000"/>
            <a:chOff x="5938770" y="1364954"/>
            <a:chExt cx="2160000" cy="2160000"/>
          </a:xfrm>
        </p:grpSpPr>
        <p:sp>
          <p:nvSpPr>
            <p:cNvPr id="60" name="Oval 59"/>
            <p:cNvSpPr/>
            <p:nvPr/>
          </p:nvSpPr>
          <p:spPr>
            <a:xfrm>
              <a:off x="5938770" y="1364954"/>
              <a:ext cx="2160000" cy="216000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6118770" y="1544954"/>
              <a:ext cx="1800000" cy="180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10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9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8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7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6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5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4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3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2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018240" y="4751045"/>
            <a:ext cx="1651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HP-089" pitchFamily="34" charset="0"/>
              </a:rPr>
              <a:t>1</a:t>
            </a:r>
            <a:endParaRPr lang="vi-VN" sz="88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8683858" y="4638168"/>
            <a:ext cx="24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HẾT</a:t>
            </a:r>
            <a:r>
              <a:rPr lang="en-US" sz="5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Calibri"/>
              </a:rPr>
              <a:t>GIỜ</a:t>
            </a:r>
            <a:endParaRPr lang="vi-VN" sz="54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30237" y="600071"/>
            <a:ext cx="8989623" cy="994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>
                <a:solidFill>
                  <a:prstClr val="black"/>
                </a:solidFill>
                <a:latin typeface="UTM Avo" pitchFamily="18" charset="0"/>
              </a:rPr>
              <a:t>4. Câu: Khi gặp người lớn, em luôn lễ phép chào hỏi.</a:t>
            </a:r>
          </a:p>
          <a:p>
            <a:r>
              <a:rPr lang="en-US" sz="2400">
                <a:solidFill>
                  <a:prstClr val="black"/>
                </a:solidFill>
                <a:latin typeface="UTM Avo" pitchFamily="18" charset="0"/>
              </a:rPr>
              <a:t>Câu này thuộc kiểu câu gì? 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415" y="1776617"/>
            <a:ext cx="1175912" cy="1175912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1524000" y="-153144"/>
            <a:ext cx="4499992" cy="91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00FF"/>
                </a:solidFill>
                <a:latin typeface="UTM Avo" pitchFamily="18" charset="0"/>
              </a:rPr>
              <a:t>Chọn đáp án đúng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219372" y="2417765"/>
            <a:ext cx="585371" cy="49288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libri"/>
              </a:rPr>
              <a:t>A</a:t>
            </a:r>
            <a:endParaRPr lang="vi-VN" sz="4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2235014" y="3845238"/>
            <a:ext cx="585371" cy="49288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Calibri"/>
              </a:rPr>
              <a:t>B</a:t>
            </a:r>
            <a:endParaRPr lang="vi-VN" sz="4000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02748" y="2488166"/>
            <a:ext cx="2088232" cy="8449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28767" y="4092424"/>
            <a:ext cx="2088232" cy="84497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868413" y="2528250"/>
            <a:ext cx="18101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</a:rPr>
              <a:t>Câu kể</a:t>
            </a:r>
            <a:endParaRPr lang="vi-VN" sz="40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68414" y="4122101"/>
            <a:ext cx="24951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UTM Avo" pitchFamily="18" charset="0"/>
              </a:rPr>
              <a:t>Câu hỏi</a:t>
            </a:r>
            <a:endParaRPr lang="vi-VN" sz="40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20353F-B036-4E58-B3AD-2BE4BF9CC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8115" y="1666629"/>
            <a:ext cx="3189995" cy="256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1" grpId="0"/>
      <p:bldP spid="71" grpId="1"/>
      <p:bldP spid="73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6814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a5804deac6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0095" cy="6885305"/>
          </a:xfrm>
          <a:prstGeom prst="rect">
            <a:avLst/>
          </a:prstGeom>
        </p:spPr>
      </p:pic>
      <p:pic>
        <p:nvPicPr>
          <p:cNvPr id="3" name="图片 2" descr="3-21"/>
          <p:cNvPicPr>
            <a:picLocks noChangeAspect="1"/>
          </p:cNvPicPr>
          <p:nvPr/>
        </p:nvPicPr>
        <p:blipFill>
          <a:blip r:embed="rId6"/>
          <a:srcRect l="17167" t="8938" r="15490"/>
          <a:stretch>
            <a:fillRect/>
          </a:stretch>
        </p:blipFill>
        <p:spPr>
          <a:xfrm>
            <a:off x="9767942" y="3607361"/>
            <a:ext cx="2424057" cy="3277944"/>
          </a:xfrm>
          <a:prstGeom prst="rect">
            <a:avLst/>
          </a:prstGeom>
        </p:spPr>
      </p:pic>
      <p:pic>
        <p:nvPicPr>
          <p:cNvPr id="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5A579481-29C4-4895-A565-541D26862F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812" y="-2147047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23A637-4EA8-481B-9CC8-0DFE4EAC0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141" y="1501327"/>
            <a:ext cx="946181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3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m vành khuyên">
            <a:hlinkClick r:id="" action="ppaction://media"/>
            <a:extLst>
              <a:ext uri="{FF2B5EF4-FFF2-40B4-BE49-F238E27FC236}">
                <a16:creationId xmlns:a16="http://schemas.microsoft.com/office/drawing/2014/main" id="{20B02B12-C01E-4092-9BA7-98039E7351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1321" y="453620"/>
            <a:ext cx="10109357" cy="5681719"/>
          </a:xfrm>
        </p:spPr>
      </p:pic>
    </p:spTree>
    <p:extLst>
      <p:ext uri="{BB962C8B-B14F-4D97-AF65-F5344CB8AC3E}">
        <p14:creationId xmlns:p14="http://schemas.microsoft.com/office/powerpoint/2010/main" val="99567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911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232549" y="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8116" y="202677"/>
            <a:ext cx="11999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giao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65" y="1056885"/>
            <a:ext cx="9844723" cy="24147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A0BB403-6D94-4B54-879C-C79624FCF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0363" y="3939106"/>
            <a:ext cx="5114209" cy="125881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A24A41B-AB22-48C5-B8E4-5583721AF95F}"/>
              </a:ext>
            </a:extLst>
          </p:cNvPr>
          <p:cNvCxnSpPr>
            <a:cxnSpLocks/>
          </p:cNvCxnSpPr>
          <p:nvPr/>
        </p:nvCxnSpPr>
        <p:spPr>
          <a:xfrm>
            <a:off x="722292" y="791315"/>
            <a:ext cx="13723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98CA2D1-0A52-47FF-B1CE-80975035E640}"/>
              </a:ext>
            </a:extLst>
          </p:cNvPr>
          <p:cNvCxnSpPr>
            <a:cxnSpLocks/>
          </p:cNvCxnSpPr>
          <p:nvPr/>
        </p:nvCxnSpPr>
        <p:spPr>
          <a:xfrm>
            <a:off x="8784969" y="806643"/>
            <a:ext cx="28470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6EA799-6611-4CD2-BFEB-083B556E7C93}"/>
              </a:ext>
            </a:extLst>
          </p:cNvPr>
          <p:cNvCxnSpPr>
            <a:cxnSpLocks/>
          </p:cNvCxnSpPr>
          <p:nvPr/>
        </p:nvCxnSpPr>
        <p:spPr>
          <a:xfrm>
            <a:off x="5789131" y="791315"/>
            <a:ext cx="2844506" cy="115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90B9-BAB3-4196-8667-737520856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7" y="3136265"/>
            <a:ext cx="6539995" cy="3749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97DFFB0-04AB-4D03-BE15-36A2C76440C7}"/>
              </a:ext>
            </a:extLst>
          </p:cNvPr>
          <p:cNvSpPr txBox="1"/>
          <p:nvPr/>
        </p:nvSpPr>
        <p:spPr>
          <a:xfrm>
            <a:off x="2790109" y="342576"/>
            <a:ext cx="5114209" cy="6960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 giao việc</a:t>
            </a:r>
            <a:endParaRPr lang="en-US" sz="3600" b="1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199F4F-D235-43A2-AB23-45C34879BA47}"/>
              </a:ext>
            </a:extLst>
          </p:cNvPr>
          <p:cNvSpPr txBox="1"/>
          <p:nvPr/>
        </p:nvSpPr>
        <p:spPr>
          <a:xfrm>
            <a:off x="1263983" y="1645144"/>
            <a:ext cx="8675147" cy="10789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u="sng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1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</a:t>
            </a:r>
            <a:r>
              <a:rPr lang="vi-VN" sz="28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 </a:t>
            </a: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 dấu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 </a:t>
            </a: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 thái độ lịch sự trong giao tiếp vào SGK.</a:t>
            </a:r>
            <a:endParaRPr lang="en-US" sz="2800" b="1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6F717E-7E5B-445F-B1B9-9D08F7D3BAFA}"/>
              </a:ext>
            </a:extLst>
          </p:cNvPr>
          <p:cNvSpPr txBox="1"/>
          <p:nvPr/>
        </p:nvSpPr>
        <p:spPr>
          <a:xfrm>
            <a:off x="1206062" y="2898621"/>
            <a:ext cx="7460860" cy="159601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u="sng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2</a:t>
            </a: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vi-VN" sz="2800" b="1" dirty="0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 với các bạn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nhóm</a:t>
            </a: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vi-VN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nhóm thống nhất</a:t>
            </a:r>
            <a:r>
              <a:rPr lang="en-US" sz="2800" b="1">
                <a:solidFill>
                  <a:srgbClr val="0066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66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19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E042EDD6-12B4-42FD-82BD-000585091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72" y="906695"/>
            <a:ext cx="8310828" cy="493776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2CE6869-4A16-46C0-B4F7-6CEF29188F09}"/>
              </a:ext>
            </a:extLst>
          </p:cNvPr>
          <p:cNvSpPr/>
          <p:nvPr/>
        </p:nvSpPr>
        <p:spPr>
          <a:xfrm flipH="1">
            <a:off x="9418371" y="1421413"/>
            <a:ext cx="2183909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22920ECD-CE19-4557-9D1D-C0CBFCC9A987}"/>
              </a:ext>
            </a:extLst>
          </p:cNvPr>
          <p:cNvSpPr/>
          <p:nvPr/>
        </p:nvSpPr>
        <p:spPr>
          <a:xfrm>
            <a:off x="3708889" y="1539402"/>
            <a:ext cx="2183911" cy="1504335"/>
          </a:xfrm>
          <a:prstGeom prst="wedgeEllipseCallout">
            <a:avLst/>
          </a:prstGeom>
          <a:solidFill>
            <a:srgbClr val="FFFF66"/>
          </a:solidFill>
          <a:ln w="28575">
            <a:solidFill>
              <a:srgbClr val="FFFF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 BÀY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12" y="547445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7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C1A479C-460A-42EE-8147-168E83854D88}"/>
              </a:ext>
            </a:extLst>
          </p:cNvPr>
          <p:cNvSpPr/>
          <p:nvPr/>
        </p:nvSpPr>
        <p:spPr>
          <a:xfrm>
            <a:off x="182761" y="37580"/>
            <a:ext cx="11824570" cy="63882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981834-4DAE-41FA-85FA-132A568FBBDC}"/>
              </a:ext>
            </a:extLst>
          </p:cNvPr>
          <p:cNvSpPr txBox="1"/>
          <p:nvPr/>
        </p:nvSpPr>
        <p:spPr>
          <a:xfrm>
            <a:off x="510526" y="921753"/>
            <a:ext cx="1124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 ngữ nào dưới đây chỉ thái độ lịch sự trong giao tiếp?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2" descr="3-21">
            <a:extLst>
              <a:ext uri="{FF2B5EF4-FFF2-40B4-BE49-F238E27FC236}">
                <a16:creationId xmlns:a16="http://schemas.microsoft.com/office/drawing/2014/main" id="{783A2E9A-254A-463B-A615-434B452516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167" t="8938" r="15490"/>
          <a:stretch>
            <a:fillRect/>
          </a:stretch>
        </p:blipFill>
        <p:spPr>
          <a:xfrm flipH="1">
            <a:off x="-242930" y="4847574"/>
            <a:ext cx="1506913" cy="2037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81A57-CA99-4651-B08B-FCCA0B85A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893" y="2359923"/>
            <a:ext cx="9844723" cy="2414743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89C10ACC-9489-43CE-9E3F-98DC15607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61" y="2146503"/>
            <a:ext cx="1066800" cy="903238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349ACDF6-465D-48A0-B55D-4B0AF725F6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229" y="2004263"/>
            <a:ext cx="1066800" cy="903238"/>
          </a:xfrm>
          <a:prstGeom prst="rect">
            <a:avLst/>
          </a:prstGeom>
        </p:spPr>
      </p:pic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731C4D92-41E7-40DE-B172-C8CD5D609E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149" y="3340054"/>
            <a:ext cx="1066800" cy="903238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B4828E20-FC85-456B-BEFC-77108EBAA7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71" y="3340054"/>
            <a:ext cx="1066800" cy="90323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CA0663DB-EAEE-42EF-BBCF-0CF797986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931" y="3340054"/>
            <a:ext cx="1066800" cy="90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710</Words>
  <Application>Microsoft Office PowerPoint</Application>
  <PresentationFormat>Widescreen</PresentationFormat>
  <Paragraphs>155</Paragraphs>
  <Slides>34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Arial-Rounded</vt:lpstr>
      <vt:lpstr>等线</vt:lpstr>
      <vt:lpstr>等线 Light</vt:lpstr>
      <vt:lpstr>#9Slide03 AllRoundGothic</vt:lpstr>
      <vt:lpstr>Arial</vt:lpstr>
      <vt:lpstr>Calibri</vt:lpstr>
      <vt:lpstr>Calibri Light</vt:lpstr>
      <vt:lpstr>Comic Sans MS</vt:lpstr>
      <vt:lpstr>HP-089</vt:lpstr>
      <vt:lpstr>Times New Roman</vt:lpstr>
      <vt:lpstr>UTM Avo</vt:lpstr>
      <vt:lpstr>Office 主题​​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Từ nào chỉ thái độ lịch sự trong giao tiếp?</vt:lpstr>
      <vt:lpstr>2. Khi em bị ngã, bạn đỡ em dậy, em sẽ làm gì?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</cp:lastModifiedBy>
  <cp:revision>71</cp:revision>
  <dcterms:created xsi:type="dcterms:W3CDTF">2022-08-29T02:02:20Z</dcterms:created>
  <dcterms:modified xsi:type="dcterms:W3CDTF">2023-03-29T16:23:33Z</dcterms:modified>
</cp:coreProperties>
</file>