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notesMasterIdLst>
    <p:notesMasterId r:id="rId29"/>
  </p:notesMasterIdLst>
  <p:sldIdLst>
    <p:sldId id="285" r:id="rId4"/>
    <p:sldId id="283" r:id="rId5"/>
    <p:sldId id="259" r:id="rId6"/>
    <p:sldId id="260" r:id="rId7"/>
    <p:sldId id="288" r:id="rId8"/>
    <p:sldId id="289" r:id="rId9"/>
    <p:sldId id="268" r:id="rId10"/>
    <p:sldId id="292" r:id="rId11"/>
    <p:sldId id="258" r:id="rId12"/>
    <p:sldId id="293" r:id="rId13"/>
    <p:sldId id="265" r:id="rId14"/>
    <p:sldId id="266" r:id="rId15"/>
    <p:sldId id="286" r:id="rId16"/>
    <p:sldId id="267" r:id="rId17"/>
    <p:sldId id="264" r:id="rId18"/>
    <p:sldId id="269" r:id="rId19"/>
    <p:sldId id="270" r:id="rId20"/>
    <p:sldId id="271" r:id="rId21"/>
    <p:sldId id="272" r:id="rId22"/>
    <p:sldId id="273" r:id="rId23"/>
    <p:sldId id="276" r:id="rId24"/>
    <p:sldId id="277" r:id="rId25"/>
    <p:sldId id="287" r:id="rId26"/>
    <p:sldId id="2639" r:id="rId27"/>
    <p:sldId id="5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8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7/17/2022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7/17/2022</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7/17/2022</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7/17/2022</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7/17/2022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7/17/2022</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7/17/2022</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058302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2022/7/17</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341219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257870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7/17/2022</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5885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77663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802427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487724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771704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413587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357104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879107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944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9182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7/17/2022</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5298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7/17/2022</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7/17/2022</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7/17/2022</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1.png"/><Relationship Id="rId2" Type="http://schemas.openxmlformats.org/officeDocument/2006/relationships/slideLayout" Target="../slideLayouts/slideLayout48.xml"/><Relationship Id="rId16" Type="http://schemas.openxmlformats.org/officeDocument/2006/relationships/image" Target="../media/image2.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3.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7/17/2022</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B815397C-A53B-44F0-8818-253C69F51F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2022/7/17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04195253-2239-42B5-AB56-CEA965DE3ED2}"/>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40920807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34.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3.png"/><Relationship Id="rId7"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34.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0.png"/><Relationship Id="rId7"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8.emf"/><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7.png"/><Relationship Id="rId4" Type="http://schemas.openxmlformats.org/officeDocument/2006/relationships/image" Target="../media/image44.emf"/></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3.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2.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11.wdp"/><Relationship Id="rId1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56.png"/><Relationship Id="rId12" Type="http://schemas.openxmlformats.org/officeDocument/2006/relationships/image" Target="../media/image59.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61.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55.png"/><Relationship Id="rId15" Type="http://schemas.microsoft.com/office/2007/relationships/hdphoto" Target="../media/hdphoto12.wdp"/><Relationship Id="rId10" Type="http://schemas.openxmlformats.org/officeDocument/2006/relationships/image" Target="../media/image58.png"/><Relationship Id="rId4" Type="http://schemas.openxmlformats.org/officeDocument/2006/relationships/image" Target="../media/image54.png"/><Relationship Id="rId9" Type="http://schemas.microsoft.com/office/2007/relationships/hdphoto" Target="../media/hdphoto9.wdp"/><Relationship Id="rId1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png"/><Relationship Id="rId7"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10.wdp"/><Relationship Id="rId4" Type="http://schemas.openxmlformats.org/officeDocument/2006/relationships/image" Target="../media/image58.png"/><Relationship Id="rId9"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xml"/><Relationship Id="rId1" Type="http://schemas.openxmlformats.org/officeDocument/2006/relationships/slideLayout" Target="../slideLayouts/slideLayout58.xml"/><Relationship Id="rId5" Type="http://schemas.microsoft.com/office/2007/relationships/hdphoto" Target="../media/hdphoto14.wdp"/><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2.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1938992"/>
          </a:xfrm>
          <a:prstGeom prst="rect">
            <a:avLst/>
          </a:prstGeom>
          <a:noFill/>
        </p:spPr>
        <p:txBody>
          <a:bodyPr wrap="square" rtlCol="0">
            <a:spAutoFit/>
          </a:bodyPr>
          <a:lstStyle/>
          <a:p>
            <a:pPr algn="ctr"/>
            <a:r>
              <a:rPr lang="en-US" sz="6000" dirty="0" err="1">
                <a:solidFill>
                  <a:srgbClr val="0070C0"/>
                </a:solidFill>
                <a:latin typeface="Coiny" panose="02000903060500060000" pitchFamily="2" charset="0"/>
              </a:rPr>
              <a:t>Bài</a:t>
            </a:r>
            <a:r>
              <a:rPr lang="en-US" sz="6000" dirty="0">
                <a:solidFill>
                  <a:srgbClr val="0070C0"/>
                </a:solidFill>
                <a:latin typeface="Coiny" panose="02000903060500060000" pitchFamily="2" charset="0"/>
              </a:rPr>
              <a:t> 2</a:t>
            </a:r>
          </a:p>
          <a:p>
            <a:pPr algn="ctr"/>
            <a:r>
              <a:rPr lang="en-US" sz="6000" dirty="0" err="1">
                <a:solidFill>
                  <a:srgbClr val="0070C0"/>
                </a:solidFill>
                <a:latin typeface="Coiny" panose="02000903060500060000" pitchFamily="2" charset="0"/>
              </a:rPr>
              <a:t>Đọc</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Về</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thăm</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quê</a:t>
            </a:r>
            <a:endParaRPr lang="en-US" sz="6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319088" y="13442"/>
            <a:ext cx="7609072"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5008467" y="3199116"/>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4825176" y="2135311"/>
            <a:ext cx="5800725"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fontScale="90000"/>
          </a:bodyPr>
          <a:lstStyle/>
          <a:p>
            <a:pPr algn="ctr"/>
            <a:r>
              <a:rPr lang="en-US" dirty="0" err="1">
                <a:solidFill>
                  <a:srgbClr val="EC623C"/>
                </a:solidFill>
                <a:latin typeface="Coiny" panose="02000903060500060000" pitchFamily="2" charset="0"/>
              </a:rPr>
              <a:t>Nội</a:t>
            </a:r>
            <a:r>
              <a:rPr lang="en-US" dirty="0">
                <a:solidFill>
                  <a:srgbClr val="EC623C"/>
                </a:solidFill>
                <a:latin typeface="Coiny" panose="02000903060500060000" pitchFamily="2" charset="0"/>
              </a:rPr>
              <a:t> dung </a:t>
            </a:r>
            <a:r>
              <a:rPr lang="en-US" dirty="0" err="1">
                <a:solidFill>
                  <a:srgbClr val="EC623C"/>
                </a:solidFill>
                <a:latin typeface="Coiny" panose="02000903060500060000" pitchFamily="2" charset="0"/>
              </a:rPr>
              <a:t>chính</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của</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bài</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thơ</a:t>
            </a:r>
            <a:r>
              <a:rPr lang="en-US" dirty="0">
                <a:solidFill>
                  <a:srgbClr val="EC623C"/>
                </a:solidFill>
                <a:latin typeface="Coiny" panose="02000903060500060000" pitchFamily="2" charset="0"/>
              </a:rPr>
              <a:t> là </a:t>
            </a:r>
            <a:r>
              <a:rPr lang="en-US" dirty="0" err="1">
                <a:solidFill>
                  <a:srgbClr val="EC623C"/>
                </a:solidFill>
                <a:latin typeface="Coiny" panose="02000903060500060000" pitchFamily="2" charset="0"/>
              </a:rPr>
              <a:t>gì</a:t>
            </a:r>
            <a:r>
              <a:rPr lang="en-US" dirty="0">
                <a:solidFill>
                  <a:srgbClr val="EC623C"/>
                </a:solidFill>
                <a:latin typeface="Coiny" panose="02000903060500060000" pitchFamily="2"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809461"/>
            <a:ext cx="6807750" cy="2657127"/>
            <a:chOff x="2692126" y="2809461"/>
            <a:chExt cx="6807750" cy="265712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97591" y="3309693"/>
              <a:ext cx="61318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hè</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quê</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Hỏi</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đáp</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về</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những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việc</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em</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đã</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làm</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cùng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người</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thân</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trong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kì</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nghỉ</a:t>
            </a:r>
            <a:endParaRPr kumimoji="0" lang="en-US" sz="32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dịp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ấn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trong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3" name="Picture 22">
            <a:extLst>
              <a:ext uri="{FF2B5EF4-FFF2-40B4-BE49-F238E27FC236}">
                <a16:creationId xmlns:a16="http://schemas.microsoft.com/office/drawing/2014/main" id="{E965FA6C-446C-43C2-B975-764056616FA2}"/>
              </a:ext>
            </a:extLst>
          </p:cNvPr>
          <p:cNvPicPr>
            <a:picLocks noChangeAspect="1"/>
          </p:cNvPicPr>
          <p:nvPr/>
        </p:nvPicPr>
        <p:blipFill>
          <a:blip r:embed="rId6"/>
          <a:stretch>
            <a:fillRect/>
          </a:stretch>
        </p:blipFill>
        <p:spPr>
          <a:xfrm>
            <a:off x="5771360" y="1091113"/>
            <a:ext cx="4737003" cy="4858933"/>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7"/>
          <a:stretch>
            <a:fillRect/>
          </a:stretch>
        </p:blipFill>
        <p:spPr>
          <a:xfrm>
            <a:off x="807408" y="2080764"/>
            <a:ext cx="5448608" cy="2265949"/>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847801" y="4269960"/>
            <a:ext cx="2460726" cy="1117429"/>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6025307" y="2444474"/>
            <a:ext cx="2563293" cy="1164005"/>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04600" y="5207224"/>
            <a:ext cx="2460726" cy="111742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356556"/>
            <a:ext cx="2405838" cy="993193"/>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8" y="5197325"/>
            <a:ext cx="2187143" cy="993193"/>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8821" y="3059039"/>
            <a:ext cx="3069786"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30207" y="2501641"/>
            <a:ext cx="2187142"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491103"/>
            <a:ext cx="2266696" cy="835981"/>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a:t>
            </a:r>
            <a:r>
              <a:rPr kumimoji="0" 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GIẢNG NÀY.</a:t>
            </a:r>
            <a:endPar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2248807" y="1380850"/>
            <a:ext cx="367119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Lắng</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nghe</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đọc</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mẫu</a:t>
            </a:r>
            <a:endParaRPr kumimoji="0" lang="en-US" sz="40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a:off x="7875421" y="4031972"/>
            <a:ext cx="11139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4911410" y="1781470"/>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772319" y="2216616"/>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982119" y="2539046"/>
            <a:ext cx="79915" cy="396000"/>
          </a:xfrm>
          <a:prstGeom prst="line">
            <a:avLst/>
          </a:prstGeom>
          <a:noFill/>
          <a:ln w="28575" cap="flat" cmpd="sng" algn="ctr">
            <a:solidFill>
              <a:srgbClr val="FD4739"/>
            </a:solidFill>
            <a:prstDash val="solid"/>
          </a:ln>
          <a:effectLst/>
        </p:spPr>
      </p:cxnSp>
      <p:cxnSp>
        <p:nvCxnSpPr>
          <p:cNvPr id="33" name="Straight Connector 32">
            <a:extLst>
              <a:ext uri="{FF2B5EF4-FFF2-40B4-BE49-F238E27FC236}">
                <a16:creationId xmlns:a16="http://schemas.microsoft.com/office/drawing/2014/main" id="{266D2B65-A83C-4675-8040-96EFA5C0B3EC}"/>
              </a:ext>
            </a:extLst>
          </p:cNvPr>
          <p:cNvCxnSpPr/>
          <p:nvPr/>
        </p:nvCxnSpPr>
        <p:spPr>
          <a:xfrm flipV="1">
            <a:off x="4732361" y="2935046"/>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5F91B8B3-EA0E-446E-99DD-7C69D8A4A1FF}"/>
              </a:ext>
            </a:extLst>
          </p:cNvPr>
          <p:cNvCxnSpPr/>
          <p:nvPr/>
        </p:nvCxnSpPr>
        <p:spPr>
          <a:xfrm flipV="1">
            <a:off x="4797304" y="2932304"/>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5103779" y="3618529"/>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687029" y="401452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744169" y="440438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772318" y="4750557"/>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831495" y="4765157"/>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291228" y="178887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183528" y="2184870"/>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9197971" y="2580870"/>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8848077" y="2928883"/>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8909477" y="2928883"/>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035057" y="3598616"/>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069114" y="4039348"/>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660824" y="4349796"/>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559733" y="5460869"/>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519776" y="5460869"/>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9923521" y="460238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9921101" y="5067404"/>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183753" y="5856869"/>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par>
                                <p:cTn id="25" presetID="22" presetClass="entr" presetSubtype="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22" presetClass="entr" presetSubtype="1"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par>
                                <p:cTn id="34" presetID="22" presetClass="entr" presetSubtype="1"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up)">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up)">
                                      <p:cBhvr>
                                        <p:cTn id="46" dur="500"/>
                                        <p:tgtEl>
                                          <p:spTgt spid="36"/>
                                        </p:tgtEl>
                                      </p:cBhvr>
                                    </p:animEffect>
                                  </p:childTnLst>
                                </p:cTn>
                              </p:par>
                              <p:par>
                                <p:cTn id="47" presetID="22" presetClass="entr" presetSubtype="1"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par>
                                <p:cTn id="50" presetID="22" presetClass="entr" presetSubtype="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up)">
                                      <p:cBhvr>
                                        <p:cTn id="52" dur="500"/>
                                        <p:tgtEl>
                                          <p:spTgt spid="38"/>
                                        </p:tgtEl>
                                      </p:cBhvr>
                                    </p:animEffect>
                                  </p:childTnLst>
                                </p:cTn>
                              </p:par>
                              <p:par>
                                <p:cTn id="53" presetID="22" presetClass="entr" presetSubtype="1"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500"/>
                                        <p:tgtEl>
                                          <p:spTgt spid="39"/>
                                        </p:tgtEl>
                                      </p:cBhvr>
                                    </p:animEffect>
                                  </p:childTnLst>
                                </p:cTn>
                              </p:par>
                              <p:par>
                                <p:cTn id="56" presetID="22" presetClass="entr" presetSubtype="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up)">
                                      <p:cBhvr>
                                        <p:cTn id="68" dur="500"/>
                                        <p:tgtEl>
                                          <p:spTgt spid="41"/>
                                        </p:tgtEl>
                                      </p:cBhvr>
                                    </p:animEffect>
                                  </p:childTnLst>
                                </p:cTn>
                              </p:par>
                              <p:par>
                                <p:cTn id="69" presetID="22" presetClass="entr" presetSubtype="1"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up)">
                                      <p:cBhvr>
                                        <p:cTn id="71" dur="500"/>
                                        <p:tgtEl>
                                          <p:spTgt spid="42"/>
                                        </p:tgtEl>
                                      </p:cBhvr>
                                    </p:animEffect>
                                  </p:childTnLst>
                                </p:cTn>
                              </p:par>
                              <p:par>
                                <p:cTn id="72" presetID="22" presetClass="entr" presetSubtype="1"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up)">
                                      <p:cBhvr>
                                        <p:cTn id="74" dur="500"/>
                                        <p:tgtEl>
                                          <p:spTgt spid="43"/>
                                        </p:tgtEl>
                                      </p:cBhvr>
                                    </p:animEffect>
                                  </p:childTnLst>
                                </p:cTn>
                              </p:par>
                              <p:par>
                                <p:cTn id="75" presetID="22" presetClass="entr" presetSubtype="1"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up)">
                                      <p:cBhvr>
                                        <p:cTn id="77" dur="500"/>
                                        <p:tgtEl>
                                          <p:spTgt spid="44"/>
                                        </p:tgtEl>
                                      </p:cBhvr>
                                    </p:animEffect>
                                  </p:childTnLst>
                                </p:cTn>
                              </p:par>
                              <p:par>
                                <p:cTn id="78" presetID="22" presetClass="entr" presetSubtype="1"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up)">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fade">
                                      <p:cBhvr>
                                        <p:cTn id="85" dur="500"/>
                                        <p:tgtEl>
                                          <p:spTgt spid="5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left)">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wipe(up)">
                                      <p:cBhvr>
                                        <p:cTn id="95" dur="500"/>
                                        <p:tgtEl>
                                          <p:spTgt spid="46"/>
                                        </p:tgtEl>
                                      </p:cBhvr>
                                    </p:animEffect>
                                  </p:childTnLst>
                                </p:cTn>
                              </p:par>
                              <p:par>
                                <p:cTn id="96" presetID="22" presetClass="entr" presetSubtype="1"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wipe(up)">
                                      <p:cBhvr>
                                        <p:cTn id="98" dur="500"/>
                                        <p:tgtEl>
                                          <p:spTgt spid="47"/>
                                        </p:tgtEl>
                                      </p:cBhvr>
                                    </p:animEffect>
                                  </p:childTnLst>
                                </p:cTn>
                              </p:par>
                              <p:par>
                                <p:cTn id="99" presetID="22" presetClass="entr" presetSubtype="1" fill="hold" nodeType="withEffect">
                                  <p:stCondLst>
                                    <p:cond delay="0"/>
                                  </p:stCondLst>
                                  <p:childTnLst>
                                    <p:set>
                                      <p:cBhvr>
                                        <p:cTn id="100" dur="1" fill="hold">
                                          <p:stCondLst>
                                            <p:cond delay="0"/>
                                          </p:stCondLst>
                                        </p:cTn>
                                        <p:tgtEl>
                                          <p:spTgt spid="48"/>
                                        </p:tgtEl>
                                        <p:attrNameLst>
                                          <p:attrName>style.visibility</p:attrName>
                                        </p:attrNameLst>
                                      </p:cBhvr>
                                      <p:to>
                                        <p:strVal val="visible"/>
                                      </p:to>
                                    </p:set>
                                    <p:animEffect transition="in" filter="wipe(up)">
                                      <p:cBhvr>
                                        <p:cTn id="101" dur="500"/>
                                        <p:tgtEl>
                                          <p:spTgt spid="48"/>
                                        </p:tgtEl>
                                      </p:cBhvr>
                                    </p:animEffect>
                                  </p:childTnLst>
                                </p:cTn>
                              </p:par>
                              <p:par>
                                <p:cTn id="102" presetID="22" presetClass="entr" presetSubtype="1"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wipe(up)">
                                      <p:cBhvr>
                                        <p:cTn id="104" dur="500"/>
                                        <p:tgtEl>
                                          <p:spTgt spid="49"/>
                                        </p:tgtEl>
                                      </p:cBhvr>
                                    </p:animEffect>
                                  </p:childTnLst>
                                </p:cTn>
                              </p:par>
                              <p:par>
                                <p:cTn id="105" presetID="22" presetClass="entr" presetSubtype="1" fill="hold" nodeType="with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up)">
                                      <p:cBhvr>
                                        <p:cTn id="107" dur="500"/>
                                        <p:tgtEl>
                                          <p:spTgt spid="50"/>
                                        </p:tgtEl>
                                      </p:cBhvr>
                                    </p:animEffect>
                                  </p:childTnLst>
                                </p:cTn>
                              </p:par>
                              <p:par>
                                <p:cTn id="108" presetID="22" presetClass="entr" presetSubtype="1" fill="hold" nodeType="withEffect">
                                  <p:stCondLst>
                                    <p:cond delay="0"/>
                                  </p:stCondLst>
                                  <p:childTnLst>
                                    <p:set>
                                      <p:cBhvr>
                                        <p:cTn id="109" dur="1" fill="hold">
                                          <p:stCondLst>
                                            <p:cond delay="0"/>
                                          </p:stCondLst>
                                        </p:cTn>
                                        <p:tgtEl>
                                          <p:spTgt spid="61"/>
                                        </p:tgtEl>
                                        <p:attrNameLst>
                                          <p:attrName>style.visibility</p:attrName>
                                        </p:attrNameLst>
                                      </p:cBhvr>
                                      <p:to>
                                        <p:strVal val="visible"/>
                                      </p:to>
                                    </p:set>
                                    <p:animEffect transition="in" filter="wipe(up)">
                                      <p:cBhvr>
                                        <p:cTn id="110" dur="500"/>
                                        <p:tgtEl>
                                          <p:spTgt spid="61"/>
                                        </p:tgtEl>
                                      </p:cBhvr>
                                    </p:animEffect>
                                  </p:childTnLst>
                                </p:cTn>
                              </p:par>
                              <p:par>
                                <p:cTn id="111" presetID="22" presetClass="entr" presetSubtype="1" fill="hold" nodeType="with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wipe(up)">
                                      <p:cBhvr>
                                        <p:cTn id="113" dur="500"/>
                                        <p:tgtEl>
                                          <p:spTgt spid="6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left)">
                                      <p:cBhvr>
                                        <p:cTn id="11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dirty="0" err="1">
                <a:solidFill>
                  <a:prstClr val="black"/>
                </a:solidFill>
                <a:latin typeface="Calibri" panose="020F0502020204030204"/>
              </a:rPr>
              <a:t>đọc</a:t>
            </a:r>
            <a:r>
              <a:rPr lang="en-US" sz="3000" dirty="0">
                <a:solidFill>
                  <a:prstClr val="black"/>
                </a:solidFill>
                <a:latin typeface="Calibri" panose="020F0502020204030204"/>
              </a:rPr>
              <a:t> </a:t>
            </a:r>
            <a:r>
              <a:rPr lang="en-US" sz="3000" dirty="0" err="1">
                <a:solidFill>
                  <a:prstClr val="black"/>
                </a:solidFill>
                <a:latin typeface="Calibri" panose="020F0502020204030204"/>
              </a:rPr>
              <a:t>toàn</a:t>
            </a:r>
            <a:r>
              <a:rPr lang="en-US" sz="3000" dirty="0">
                <a:solidFill>
                  <a:prstClr val="black"/>
                </a:solidFill>
                <a:latin typeface="Calibri" panose="020F0502020204030204"/>
              </a:rPr>
              <a:t> </a:t>
            </a:r>
            <a:r>
              <a:rPr lang="en-US" sz="3000" dirty="0" err="1">
                <a:solidFill>
                  <a:prstClr val="black"/>
                </a:solidFill>
                <a:latin typeface="Calibri" panose="020F0502020204030204"/>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965</Words>
  <Application>Microsoft Office PowerPoint</Application>
  <PresentationFormat>Widescreen</PresentationFormat>
  <Paragraphs>159</Paragraphs>
  <Slides>25</Slides>
  <Notes>2</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25</vt:i4>
      </vt:variant>
    </vt:vector>
  </HeadingPairs>
  <TitlesOfParts>
    <vt:vector size="41" baseType="lpstr">
      <vt:lpstr>等线</vt:lpstr>
      <vt:lpstr>OpenSans</vt:lpstr>
      <vt:lpstr>UVN Banh Mi</vt:lpstr>
      <vt:lpstr>华康方圆体W7</vt:lpstr>
      <vt:lpstr>Arial</vt:lpstr>
      <vt:lpstr>Arial-Rounded</vt:lpstr>
      <vt:lpstr>Calibri</vt:lpstr>
      <vt:lpstr>Calibri Light</vt:lpstr>
      <vt:lpstr>Coiny</vt:lpstr>
      <vt:lpstr>Patrick Hand</vt:lpstr>
      <vt:lpstr>SVN-Bear</vt:lpstr>
      <vt:lpstr>Times New Roman</vt:lpstr>
      <vt:lpstr>Wingdings</vt:lpstr>
      <vt:lpstr>Office Theme</vt: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28</cp:revision>
  <dcterms:created xsi:type="dcterms:W3CDTF">2022-05-25T14:48:49Z</dcterms:created>
  <dcterms:modified xsi:type="dcterms:W3CDTF">2022-07-17T05:53:32Z</dcterms:modified>
</cp:coreProperties>
</file>