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3" r:id="rId6"/>
    <p:sldId id="262" r:id="rId7"/>
    <p:sldId id="265" r:id="rId8"/>
    <p:sldId id="264" r:id="rId9"/>
    <p:sldId id="267" r:id="rId10"/>
    <p:sldId id="266" r:id="rId11"/>
    <p:sldId id="273" r:id="rId12"/>
    <p:sldId id="270" r:id="rId13"/>
    <p:sldId id="271" r:id="rId14"/>
    <p:sldId id="272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FF91-3265-48C6-B128-29D004B40CFB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AEC8-C57E-4ED5-9023-E74E91AB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FF91-3265-48C6-B128-29D004B40CFB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AEC8-C57E-4ED5-9023-E74E91AB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FF91-3265-48C6-B128-29D004B40CFB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AEC8-C57E-4ED5-9023-E74E91AB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FF91-3265-48C6-B128-29D004B40CFB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AEC8-C57E-4ED5-9023-E74E91AB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FF91-3265-48C6-B128-29D004B40CFB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AEC8-C57E-4ED5-9023-E74E91AB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FF91-3265-48C6-B128-29D004B40CFB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AEC8-C57E-4ED5-9023-E74E91AB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FF91-3265-48C6-B128-29D004B40CFB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AEC8-C57E-4ED5-9023-E74E91AB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FF91-3265-48C6-B128-29D004B40CFB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AEC8-C57E-4ED5-9023-E74E91AB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FF91-3265-48C6-B128-29D004B40CFB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AEC8-C57E-4ED5-9023-E74E91AB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FF91-3265-48C6-B128-29D004B40CFB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AEC8-C57E-4ED5-9023-E74E91AB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FF91-3265-48C6-B128-29D004B40CFB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AEC8-C57E-4ED5-9023-E74E91AB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FF91-3265-48C6-B128-29D004B40CFB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3AEC8-C57E-4ED5-9023-E74E91AB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cd4 bai 1.1.png"/>
          <p:cNvPicPr>
            <a:picLocks noGrp="1" noChangeAspect="1"/>
          </p:cNvPicPr>
          <p:nvPr>
            <p:ph idx="1"/>
          </p:nvPr>
        </p:nvPicPr>
        <p:blipFill>
          <a:blip r:embed="rId3"/>
          <a:srcRect t="15153" r="7909" b="72220"/>
          <a:stretch>
            <a:fillRect/>
          </a:stretch>
        </p:blipFill>
        <p:spPr>
          <a:xfrm>
            <a:off x="714348" y="1928802"/>
            <a:ext cx="8001056" cy="1571636"/>
          </a:xfrm>
          <a:blipFill>
            <a:blip r:embed="rId2"/>
            <a:stretch>
              <a:fillRect/>
            </a:stretch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d4 bai 1.4.png"/>
          <p:cNvPicPr>
            <a:picLocks noGrp="1" noChangeAspect="1"/>
          </p:cNvPicPr>
          <p:nvPr>
            <p:ph idx="1"/>
          </p:nvPr>
        </p:nvPicPr>
        <p:blipFill>
          <a:blip r:embed="rId2"/>
          <a:srcRect l="7909" t="8839" r="7909" b="62749"/>
          <a:stretch>
            <a:fillRect/>
          </a:stretch>
        </p:blipFill>
        <p:spPr>
          <a:xfrm>
            <a:off x="0" y="548680"/>
            <a:ext cx="9144000" cy="55235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8" t="40435" r="11404" b="41394"/>
          <a:stretch/>
        </p:blipFill>
        <p:spPr>
          <a:xfrm>
            <a:off x="395536" y="548680"/>
            <a:ext cx="8352928" cy="4248472"/>
          </a:xfrm>
        </p:spPr>
      </p:pic>
      <p:sp>
        <p:nvSpPr>
          <p:cNvPr id="7" name="Rectangle 6"/>
          <p:cNvSpPr/>
          <p:nvPr/>
        </p:nvSpPr>
        <p:spPr>
          <a:xfrm>
            <a:off x="3614192" y="1844824"/>
            <a:ext cx="48126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</a:t>
            </a:r>
            <a:endParaRPr lang="en-US" sz="28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3" t="45963" r="55635" b="51197"/>
          <a:stretch/>
        </p:blipFill>
        <p:spPr>
          <a:xfrm>
            <a:off x="3616828" y="1819277"/>
            <a:ext cx="475989" cy="6638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6411" y="2691875"/>
            <a:ext cx="569049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gh</a:t>
            </a:r>
            <a:endParaRPr lang="en-US" sz="24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40837" y="3545396"/>
            <a:ext cx="48126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gi</a:t>
            </a:r>
            <a:endParaRPr lang="en-US" sz="24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4048" y="3545396"/>
            <a:ext cx="48126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</a:t>
            </a:r>
            <a:endParaRPr lang="en-US" sz="24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90130" y="3545396"/>
            <a:ext cx="502981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</a:t>
            </a:r>
            <a:endParaRPr lang="en-US" sz="24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4088" y="2691875"/>
            <a:ext cx="48126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</a:t>
            </a:r>
            <a:endParaRPr lang="en-US" sz="24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74511" y="2691875"/>
            <a:ext cx="481262" cy="64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gh</a:t>
            </a:r>
            <a:endParaRPr lang="en-US" sz="20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04048" y="1865700"/>
            <a:ext cx="481262" cy="627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</a:t>
            </a:r>
            <a:endParaRPr lang="en-US" sz="2400" b="1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96336" y="1857134"/>
            <a:ext cx="432048" cy="6480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</a:t>
            </a:r>
            <a:endParaRPr lang="en-US" sz="20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3" t="45963" r="55635" b="51197"/>
          <a:stretch/>
        </p:blipFill>
        <p:spPr>
          <a:xfrm>
            <a:off x="7596336" y="1865700"/>
            <a:ext cx="475989" cy="663879"/>
          </a:xfrm>
          <a:prstGeom prst="rect">
            <a:avLst/>
          </a:prstGeom>
        </p:spPr>
      </p:pic>
      <p:pic>
        <p:nvPicPr>
          <p:cNvPr id="18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3" t="45963" r="55635" b="51197"/>
          <a:stretch/>
        </p:blipFill>
        <p:spPr>
          <a:xfrm>
            <a:off x="5009321" y="1829016"/>
            <a:ext cx="475989" cy="663879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3" t="45963" r="55635" b="51197"/>
          <a:stretch/>
        </p:blipFill>
        <p:spPr>
          <a:xfrm>
            <a:off x="3290130" y="2676067"/>
            <a:ext cx="475989" cy="663879"/>
          </a:xfrm>
          <a:prstGeom prst="rect">
            <a:avLst/>
          </a:prstGeom>
        </p:spPr>
      </p:pic>
      <p:pic>
        <p:nvPicPr>
          <p:cNvPr id="20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3" t="45963" r="55635" b="51197"/>
          <a:stretch/>
        </p:blipFill>
        <p:spPr>
          <a:xfrm>
            <a:off x="3317122" y="3545396"/>
            <a:ext cx="475989" cy="663879"/>
          </a:xfrm>
          <a:prstGeom prst="rect">
            <a:avLst/>
          </a:prstGeom>
        </p:spPr>
      </p:pic>
      <p:pic>
        <p:nvPicPr>
          <p:cNvPr id="21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3" t="45963" r="55635" b="51197"/>
          <a:stretch/>
        </p:blipFill>
        <p:spPr>
          <a:xfrm>
            <a:off x="5009321" y="3529589"/>
            <a:ext cx="475989" cy="663879"/>
          </a:xfrm>
          <a:prstGeom prst="rect">
            <a:avLst/>
          </a:prstGeom>
        </p:spPr>
      </p:pic>
      <p:pic>
        <p:nvPicPr>
          <p:cNvPr id="22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3" t="45963" r="55635" b="51197"/>
          <a:stretch/>
        </p:blipFill>
        <p:spPr>
          <a:xfrm>
            <a:off x="5384567" y="2660678"/>
            <a:ext cx="475989" cy="663879"/>
          </a:xfrm>
          <a:prstGeom prst="rect">
            <a:avLst/>
          </a:prstGeom>
        </p:spPr>
      </p:pic>
      <p:pic>
        <p:nvPicPr>
          <p:cNvPr id="23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3" t="45963" r="55635" b="51197"/>
          <a:stretch/>
        </p:blipFill>
        <p:spPr>
          <a:xfrm>
            <a:off x="7253930" y="2691875"/>
            <a:ext cx="475989" cy="663879"/>
          </a:xfrm>
          <a:prstGeom prst="rect">
            <a:avLst/>
          </a:prstGeom>
        </p:spPr>
      </p:pic>
      <p:pic>
        <p:nvPicPr>
          <p:cNvPr id="2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3" t="45963" r="55635" b="51197"/>
          <a:stretch/>
        </p:blipFill>
        <p:spPr>
          <a:xfrm>
            <a:off x="6777941" y="3545396"/>
            <a:ext cx="475989" cy="66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5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8.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phù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trống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pPr>
              <a:buNone/>
            </a:pPr>
            <a:r>
              <a:rPr lang="en-US" sz="6000" u="sng" dirty="0" smtClean="0">
                <a:solidFill>
                  <a:srgbClr val="FF0000"/>
                </a:solidFill>
              </a:rPr>
              <a:t>a. </a:t>
            </a:r>
            <a:r>
              <a:rPr lang="en-US" sz="6000" u="sng" dirty="0" err="1" smtClean="0">
                <a:solidFill>
                  <a:srgbClr val="FF0000"/>
                </a:solidFill>
              </a:rPr>
              <a:t>tr</a:t>
            </a:r>
            <a:r>
              <a:rPr lang="en-US" sz="6000" u="sng" dirty="0" smtClean="0">
                <a:solidFill>
                  <a:srgbClr val="FF0000"/>
                </a:solidFill>
              </a:rPr>
              <a:t> hay </a:t>
            </a:r>
            <a:r>
              <a:rPr lang="en-US" sz="6000" u="sng" dirty="0" err="1" smtClean="0">
                <a:solidFill>
                  <a:srgbClr val="FF0000"/>
                </a:solidFill>
              </a:rPr>
              <a:t>ch</a:t>
            </a:r>
            <a:r>
              <a:rPr lang="en-US" sz="6000" u="sng" dirty="0" smtClean="0">
                <a:solidFill>
                  <a:srgbClr val="FF0000"/>
                </a:solidFill>
              </a:rPr>
              <a:t>?</a:t>
            </a:r>
          </a:p>
          <a:p>
            <a:pPr>
              <a:buFont typeface="Arial" charset="0"/>
              <a:buChar char="•"/>
            </a:pPr>
            <a:r>
              <a:rPr lang="en-US" sz="6000" dirty="0" smtClean="0"/>
              <a:t>vi      … </a:t>
            </a:r>
            <a:r>
              <a:rPr lang="en-US" sz="6000" dirty="0" err="1" smtClean="0"/>
              <a:t>ùng</a:t>
            </a:r>
            <a:endParaRPr lang="en-US" sz="6000" dirty="0" smtClean="0"/>
          </a:p>
          <a:p>
            <a:pPr>
              <a:buFont typeface="Arial" charset="0"/>
              <a:buChar char="•"/>
            </a:pPr>
            <a:r>
              <a:rPr lang="en-US" sz="6000" dirty="0" smtClean="0"/>
              <a:t>     …à </a:t>
            </a:r>
            <a:r>
              <a:rPr lang="en-US" sz="6000" dirty="0" err="1" smtClean="0"/>
              <a:t>xát</a:t>
            </a:r>
            <a:endParaRPr lang="en-US" sz="6000" dirty="0" smtClean="0"/>
          </a:p>
          <a:p>
            <a:pPr>
              <a:buFont typeface="Arial" charset="0"/>
              <a:buChar char="•"/>
            </a:pPr>
            <a:r>
              <a:rPr lang="en-US" sz="6000" dirty="0" err="1" smtClean="0"/>
              <a:t>nhanh</a:t>
            </a:r>
            <a:r>
              <a:rPr lang="en-US" sz="6000" dirty="0" smtClean="0"/>
              <a:t>       …</a:t>
            </a:r>
            <a:r>
              <a:rPr lang="en-US" sz="6000" dirty="0" err="1" smtClean="0"/>
              <a:t>óng</a:t>
            </a:r>
            <a:endParaRPr lang="en-US" sz="6000" dirty="0" smtClean="0"/>
          </a:p>
          <a:p>
            <a:pPr>
              <a:buFont typeface="Arial" charset="0"/>
              <a:buChar char="•"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714480" y="2643182"/>
            <a:ext cx="1343028" cy="1057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tr</a:t>
            </a:r>
            <a:endParaRPr lang="en-US" sz="5400" dirty="0"/>
          </a:p>
        </p:txBody>
      </p:sp>
      <p:sp>
        <p:nvSpPr>
          <p:cNvPr id="7" name="Oval 6"/>
          <p:cNvSpPr/>
          <p:nvPr/>
        </p:nvSpPr>
        <p:spPr>
          <a:xfrm>
            <a:off x="928662" y="3714752"/>
            <a:ext cx="134302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ch</a:t>
            </a:r>
            <a:endParaRPr lang="en-US" sz="5400" dirty="0"/>
          </a:p>
        </p:txBody>
      </p:sp>
      <p:sp>
        <p:nvSpPr>
          <p:cNvPr id="8" name="Oval 7"/>
          <p:cNvSpPr/>
          <p:nvPr/>
        </p:nvSpPr>
        <p:spPr>
          <a:xfrm>
            <a:off x="3214678" y="4857760"/>
            <a:ext cx="1357322" cy="1057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ch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  <p:bldP spid="7" grpId="0" build="p" animBg="1"/>
      <p:bldP spid="8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464347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b. </a:t>
            </a:r>
            <a:r>
              <a:rPr lang="en-US" u="sng" dirty="0" err="1" smtClean="0">
                <a:solidFill>
                  <a:srgbClr val="FF0000"/>
                </a:solidFill>
              </a:rPr>
              <a:t>gh</a:t>
            </a:r>
            <a:r>
              <a:rPr lang="en-US" u="sng" dirty="0" smtClean="0">
                <a:solidFill>
                  <a:srgbClr val="FF0000"/>
                </a:solidFill>
              </a:rPr>
              <a:t> hay g?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6600" dirty="0" smtClean="0"/>
              <a:t>        …</a:t>
            </a:r>
            <a:r>
              <a:rPr lang="en-US" sz="6600" dirty="0" err="1" smtClean="0"/>
              <a:t>i</a:t>
            </a:r>
            <a:r>
              <a:rPr lang="en-US" sz="6600" dirty="0" smtClean="0"/>
              <a:t>  </a:t>
            </a:r>
            <a:r>
              <a:rPr lang="en-US" sz="6600" dirty="0" err="1" smtClean="0"/>
              <a:t>nhớ</a:t>
            </a:r>
            <a:endParaRPr lang="en-US" sz="6600" dirty="0" smtClean="0"/>
          </a:p>
          <a:p>
            <a:r>
              <a:rPr lang="en-US" sz="6600" dirty="0" err="1" smtClean="0"/>
              <a:t>cố</a:t>
            </a:r>
            <a:r>
              <a:rPr lang="en-US" sz="6600" dirty="0" smtClean="0"/>
              <a:t>     … </a:t>
            </a:r>
            <a:r>
              <a:rPr lang="en-US" sz="6600" dirty="0" err="1" smtClean="0"/>
              <a:t>ắng</a:t>
            </a:r>
            <a:endParaRPr lang="en-US" sz="6600" dirty="0" smtClean="0"/>
          </a:p>
          <a:p>
            <a:r>
              <a:rPr lang="en-US" sz="6600" dirty="0" err="1" smtClean="0"/>
              <a:t>gọn</a:t>
            </a:r>
            <a:r>
              <a:rPr lang="en-US" sz="6600" dirty="0" smtClean="0"/>
              <a:t>      …  ẽ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428728" y="1714488"/>
            <a:ext cx="150019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gh</a:t>
            </a:r>
            <a:endParaRPr lang="en-US" sz="6000" dirty="0"/>
          </a:p>
        </p:txBody>
      </p:sp>
      <p:sp>
        <p:nvSpPr>
          <p:cNvPr id="8" name="Oval 7"/>
          <p:cNvSpPr/>
          <p:nvPr/>
        </p:nvSpPr>
        <p:spPr>
          <a:xfrm>
            <a:off x="2357422" y="2857496"/>
            <a:ext cx="985838" cy="1128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g</a:t>
            </a:r>
            <a:endParaRPr lang="en-US" sz="6000" dirty="0"/>
          </a:p>
        </p:txBody>
      </p:sp>
      <p:sp>
        <p:nvSpPr>
          <p:cNvPr id="11" name="Oval 10"/>
          <p:cNvSpPr/>
          <p:nvPr/>
        </p:nvSpPr>
        <p:spPr>
          <a:xfrm>
            <a:off x="2714612" y="4000504"/>
            <a:ext cx="1485904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gh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7" grpId="0" build="p" animBg="1"/>
      <p:bldP spid="8" grpId="0" build="p" animBg="1"/>
      <p:bldP spid="11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c. r/d hay </a:t>
            </a:r>
            <a:r>
              <a:rPr lang="en-US" u="sng" dirty="0" err="1" smtClean="0">
                <a:solidFill>
                  <a:srgbClr val="FF0000"/>
                </a:solidFill>
              </a:rPr>
              <a:t>gi</a:t>
            </a:r>
            <a:r>
              <a:rPr lang="en-US" u="sng" dirty="0" smtClean="0">
                <a:solidFill>
                  <a:srgbClr val="FF0000"/>
                </a:solidFill>
              </a:rPr>
              <a:t>?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dirty="0" smtClean="0"/>
              <a:t>     …a </a:t>
            </a:r>
            <a:r>
              <a:rPr lang="en-US" sz="6600" dirty="0" err="1" smtClean="0"/>
              <a:t>dẻ</a:t>
            </a:r>
            <a:endParaRPr lang="en-US" sz="6600" dirty="0" smtClean="0"/>
          </a:p>
          <a:p>
            <a:r>
              <a:rPr lang="en-US" sz="6600" dirty="0" smtClean="0"/>
              <a:t>    …</a:t>
            </a:r>
            <a:r>
              <a:rPr lang="en-US" sz="6600" dirty="0" err="1" smtClean="0"/>
              <a:t>ửa</a:t>
            </a:r>
            <a:r>
              <a:rPr lang="en-US" sz="6600" dirty="0" smtClean="0"/>
              <a:t> </a:t>
            </a:r>
            <a:r>
              <a:rPr lang="en-US" sz="6600" dirty="0" err="1" smtClean="0"/>
              <a:t>tay</a:t>
            </a:r>
            <a:endParaRPr lang="en-US" sz="6600" dirty="0" smtClean="0"/>
          </a:p>
          <a:p>
            <a:r>
              <a:rPr lang="en-US" sz="6600" dirty="0" smtClean="0"/>
              <a:t>      …ữ </a:t>
            </a:r>
            <a:r>
              <a:rPr lang="en-US" sz="6600" dirty="0" err="1" smtClean="0"/>
              <a:t>gìn</a:t>
            </a:r>
            <a:endParaRPr lang="en-US" sz="6600" dirty="0"/>
          </a:p>
        </p:txBody>
      </p:sp>
      <p:sp>
        <p:nvSpPr>
          <p:cNvPr id="5" name="Oval 4"/>
          <p:cNvSpPr/>
          <p:nvPr/>
        </p:nvSpPr>
        <p:spPr>
          <a:xfrm>
            <a:off x="1357290" y="1643050"/>
            <a:ext cx="1000132" cy="985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d</a:t>
            </a:r>
            <a:endParaRPr lang="en-US" sz="6000" dirty="0"/>
          </a:p>
        </p:txBody>
      </p:sp>
      <p:sp>
        <p:nvSpPr>
          <p:cNvPr id="6" name="Oval 5"/>
          <p:cNvSpPr/>
          <p:nvPr/>
        </p:nvSpPr>
        <p:spPr>
          <a:xfrm>
            <a:off x="1142976" y="2857496"/>
            <a:ext cx="1057276" cy="985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r</a:t>
            </a:r>
            <a:endParaRPr lang="en-US" sz="6000" dirty="0"/>
          </a:p>
        </p:txBody>
      </p:sp>
      <p:sp>
        <p:nvSpPr>
          <p:cNvPr id="7" name="Oval 6"/>
          <p:cNvSpPr/>
          <p:nvPr/>
        </p:nvSpPr>
        <p:spPr>
          <a:xfrm>
            <a:off x="1285852" y="3929066"/>
            <a:ext cx="1285884" cy="1128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gi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  <p:bldP spid="6" grpId="0" build="p" animBg="1"/>
      <p:bldP spid="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28726" y="274638"/>
            <a:ext cx="9615526" cy="1143000"/>
          </a:xfrm>
        </p:spPr>
        <p:txBody>
          <a:bodyPr/>
          <a:lstStyle/>
          <a:p>
            <a:r>
              <a:rPr lang="en-US" b="1" dirty="0" smtClean="0"/>
              <a:t>9. </a:t>
            </a:r>
            <a:r>
              <a:rPr lang="en-US" b="1" dirty="0" err="1" smtClean="0"/>
              <a:t>Trò</a:t>
            </a:r>
            <a:r>
              <a:rPr lang="en-US" b="1" dirty="0" smtClean="0"/>
              <a:t> </a:t>
            </a:r>
            <a:r>
              <a:rPr lang="en-US" b="1" dirty="0" err="1" smtClean="0"/>
              <a:t>chơi</a:t>
            </a:r>
            <a:r>
              <a:rPr lang="en-US" b="1" dirty="0" smtClean="0"/>
              <a:t> “ </a:t>
            </a:r>
            <a:r>
              <a:rPr lang="en-US" b="1" dirty="0" err="1" smtClean="0"/>
              <a:t>Em</a:t>
            </a:r>
            <a:r>
              <a:rPr lang="en-US" b="1" dirty="0" smtClean="0"/>
              <a:t> </a:t>
            </a:r>
            <a:r>
              <a:rPr lang="en-US" b="1" dirty="0" err="1" smtClean="0"/>
              <a:t>làm</a:t>
            </a:r>
            <a:r>
              <a:rPr lang="en-US" b="1" dirty="0" smtClean="0"/>
              <a:t> </a:t>
            </a:r>
            <a:r>
              <a:rPr lang="en-US" b="1" dirty="0" err="1" smtClean="0"/>
              <a:t>bác</a:t>
            </a:r>
            <a:r>
              <a:rPr lang="en-US" b="1" dirty="0" smtClean="0"/>
              <a:t> </a:t>
            </a:r>
            <a:r>
              <a:rPr lang="en-US" b="1" dirty="0" err="1" smtClean="0"/>
              <a:t>sĩ</a:t>
            </a:r>
            <a:r>
              <a:rPr lang="en-US" b="1" dirty="0" smtClean="0"/>
              <a:t>”</a:t>
            </a:r>
            <a:endParaRPr lang="en-US" b="1" dirty="0"/>
          </a:p>
        </p:txBody>
      </p:sp>
      <p:pic>
        <p:nvPicPr>
          <p:cNvPr id="4" name="Content Placeholder 3" descr="cd4 bai 1.4.png"/>
          <p:cNvPicPr>
            <a:picLocks noGrp="1" noChangeAspect="1"/>
          </p:cNvPicPr>
          <p:nvPr>
            <p:ph idx="1"/>
          </p:nvPr>
        </p:nvPicPr>
        <p:blipFill>
          <a:blip r:embed="rId2"/>
          <a:srcRect l="10125" t="63159" r="18009" b="10663"/>
          <a:stretch>
            <a:fillRect/>
          </a:stretch>
        </p:blipFill>
        <p:spPr>
          <a:xfrm>
            <a:off x="428596" y="1214422"/>
            <a:ext cx="8286808" cy="485778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d4 bai 1.1.png"/>
          <p:cNvPicPr>
            <a:picLocks noChangeAspect="1"/>
          </p:cNvPicPr>
          <p:nvPr/>
        </p:nvPicPr>
        <p:blipFill rotWithShape="1">
          <a:blip r:embed="rId2"/>
          <a:srcRect t="27041" b="23314"/>
          <a:stretch/>
        </p:blipFill>
        <p:spPr>
          <a:xfrm>
            <a:off x="467544" y="404664"/>
            <a:ext cx="8280920" cy="619268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357166"/>
            <a:ext cx="8856984" cy="6096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smtClean="0">
                <a:solidFill>
                  <a:schemeClr val="tx2"/>
                </a:solidFill>
              </a:rPr>
              <a:t>       </a:t>
            </a:r>
            <a:r>
              <a:rPr lang="en-US" smtClean="0"/>
              <a:t>Đọc  </a:t>
            </a:r>
          </a:p>
          <a:p>
            <a:pPr marL="0" indent="0" algn="ctr">
              <a:buNone/>
            </a:pPr>
            <a:r>
              <a:rPr lang="en-US" smtClean="0"/>
              <a:t>Rửa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endParaRPr lang="en-US" dirty="0" smtClean="0"/>
          </a:p>
          <a:p>
            <a:pPr marL="0" indent="0">
              <a:buNone/>
            </a:pPr>
            <a:r>
              <a:rPr lang="en-US" smtClean="0"/>
              <a:t>     Vi </a:t>
            </a:r>
            <a:r>
              <a:rPr lang="en-US" dirty="0" err="1" smtClean="0"/>
              <a:t>trùng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ở </a:t>
            </a:r>
            <a:r>
              <a:rPr lang="en-US" dirty="0" err="1" smtClean="0"/>
              <a:t>khắp</a:t>
            </a:r>
            <a:r>
              <a:rPr lang="en-US" dirty="0" smtClean="0"/>
              <a:t> </a:t>
            </a:r>
            <a:r>
              <a:rPr lang="en-US" dirty="0" err="1" smtClean="0"/>
              <a:t>mọi</a:t>
            </a:r>
            <a:r>
              <a:rPr lang="en-US" dirty="0" smtClean="0"/>
              <a:t> </a:t>
            </a:r>
            <a:r>
              <a:rPr lang="en-US" dirty="0" err="1" smtClean="0"/>
              <a:t>nơi</a:t>
            </a:r>
            <a:r>
              <a:rPr lang="en-US" dirty="0" smtClean="0"/>
              <a:t>. </a:t>
            </a:r>
            <a:r>
              <a:rPr lang="en-US" dirty="0" err="1" smtClean="0"/>
              <a:t>Nhưng</a:t>
            </a:r>
            <a:r>
              <a:rPr lang="en-US" dirty="0" smtClean="0"/>
              <a:t> </a:t>
            </a:r>
            <a:r>
              <a:rPr lang="en-US" dirty="0" err="1" smtClean="0"/>
              <a:t>chúng</a:t>
            </a:r>
            <a:r>
              <a:rPr lang="en-US" dirty="0" smtClean="0"/>
              <a:t> </a:t>
            </a:r>
            <a:r>
              <a:rPr lang="en-US" dirty="0" err="1" smtClean="0"/>
              <a:t>ta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nhìn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mắt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.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xúc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vật,vi</a:t>
            </a:r>
            <a:r>
              <a:rPr lang="en-US" dirty="0" smtClean="0"/>
              <a:t> </a:t>
            </a:r>
            <a:r>
              <a:rPr lang="en-US" dirty="0" err="1" smtClean="0"/>
              <a:t>trùng</a:t>
            </a:r>
            <a:r>
              <a:rPr lang="en-US" dirty="0" smtClean="0"/>
              <a:t> </a:t>
            </a:r>
            <a:r>
              <a:rPr lang="en-US" dirty="0" err="1" smtClean="0"/>
              <a:t>bám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cầm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, vi </a:t>
            </a:r>
            <a:r>
              <a:rPr lang="en-US" dirty="0" err="1" smtClean="0"/>
              <a:t>trùng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. Do </a:t>
            </a:r>
            <a:r>
              <a:rPr lang="en-US" dirty="0" err="1" smtClean="0"/>
              <a:t>đó</a:t>
            </a:r>
            <a:r>
              <a:rPr lang="en-US" dirty="0" smtClean="0"/>
              <a:t>, </a:t>
            </a:r>
            <a:r>
              <a:rPr lang="en-US" dirty="0" err="1" smtClean="0"/>
              <a:t>chúng</a:t>
            </a:r>
            <a:r>
              <a:rPr lang="en-US" dirty="0" smtClean="0"/>
              <a:t> </a:t>
            </a:r>
            <a:r>
              <a:rPr lang="en-US" dirty="0" err="1" smtClean="0"/>
              <a:t>ta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mắc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mtClean="0"/>
              <a:t>     Để </a:t>
            </a:r>
            <a:r>
              <a:rPr lang="en-US" dirty="0" err="1" smtClean="0"/>
              <a:t>phòng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, </a:t>
            </a:r>
            <a:r>
              <a:rPr lang="en-US" dirty="0" err="1" smtClean="0"/>
              <a:t>chúng</a:t>
            </a:r>
            <a:r>
              <a:rPr lang="en-US" dirty="0" smtClean="0"/>
              <a:t> </a:t>
            </a:r>
            <a:r>
              <a:rPr lang="en-US" dirty="0" err="1" smtClean="0"/>
              <a:t>ta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rửa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.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rửa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xà</a:t>
            </a:r>
            <a:r>
              <a:rPr lang="en-US" dirty="0" smtClean="0"/>
              <a:t> </a:t>
            </a:r>
            <a:r>
              <a:rPr lang="en-US" dirty="0" err="1" smtClean="0"/>
              <a:t>phòng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err="1" smtClean="0"/>
              <a:t>sạch</a:t>
            </a:r>
            <a:r>
              <a:rPr lang="en-US" smtClean="0"/>
              <a:t>.</a:t>
            </a:r>
          </a:p>
          <a:p>
            <a:pPr marL="0" indent="0" algn="r">
              <a:buNone/>
            </a:pPr>
            <a:r>
              <a:rPr lang="en-US" sz="2400" smtClean="0"/>
              <a:t>(Nguyên vũ)</a:t>
            </a:r>
          </a:p>
          <a:p>
            <a:pPr marL="0" indent="0">
              <a:buNone/>
            </a:pPr>
            <a:r>
              <a:rPr lang="en-US" sz="2400" smtClean="0">
                <a:solidFill>
                  <a:srgbClr val="FF0000"/>
                </a:solidFill>
              </a:rPr>
              <a:t>Từ ngữ: </a:t>
            </a:r>
            <a:r>
              <a:rPr lang="en-US" sz="2400" i="1" smtClean="0">
                <a:solidFill>
                  <a:srgbClr val="FF0000"/>
                </a:solidFill>
              </a:rPr>
              <a:t>vi trùng, tiếp xúc, mắc bệnh, phòng bệnh</a:t>
            </a:r>
            <a:endParaRPr lang="en-US" sz="2400" i="1" dirty="0" smtClean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65054" y="439777"/>
            <a:ext cx="504056" cy="43204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</a:t>
            </a:r>
            <a:endParaRPr lang="en-US" sz="280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d4 bai 1.2.png"/>
          <p:cNvPicPr>
            <a:picLocks noGrp="1" noChangeAspect="1"/>
          </p:cNvPicPr>
          <p:nvPr>
            <p:ph idx="1"/>
          </p:nvPr>
        </p:nvPicPr>
        <p:blipFill>
          <a:blip r:embed="rId2"/>
          <a:srcRect l="10125" t="29358" r="50000" b="46966"/>
          <a:stretch>
            <a:fillRect/>
          </a:stretch>
        </p:blipFill>
        <p:spPr>
          <a:xfrm>
            <a:off x="285720" y="857232"/>
            <a:ext cx="4214842" cy="4000528"/>
          </a:xfrm>
        </p:spPr>
      </p:pic>
      <p:pic>
        <p:nvPicPr>
          <p:cNvPr id="9" name="Picture 8" descr="cd4 bai 1.2.png"/>
          <p:cNvPicPr>
            <a:picLocks noChangeAspect="1"/>
          </p:cNvPicPr>
          <p:nvPr/>
        </p:nvPicPr>
        <p:blipFill>
          <a:blip r:embed="rId2"/>
          <a:srcRect l="50000" t="38542" r="10526" b="40625"/>
          <a:stretch>
            <a:fillRect/>
          </a:stretch>
        </p:blipFill>
        <p:spPr>
          <a:xfrm>
            <a:off x="4643438" y="2357430"/>
            <a:ext cx="4214842" cy="385765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d4 bai 1.2.pn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91" t="58733" r="500" b="8538"/>
          <a:stretch/>
        </p:blipFill>
        <p:spPr>
          <a:xfrm>
            <a:off x="683568" y="260649"/>
            <a:ext cx="7992888" cy="57606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357562"/>
            <a:ext cx="8443914" cy="1928826"/>
          </a:xfrm>
        </p:spPr>
        <p:txBody>
          <a:bodyPr/>
          <a:lstStyle/>
          <a:p>
            <a:r>
              <a:rPr lang="en-US" u="sng" dirty="0" err="1" smtClean="0"/>
              <a:t>Trả</a:t>
            </a:r>
            <a:r>
              <a:rPr lang="en-US" u="sng" dirty="0" smtClean="0"/>
              <a:t> </a:t>
            </a:r>
            <a:r>
              <a:rPr lang="en-US" u="sng" dirty="0" err="1" smtClean="0"/>
              <a:t>lời</a:t>
            </a:r>
            <a:r>
              <a:rPr lang="en-US" u="sng" dirty="0" smtClean="0"/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Rửa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trước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khi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ăn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cd4 bai 1.3.png"/>
          <p:cNvPicPr>
            <a:picLocks noGrp="1" noChangeAspect="1"/>
          </p:cNvPicPr>
          <p:nvPr>
            <p:ph idx="1"/>
          </p:nvPr>
        </p:nvPicPr>
        <p:blipFill>
          <a:blip r:embed="rId2"/>
          <a:srcRect l="7909" t="5682" r="23416" b="83269"/>
          <a:stretch>
            <a:fillRect/>
          </a:stretch>
        </p:blipFill>
        <p:spPr>
          <a:xfrm>
            <a:off x="357158" y="357166"/>
            <a:ext cx="8786842" cy="34290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214282" y="2714620"/>
            <a:ext cx="8501122" cy="1571636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Ăn</a:t>
            </a:r>
            <a:r>
              <a:rPr lang="en-US" sz="5400" dirty="0" smtClean="0"/>
              <a:t> </a:t>
            </a:r>
            <a:r>
              <a:rPr lang="en-US" sz="5400" dirty="0" err="1" smtClean="0"/>
              <a:t>chín,uống</a:t>
            </a:r>
            <a:r>
              <a:rPr lang="en-US" sz="5400" dirty="0" smtClean="0"/>
              <a:t> </a:t>
            </a:r>
            <a:r>
              <a:rPr lang="en-US" sz="5400" dirty="0" err="1" smtClean="0"/>
              <a:t>sôi</a:t>
            </a:r>
            <a:r>
              <a:rPr lang="en-US" sz="5400" dirty="0" smtClean="0"/>
              <a:t> </a:t>
            </a:r>
            <a:r>
              <a:rPr lang="en-US" sz="5400" dirty="0" err="1" smtClean="0"/>
              <a:t>để</a:t>
            </a:r>
            <a:r>
              <a:rPr lang="en-US" sz="5400" dirty="0" smtClean="0"/>
              <a:t>….</a:t>
            </a:r>
            <a:endParaRPr lang="en-US" sz="5400" dirty="0"/>
          </a:p>
        </p:txBody>
      </p:sp>
      <p:pic>
        <p:nvPicPr>
          <p:cNvPr id="4" name="Content Placeholder 3" descr="cd4 bai 1.3.png"/>
          <p:cNvPicPr>
            <a:picLocks noGrp="1" noChangeAspect="1"/>
          </p:cNvPicPr>
          <p:nvPr>
            <p:ph idx="1"/>
          </p:nvPr>
        </p:nvPicPr>
        <p:blipFill>
          <a:blip r:embed="rId2"/>
          <a:srcRect l="7909" t="15152" r="16770" b="75377"/>
          <a:stretch>
            <a:fillRect/>
          </a:stretch>
        </p:blipFill>
        <p:spPr>
          <a:xfrm>
            <a:off x="0" y="214290"/>
            <a:ext cx="8929718" cy="2143140"/>
          </a:xfrm>
        </p:spPr>
      </p:pic>
      <p:sp>
        <p:nvSpPr>
          <p:cNvPr id="5" name="Rectangle 4"/>
          <p:cNvSpPr/>
          <p:nvPr/>
        </p:nvSpPr>
        <p:spPr>
          <a:xfrm>
            <a:off x="5290260" y="1261517"/>
            <a:ext cx="3129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57290" y="4572008"/>
            <a:ext cx="6715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u="sng" dirty="0" err="1" smtClean="0"/>
              <a:t>Trả</a:t>
            </a:r>
            <a:r>
              <a:rPr lang="en-US" sz="5400" u="sng" dirty="0" smtClean="0"/>
              <a:t> </a:t>
            </a:r>
            <a:r>
              <a:rPr lang="en-US" sz="5400" u="sng" dirty="0" err="1" smtClean="0"/>
              <a:t>lời</a:t>
            </a:r>
            <a:r>
              <a:rPr lang="en-US" sz="5400" u="sng" dirty="0" smtClean="0"/>
              <a:t>: </a:t>
            </a:r>
            <a:r>
              <a:rPr lang="en-US" sz="5400" dirty="0" err="1" smtClean="0">
                <a:solidFill>
                  <a:srgbClr val="FF0000"/>
                </a:solidFill>
              </a:rPr>
              <a:t>phòng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bệnh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d4 bai 1.3.png"/>
          <p:cNvPicPr>
            <a:picLocks noGrp="1" noChangeAspect="1"/>
          </p:cNvPicPr>
          <p:nvPr>
            <p:ph idx="1"/>
          </p:nvPr>
        </p:nvPicPr>
        <p:blipFill>
          <a:blip r:embed="rId2"/>
          <a:srcRect l="10125" t="30936" r="12340" b="58015"/>
          <a:stretch>
            <a:fillRect/>
          </a:stretch>
        </p:blipFill>
        <p:spPr>
          <a:xfrm>
            <a:off x="285720" y="0"/>
            <a:ext cx="8429684" cy="2143140"/>
          </a:xfrm>
        </p:spPr>
      </p:pic>
      <p:pic>
        <p:nvPicPr>
          <p:cNvPr id="5" name="Picture 4" descr="cd4 bai 1.3.png"/>
          <p:cNvPicPr>
            <a:picLocks noChangeAspect="1"/>
          </p:cNvPicPr>
          <p:nvPr/>
        </p:nvPicPr>
        <p:blipFill>
          <a:blip r:embed="rId2"/>
          <a:srcRect l="16374" t="42708" r="50000" b="37500"/>
          <a:stretch>
            <a:fillRect/>
          </a:stretch>
        </p:blipFill>
        <p:spPr>
          <a:xfrm>
            <a:off x="785786" y="2428868"/>
            <a:ext cx="3571900" cy="2071702"/>
          </a:xfrm>
          <a:prstGeom prst="rect">
            <a:avLst/>
          </a:prstGeom>
        </p:spPr>
      </p:pic>
      <p:pic>
        <p:nvPicPr>
          <p:cNvPr id="6" name="Picture 5" descr="cd4 bai 1.3.png"/>
          <p:cNvPicPr>
            <a:picLocks noChangeAspect="1"/>
          </p:cNvPicPr>
          <p:nvPr/>
        </p:nvPicPr>
        <p:blipFill>
          <a:blip r:embed="rId2"/>
          <a:srcRect l="50000" t="46875" r="17836" b="31250"/>
          <a:stretch>
            <a:fillRect/>
          </a:stretch>
        </p:blipFill>
        <p:spPr>
          <a:xfrm>
            <a:off x="4572000" y="2428868"/>
            <a:ext cx="3571900" cy="2000264"/>
          </a:xfrm>
          <a:prstGeom prst="rect">
            <a:avLst/>
          </a:prstGeom>
        </p:spPr>
      </p:pic>
      <p:pic>
        <p:nvPicPr>
          <p:cNvPr id="7" name="Picture 6" descr="cd4 bai 1.3.png"/>
          <p:cNvPicPr>
            <a:picLocks noChangeAspect="1"/>
          </p:cNvPicPr>
          <p:nvPr/>
        </p:nvPicPr>
        <p:blipFill>
          <a:blip r:embed="rId2"/>
          <a:srcRect l="14912" t="66667" r="50000" b="13542"/>
          <a:stretch>
            <a:fillRect/>
          </a:stretch>
        </p:blipFill>
        <p:spPr>
          <a:xfrm>
            <a:off x="785786" y="4643446"/>
            <a:ext cx="3571900" cy="1928826"/>
          </a:xfrm>
          <a:prstGeom prst="rect">
            <a:avLst/>
          </a:prstGeom>
        </p:spPr>
      </p:pic>
      <p:pic>
        <p:nvPicPr>
          <p:cNvPr id="8" name="Picture 7" descr="cd4 bai 1.3.png"/>
          <p:cNvPicPr>
            <a:picLocks noChangeAspect="1"/>
          </p:cNvPicPr>
          <p:nvPr/>
        </p:nvPicPr>
        <p:blipFill>
          <a:blip r:embed="rId2"/>
          <a:srcRect l="48538" t="69792" r="16374" b="8333"/>
          <a:stretch>
            <a:fillRect/>
          </a:stretch>
        </p:blipFill>
        <p:spPr>
          <a:xfrm>
            <a:off x="4572000" y="4643446"/>
            <a:ext cx="3571900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0" y="2500306"/>
            <a:ext cx="3500430" cy="100013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      </a:t>
            </a:r>
            <a:r>
              <a:rPr lang="en-US" sz="4800" dirty="0" err="1" smtClean="0"/>
              <a:t>Xà</a:t>
            </a:r>
            <a:r>
              <a:rPr lang="en-US" sz="4800" dirty="0" smtClean="0"/>
              <a:t> </a:t>
            </a:r>
            <a:r>
              <a:rPr lang="en-US" sz="4800" dirty="0" err="1" smtClean="0"/>
              <a:t>phòng</a:t>
            </a:r>
            <a:endParaRPr lang="en-US" sz="4800" dirty="0"/>
          </a:p>
        </p:txBody>
      </p:sp>
      <p:pic>
        <p:nvPicPr>
          <p:cNvPr id="4" name="Content Placeholder 3" descr="cd4 bai 1.3.png"/>
          <p:cNvPicPr>
            <a:picLocks noGrp="1" noChangeAspect="1"/>
          </p:cNvPicPr>
          <p:nvPr>
            <p:ph idx="1"/>
          </p:nvPr>
        </p:nvPicPr>
        <p:blipFill>
          <a:blip r:embed="rId2"/>
          <a:srcRect l="16374" t="42708" r="50000" b="37500"/>
          <a:stretch>
            <a:fillRect/>
          </a:stretch>
        </p:blipFill>
        <p:spPr>
          <a:xfrm>
            <a:off x="214282" y="1"/>
            <a:ext cx="4286280" cy="2428868"/>
          </a:xfrm>
          <a:prstGeom prst="rect">
            <a:avLst/>
          </a:prstGeom>
        </p:spPr>
      </p:pic>
      <p:pic>
        <p:nvPicPr>
          <p:cNvPr id="5" name="Picture 4" descr="cd4 bai 1.3.png"/>
          <p:cNvPicPr>
            <a:picLocks noChangeAspect="1"/>
          </p:cNvPicPr>
          <p:nvPr/>
        </p:nvPicPr>
        <p:blipFill>
          <a:blip r:embed="rId2"/>
          <a:srcRect l="50000" t="46875" r="17836" b="31250"/>
          <a:stretch>
            <a:fillRect/>
          </a:stretch>
        </p:blipFill>
        <p:spPr>
          <a:xfrm>
            <a:off x="4714876" y="0"/>
            <a:ext cx="4214842" cy="23574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43504" y="2500306"/>
            <a:ext cx="3357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         </a:t>
            </a:r>
            <a:r>
              <a:rPr lang="en-US" sz="4800" dirty="0" err="1"/>
              <a:t>C</a:t>
            </a:r>
            <a:r>
              <a:rPr lang="en-US" sz="4800" dirty="0" err="1" smtClean="0"/>
              <a:t>hà</a:t>
            </a:r>
            <a:r>
              <a:rPr lang="en-US" sz="4800" dirty="0" smtClean="0"/>
              <a:t> </a:t>
            </a:r>
            <a:r>
              <a:rPr lang="en-US" sz="4800" dirty="0" err="1" smtClean="0"/>
              <a:t>xát</a:t>
            </a:r>
            <a:endParaRPr lang="en-US" sz="4800" dirty="0"/>
          </a:p>
        </p:txBody>
      </p:sp>
      <p:pic>
        <p:nvPicPr>
          <p:cNvPr id="9" name="Picture 8" descr="cd4 bai 1.3.png"/>
          <p:cNvPicPr>
            <a:picLocks noChangeAspect="1"/>
          </p:cNvPicPr>
          <p:nvPr/>
        </p:nvPicPr>
        <p:blipFill>
          <a:blip r:embed="rId2"/>
          <a:srcRect l="14912" t="66667" r="50000" b="13542"/>
          <a:stretch>
            <a:fillRect/>
          </a:stretch>
        </p:blipFill>
        <p:spPr>
          <a:xfrm>
            <a:off x="214282" y="3500438"/>
            <a:ext cx="4357718" cy="21431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85852" y="5786454"/>
            <a:ext cx="1636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  </a:t>
            </a:r>
            <a:r>
              <a:rPr lang="en-US" sz="4800" dirty="0" err="1" smtClean="0"/>
              <a:t>Rửa</a:t>
            </a:r>
            <a:endParaRPr lang="en-US" sz="4800" dirty="0"/>
          </a:p>
        </p:txBody>
      </p:sp>
      <p:pic>
        <p:nvPicPr>
          <p:cNvPr id="11" name="Picture 10" descr="cd4 bai 1.3.png"/>
          <p:cNvPicPr>
            <a:picLocks noChangeAspect="1"/>
          </p:cNvPicPr>
          <p:nvPr/>
        </p:nvPicPr>
        <p:blipFill>
          <a:blip r:embed="rId2"/>
          <a:srcRect l="48538" t="69792" r="16374" b="8333"/>
          <a:stretch>
            <a:fillRect/>
          </a:stretch>
        </p:blipFill>
        <p:spPr>
          <a:xfrm>
            <a:off x="4714876" y="3500438"/>
            <a:ext cx="4214842" cy="22145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786446" y="6643710"/>
            <a:ext cx="2286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             </a:t>
            </a:r>
            <a:endParaRPr lang="en-US" sz="4800" dirty="0"/>
          </a:p>
        </p:txBody>
      </p:sp>
      <p:sp>
        <p:nvSpPr>
          <p:cNvPr id="13" name="Rectangle 12"/>
          <p:cNvSpPr/>
          <p:nvPr/>
        </p:nvSpPr>
        <p:spPr>
          <a:xfrm>
            <a:off x="5214942" y="5786454"/>
            <a:ext cx="40402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smtClean="0">
                <a:solidFill>
                  <a:prstClr val="black"/>
                </a:solidFill>
              </a:rPr>
              <a:t>     Lau </a:t>
            </a:r>
            <a:r>
              <a:rPr lang="en-US" sz="4800" dirty="0" err="1">
                <a:solidFill>
                  <a:prstClr val="black"/>
                </a:solidFill>
              </a:rPr>
              <a:t>khô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  <p:bldP spid="10" grpId="0" build="allAtOnce"/>
      <p:bldP spid="13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231</Words>
  <Application>Microsoft Office PowerPoint</Application>
  <PresentationFormat>On-screen Show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Trả lời: Rửa tay trước khi ăn</vt:lpstr>
      <vt:lpstr>Ăn chín,uống sôi để….</vt:lpstr>
      <vt:lpstr>PowerPoint Presentation</vt:lpstr>
      <vt:lpstr>      Xà phòng</vt:lpstr>
      <vt:lpstr>PowerPoint Presentation</vt:lpstr>
      <vt:lpstr>PowerPoint Presentation</vt:lpstr>
      <vt:lpstr>8. Chọn chữ phù hợp và chỗ trống</vt:lpstr>
      <vt:lpstr>b. gh hay g?</vt:lpstr>
      <vt:lpstr>c. r/d hay gi?</vt:lpstr>
      <vt:lpstr>9. Trò chơi “ Em làm bác sĩ”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21AK22.COM</dc:creator>
  <cp:lastModifiedBy>Windows User</cp:lastModifiedBy>
  <cp:revision>37</cp:revision>
  <dcterms:created xsi:type="dcterms:W3CDTF">2020-08-14T05:20:17Z</dcterms:created>
  <dcterms:modified xsi:type="dcterms:W3CDTF">2020-08-15T09:51:37Z</dcterms:modified>
</cp:coreProperties>
</file>