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10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4595" y="577533"/>
            <a:ext cx="9144000" cy="23876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1524000" y="5257800"/>
            <a:ext cx="9144000" cy="344805"/>
          </a:xfrm>
        </p:spPr>
        <p:txBody>
          <a:bodyPr>
            <a:normAutofit fontScale="82500" lnSpcReduction="10000"/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7535" y="-467995"/>
            <a:ext cx="12190730" cy="685863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2087880" y="706120"/>
            <a:ext cx="7630795" cy="1889760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r>
              <a:rPr lang="vi-VN" alt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sym typeface="+mn-ea"/>
              </a:rPr>
              <a:t>Trường </a:t>
            </a:r>
            <a:r>
              <a:rPr lang="en-US" altLang="en-US" sz="32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sym typeface="+mn-ea"/>
              </a:rPr>
              <a:t>mầm</a:t>
            </a:r>
            <a:r>
              <a:rPr lang="en-US" altLang="en-US" sz="32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sym typeface="+mn-ea"/>
              </a:rPr>
              <a:t> non </a:t>
            </a:r>
            <a:r>
              <a:rPr lang="en-US" altLang="en-US" sz="32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sym typeface="+mn-ea"/>
              </a:rPr>
              <a:t>Lệ</a:t>
            </a:r>
            <a:r>
              <a:rPr lang="en-US" altLang="en-US" sz="32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sym typeface="+mn-ea"/>
              </a:rPr>
              <a:t> Chi </a:t>
            </a:r>
            <a:endParaRPr lang="vi-VN" altLang="en-US" sz="320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sym typeface="+mn-ea"/>
            </a:endParaRPr>
          </a:p>
          <a:p>
            <a:r>
              <a:rPr lang="vi-VN" alt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sym typeface="+mn-ea"/>
              </a:rPr>
              <a:t>Đề tài: NBTN : Cái bát - Cái thìa</a:t>
            </a:r>
          </a:p>
          <a:p>
            <a:r>
              <a:rPr lang="vi-VN" alt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sym typeface="+mn-ea"/>
              </a:rPr>
              <a:t>Chủ đề: Đồ dùng của </a:t>
            </a:r>
            <a:r>
              <a:rPr lang="vi-VN" altLang="en-US" sz="32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sym typeface="+mn-ea"/>
              </a:rPr>
              <a:t>bé</a:t>
            </a:r>
            <a:endParaRPr lang="en-US" altLang="en-US" sz="3200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sym typeface="+mn-ea"/>
            </a:endParaRPr>
          </a:p>
          <a:p>
            <a:r>
              <a:rPr lang="en-US" alt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en-US" sz="32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sym typeface="+mn-ea"/>
              </a:rPr>
              <a:t>Người</a:t>
            </a:r>
            <a:r>
              <a:rPr lang="en-US" altLang="en-US" sz="32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en-US" sz="32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sym typeface="+mn-ea"/>
              </a:rPr>
              <a:t>dạy</a:t>
            </a:r>
            <a:r>
              <a:rPr lang="en-US" altLang="en-US" sz="32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sym typeface="+mn-ea"/>
              </a:rPr>
              <a:t> : </a:t>
            </a:r>
            <a:r>
              <a:rPr lang="en-US" altLang="en-US" sz="32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sym typeface="+mn-ea"/>
              </a:rPr>
              <a:t>Trần</a:t>
            </a:r>
            <a:r>
              <a:rPr lang="en-US" altLang="en-US" sz="32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en-US" sz="32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sym typeface="+mn-ea"/>
              </a:rPr>
              <a:t>Thị</a:t>
            </a:r>
            <a:r>
              <a:rPr lang="en-US" altLang="en-US" sz="32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en-US" sz="32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sym typeface="+mn-ea"/>
              </a:rPr>
              <a:t>Hiếu</a:t>
            </a:r>
            <a:r>
              <a:rPr lang="en-US" altLang="en-US" sz="32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sym typeface="+mn-ea"/>
              </a:rPr>
              <a:t> </a:t>
            </a:r>
            <a:endParaRPr lang="vi-VN" altLang="en-US" sz="320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sym typeface="+mn-ea"/>
            </a:endParaRPr>
          </a:p>
          <a:p>
            <a:r>
              <a:rPr lang="vi-VN" alt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sym typeface="+mn-ea"/>
              </a:rPr>
              <a:t>Lứa tuổi: 24-36 tháng</a:t>
            </a:r>
            <a:r>
              <a:rPr lang="vi-VN" altLang="en-US" sz="3200" u="heavy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sym typeface="+mn-ea"/>
              </a:rPr>
              <a:t>  </a:t>
            </a:r>
            <a:endParaRPr lang="vi-VN" altLang="en-US" sz="320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sym typeface="+mn-ea"/>
            </a:endParaRPr>
          </a:p>
          <a:p>
            <a:endParaRPr lang="vi-VN" altLang="en-US" sz="320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35"/>
            <a:ext cx="12342495" cy="722503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3460750" y="643890"/>
            <a:ext cx="55727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Thìa dùng để làm gì?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3460750" y="2291715"/>
            <a:ext cx="78930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600">
                <a:solidFill>
                  <a:srgbClr val="FF0000"/>
                </a:solidFill>
              </a:rPr>
              <a:t>    </a:t>
            </a:r>
          </a:p>
        </p:txBody>
      </p:sp>
      <p:sp>
        <p:nvSpPr>
          <p:cNvPr id="9" name="Explosion 1 8"/>
          <p:cNvSpPr/>
          <p:nvPr/>
        </p:nvSpPr>
        <p:spPr>
          <a:xfrm>
            <a:off x="2574925" y="1199515"/>
            <a:ext cx="8656955" cy="4451985"/>
          </a:xfrm>
          <a:prstGeom prst="irregularSeal1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Box 9"/>
          <p:cNvSpPr txBox="1"/>
          <p:nvPr/>
        </p:nvSpPr>
        <p:spPr>
          <a:xfrm>
            <a:off x="4739005" y="2540635"/>
            <a:ext cx="5109845" cy="12776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vi-VN" altLang="en-US" sz="3600">
                <a:solidFill>
                  <a:srgbClr val="FF0000"/>
                </a:solidFill>
                <a:sym typeface="+mn-ea"/>
              </a:rPr>
              <a:t>Thìa dùng để xúc cơm, xúc thức ăn </a:t>
            </a:r>
            <a:endParaRPr 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vi-VN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Thìa được làm bằng nhiều chất liệu khác nhau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29030" y="1252855"/>
            <a:ext cx="4351655" cy="4351655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37935" y="1042035"/>
            <a:ext cx="4351655" cy="4351655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1678940" y="5250180"/>
            <a:ext cx="28568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>
                <a:solidFill>
                  <a:srgbClr val="FF0000"/>
                </a:solidFill>
              </a:rPr>
              <a:t>Thìa gỗ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7329170" y="5393690"/>
            <a:ext cx="28276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>
                <a:solidFill>
                  <a:srgbClr val="FF0000"/>
                </a:solidFill>
              </a:rPr>
              <a:t>Thìa nhựa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736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0" y="1691005"/>
            <a:ext cx="8260715" cy="22326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vi-VN" alt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          Giáo dục: Cái bát, cái thìa là đồ dùng để ăn cơm, khi ăn chúng mình phải cẩn thận, không làm rơi cơm ra ngoài, ăn xong để </a:t>
            </a:r>
          </a:p>
          <a:p>
            <a:r>
              <a:rPr lang="vi-VN" alt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bát vào rổ nhẹ nhàng. </a:t>
            </a:r>
          </a:p>
          <a:p>
            <a:r>
              <a:rPr lang="vi-VN" alt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Khi xúc ăn chúng mình </a:t>
            </a:r>
          </a:p>
          <a:p>
            <a:r>
              <a:rPr lang="vi-VN" alt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cầm thìa bằng tay phải.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561465" y="843915"/>
            <a:ext cx="76835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400">
                <a:solidFill>
                  <a:srgbClr val="FF0000"/>
                </a:solidFill>
              </a:rPr>
              <a:t>Trò chơi 1: Ai nhanh hơn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1419225" y="2660650"/>
            <a:ext cx="68141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400">
                <a:solidFill>
                  <a:srgbClr val="FF0000"/>
                </a:solidFill>
              </a:rPr>
              <a:t>Trò chơi 2: Về đúng nhà</a:t>
            </a:r>
          </a:p>
        </p:txBody>
      </p:sp>
      <p:pic>
        <p:nvPicPr>
          <p:cNvPr id="8" name="Anpan-Man-s-March-Various-Artists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23030" y="4059555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5" dur="13231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2000">
                <p:cTn id="16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weety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4624705"/>
            <a:ext cx="1486535" cy="134556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" name="Group 3"/>
          <p:cNvGrpSpPr/>
          <p:nvPr/>
        </p:nvGrpSpPr>
        <p:grpSpPr>
          <a:xfrm>
            <a:off x="0" y="-123825"/>
            <a:ext cx="12192000" cy="7123430"/>
            <a:chOff x="0" y="0"/>
            <a:chExt cx="5760" cy="4320"/>
          </a:xfrm>
        </p:grpSpPr>
        <p:pic>
          <p:nvPicPr>
            <p:cNvPr id="7" name="Picture 4" descr="flower[1][1][1][1]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5760" cy="37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" name="Picture 5" descr="flower[1][1][1][1]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3942"/>
              <a:ext cx="5760" cy="37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" name="Picture 6" descr="flower[1][1][1][1]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-5400000">
              <a:off x="-1971" y="1971"/>
              <a:ext cx="4320" cy="37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" name="Picture 7" descr="flower[1][1][1][1]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-5400000">
              <a:off x="3411" y="1971"/>
              <a:ext cx="4320" cy="37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" name="Picture 8" descr="0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816" cy="72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" name="Picture 9" descr="0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3597"/>
              <a:ext cx="816" cy="72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" name="Picture 10" descr="0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4944" y="0"/>
              <a:ext cx="816" cy="72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" name="Picture 11" descr="0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4944" y="3597"/>
              <a:ext cx="816" cy="723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WordArt 12"/>
          <p:cNvSpPr>
            <a:spLocks noTextEdit="1"/>
          </p:cNvSpPr>
          <p:nvPr/>
        </p:nvSpPr>
        <p:spPr>
          <a:xfrm>
            <a:off x="3025775" y="4065270"/>
            <a:ext cx="5445760" cy="7118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>
                <a:ln w="12700" cap="flat" cmpd="sng">
                  <a:solidFill>
                    <a:srgbClr val="00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charset="0"/>
                <a:ea typeface="Times New Roman" panose="02020603050405020304" charset="0"/>
              </a:rPr>
              <a:t>xin chào</a:t>
            </a:r>
          </a:p>
        </p:txBody>
      </p:sp>
      <p:grpSp>
        <p:nvGrpSpPr>
          <p:cNvPr id="16" name="Group 13"/>
          <p:cNvGrpSpPr/>
          <p:nvPr/>
        </p:nvGrpSpPr>
        <p:grpSpPr>
          <a:xfrm>
            <a:off x="3397885" y="499110"/>
            <a:ext cx="5073650" cy="2729230"/>
            <a:chOff x="204" y="0"/>
            <a:chExt cx="2457" cy="2087"/>
          </a:xfrm>
        </p:grpSpPr>
        <p:grpSp>
          <p:nvGrpSpPr>
            <p:cNvPr id="17" name="Group 14"/>
            <p:cNvGrpSpPr/>
            <p:nvPr/>
          </p:nvGrpSpPr>
          <p:grpSpPr>
            <a:xfrm>
              <a:off x="247" y="0"/>
              <a:ext cx="2414" cy="2073"/>
              <a:chOff x="1644" y="2382"/>
              <a:chExt cx="2346" cy="1774"/>
            </a:xfrm>
          </p:grpSpPr>
          <p:pic>
            <p:nvPicPr>
              <p:cNvPr id="18" name="Picture 15" descr="BIRTHD~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47" y="2476"/>
                <a:ext cx="2322" cy="168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19" name="Group 16"/>
              <p:cNvGrpSpPr/>
              <p:nvPr/>
            </p:nvGrpSpPr>
            <p:grpSpPr>
              <a:xfrm>
                <a:off x="1644" y="2382"/>
                <a:ext cx="2346" cy="504"/>
                <a:chOff x="1644" y="2406"/>
                <a:chExt cx="2346" cy="504"/>
              </a:xfrm>
            </p:grpSpPr>
            <p:sp>
              <p:nvSpPr>
                <p:cNvPr id="20" name="AutoShape 17"/>
                <p:cNvSpPr/>
                <p:nvPr/>
              </p:nvSpPr>
              <p:spPr>
                <a:xfrm>
                  <a:off x="1668" y="2475"/>
                  <a:ext cx="2322" cy="435"/>
                </a:xfrm>
                <a:prstGeom prst="flowChartTerminator">
                  <a:avLst/>
                </a:prstGeom>
                <a:solidFill>
                  <a:srgbClr val="FFFF99"/>
                </a:solidFill>
                <a:ln w="9525">
                  <a:noFill/>
                </a:ln>
              </p:spPr>
              <p:txBody>
                <a:bodyPr wrap="none" anchor="ctr" anchorCtr="0"/>
                <a:lstStyle/>
                <a:p>
                  <a:pPr algn="ctr"/>
                  <a:r>
                    <a:rPr sz="4400" b="1" dirty="0">
                      <a:solidFill>
                        <a:srgbClr val="FF0000"/>
                      </a:solidFill>
                      <a:latin typeface="Times New Roman" panose="02020603050405020304" charset="0"/>
                      <a:cs typeface="Arial" panose="020B0604020202020204" pitchFamily="34" charset="0"/>
                    </a:rPr>
                    <a:t>gi</a:t>
                  </a:r>
                  <a:r>
                    <a:rPr sz="3600" b="1" dirty="0">
                      <a:solidFill>
                        <a:srgbClr val="FF0000"/>
                      </a:solidFill>
                      <a:latin typeface="Times New Roman" panose="02020603050405020304" charset="0"/>
                    </a:rPr>
                    <a:t>ờ học kết thúc</a:t>
                  </a:r>
                </a:p>
              </p:txBody>
            </p:sp>
            <p:sp>
              <p:nvSpPr>
                <p:cNvPr id="21" name="Freeform 18"/>
                <p:cNvSpPr/>
                <p:nvPr/>
              </p:nvSpPr>
              <p:spPr>
                <a:xfrm>
                  <a:off x="1644" y="2406"/>
                  <a:ext cx="2340" cy="492"/>
                </a:xfrm>
                <a:custGeom>
                  <a:avLst/>
                  <a:gdLst>
                    <a:gd name="txL" fmla="*/ 0 w 2340"/>
                    <a:gd name="txT" fmla="*/ 0 h 492"/>
                    <a:gd name="txR" fmla="*/ 2340 w 2340"/>
                    <a:gd name="txB" fmla="*/ 492 h 492"/>
                  </a:gdLst>
                  <a:ahLst/>
                  <a:cxnLst>
                    <a:cxn ang="0">
                      <a:pos x="192" y="492"/>
                    </a:cxn>
                    <a:cxn ang="0">
                      <a:pos x="156" y="456"/>
                    </a:cxn>
                    <a:cxn ang="0">
                      <a:pos x="84" y="432"/>
                    </a:cxn>
                    <a:cxn ang="0">
                      <a:pos x="48" y="408"/>
                    </a:cxn>
                    <a:cxn ang="0">
                      <a:pos x="24" y="372"/>
                    </a:cxn>
                    <a:cxn ang="0">
                      <a:pos x="0" y="300"/>
                    </a:cxn>
                    <a:cxn ang="0">
                      <a:pos x="12" y="240"/>
                    </a:cxn>
                    <a:cxn ang="0">
                      <a:pos x="144" y="132"/>
                    </a:cxn>
                    <a:cxn ang="0">
                      <a:pos x="936" y="72"/>
                    </a:cxn>
                    <a:cxn ang="0">
                      <a:pos x="1248" y="84"/>
                    </a:cxn>
                    <a:cxn ang="0">
                      <a:pos x="1944" y="96"/>
                    </a:cxn>
                    <a:cxn ang="0">
                      <a:pos x="2292" y="168"/>
                    </a:cxn>
                    <a:cxn ang="0">
                      <a:pos x="2316" y="204"/>
                    </a:cxn>
                    <a:cxn ang="0">
                      <a:pos x="2340" y="276"/>
                    </a:cxn>
                    <a:cxn ang="0">
                      <a:pos x="2316" y="372"/>
                    </a:cxn>
                    <a:cxn ang="0">
                      <a:pos x="2208" y="432"/>
                    </a:cxn>
                    <a:cxn ang="0">
                      <a:pos x="2160" y="492"/>
                    </a:cxn>
                  </a:cxnLst>
                  <a:rect l="txL" t="txT" r="txR" b="txB"/>
                  <a:pathLst>
                    <a:path w="2340" h="492">
                      <a:moveTo>
                        <a:pt x="192" y="492"/>
                      </a:moveTo>
                      <a:cubicBezTo>
                        <a:pt x="180" y="480"/>
                        <a:pt x="171" y="464"/>
                        <a:pt x="156" y="456"/>
                      </a:cubicBezTo>
                      <a:cubicBezTo>
                        <a:pt x="134" y="444"/>
                        <a:pt x="105" y="446"/>
                        <a:pt x="84" y="432"/>
                      </a:cubicBezTo>
                      <a:cubicBezTo>
                        <a:pt x="72" y="424"/>
                        <a:pt x="60" y="416"/>
                        <a:pt x="48" y="408"/>
                      </a:cubicBezTo>
                      <a:cubicBezTo>
                        <a:pt x="40" y="396"/>
                        <a:pt x="30" y="385"/>
                        <a:pt x="24" y="372"/>
                      </a:cubicBezTo>
                      <a:cubicBezTo>
                        <a:pt x="14" y="349"/>
                        <a:pt x="0" y="300"/>
                        <a:pt x="0" y="300"/>
                      </a:cubicBezTo>
                      <a:cubicBezTo>
                        <a:pt x="4" y="280"/>
                        <a:pt x="7" y="260"/>
                        <a:pt x="12" y="240"/>
                      </a:cubicBezTo>
                      <a:cubicBezTo>
                        <a:pt x="39" y="142"/>
                        <a:pt x="40" y="149"/>
                        <a:pt x="144" y="132"/>
                      </a:cubicBezTo>
                      <a:cubicBezTo>
                        <a:pt x="343" y="0"/>
                        <a:pt x="893" y="73"/>
                        <a:pt x="936" y="72"/>
                      </a:cubicBezTo>
                      <a:cubicBezTo>
                        <a:pt x="1041" y="51"/>
                        <a:pt x="1146" y="81"/>
                        <a:pt x="1248" y="84"/>
                      </a:cubicBezTo>
                      <a:cubicBezTo>
                        <a:pt x="1480" y="92"/>
                        <a:pt x="1712" y="92"/>
                        <a:pt x="1944" y="96"/>
                      </a:cubicBezTo>
                      <a:cubicBezTo>
                        <a:pt x="2062" y="106"/>
                        <a:pt x="2190" y="100"/>
                        <a:pt x="2292" y="168"/>
                      </a:cubicBezTo>
                      <a:cubicBezTo>
                        <a:pt x="2300" y="180"/>
                        <a:pt x="2310" y="191"/>
                        <a:pt x="2316" y="204"/>
                      </a:cubicBezTo>
                      <a:cubicBezTo>
                        <a:pt x="2326" y="227"/>
                        <a:pt x="2340" y="276"/>
                        <a:pt x="2340" y="276"/>
                      </a:cubicBezTo>
                      <a:cubicBezTo>
                        <a:pt x="2339" y="279"/>
                        <a:pt x="2326" y="360"/>
                        <a:pt x="2316" y="372"/>
                      </a:cubicBezTo>
                      <a:cubicBezTo>
                        <a:pt x="2293" y="400"/>
                        <a:pt x="2238" y="412"/>
                        <a:pt x="2208" y="432"/>
                      </a:cubicBezTo>
                      <a:cubicBezTo>
                        <a:pt x="2178" y="477"/>
                        <a:pt x="2194" y="458"/>
                        <a:pt x="2160" y="492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22" name="Rectangle 19"/>
            <p:cNvSpPr/>
            <p:nvPr/>
          </p:nvSpPr>
          <p:spPr>
            <a:xfrm>
              <a:off x="204" y="1762"/>
              <a:ext cx="2449" cy="325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sp>
        <p:nvSpPr>
          <p:cNvPr id="23" name="WordArt 20"/>
          <p:cNvSpPr>
            <a:spLocks noTextEdit="1"/>
          </p:cNvSpPr>
          <p:nvPr/>
        </p:nvSpPr>
        <p:spPr>
          <a:xfrm>
            <a:off x="1371600" y="3352800"/>
            <a:ext cx="8722360" cy="2136775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12"/>
              </a:avLst>
            </a:prstTxWarp>
            <a:normAutofit/>
          </a:bodyPr>
          <a:lstStyle/>
          <a:p>
            <a:pPr algn="ctr"/>
            <a:r>
              <a:rPr lang="en-US" sz="36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</a:rPr>
              <a:t>KÍNH CHÚC CÁC CÔ MẠNH KHỎE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7650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0730" cy="701992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448435" y="1835785"/>
            <a:ext cx="74669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>Hoạt động 1: Trò chuyện gây hứng thú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1999615" y="2907030"/>
            <a:ext cx="49676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>
                <a:solidFill>
                  <a:srgbClr val="FF0000"/>
                </a:solidFill>
              </a:rPr>
              <a:t>Khám phá hộp quà bí mật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29130" y="-172720"/>
            <a:ext cx="16050260" cy="9639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4795" y="1122680"/>
            <a:ext cx="6129655" cy="52812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newsflash/>
      </p:transition>
    </mc:Choice>
    <mc:Fallback xmlns="">
      <p:transition spd="med">
        <p:newsflash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813560" y="1214755"/>
            <a:ext cx="6647815" cy="124777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3602355"/>
            <a:ext cx="6937375" cy="1257300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" y="527685"/>
            <a:ext cx="6711315" cy="55416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660" y="527685"/>
            <a:ext cx="5387340" cy="6150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2751455" y="1122680"/>
            <a:ext cx="8764270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vi-VN" altLang="en-US" sz="320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Hoạt động 2: Nhận biết tập nói: Cái bát, cái thìa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4739005" y="2451735"/>
            <a:ext cx="4064000" cy="753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vi-VN" altLang="en-US" sz="360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Khám phá cái bát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1122680"/>
            <a:ext cx="4895850" cy="615315"/>
          </a:xfrm>
        </p:spPr>
        <p:txBody>
          <a:bodyPr>
            <a:normAutofit fontScale="90000"/>
          </a:bodyPr>
          <a:lstStyle/>
          <a:p>
            <a:r>
              <a:rPr lang="vi-VN" altLang="en-US"/>
              <a:t>MmiệM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3602355"/>
            <a:ext cx="3879850" cy="1120140"/>
          </a:xfrm>
        </p:spPr>
        <p:txBody>
          <a:bodyPr/>
          <a:lstStyle/>
          <a:p>
            <a:r>
              <a:rPr lang="vi-VN" altLang="en-US"/>
              <a:t>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450" y="147320"/>
            <a:ext cx="6096000" cy="609600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4525645" y="539115"/>
            <a:ext cx="24009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solidFill>
                  <a:srgbClr val="FF0000"/>
                </a:solidFill>
              </a:rPr>
              <a:t>Miệng Bát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5842000" y="3238500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>
                <a:latin typeface="SimSun" panose="02010600030101010101" pitchFamily="2" charset="-122"/>
                <a:ea typeface="SimSun" panose="02010600030101010101" pitchFamily="2" charset="-122"/>
              </a:rPr>
              <a:t>－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393055" y="1101090"/>
            <a:ext cx="129540" cy="812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6723380" y="2135505"/>
            <a:ext cx="2826385" cy="7200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3" name="Text Box 12"/>
          <p:cNvSpPr txBox="1"/>
          <p:nvPr/>
        </p:nvSpPr>
        <p:spPr>
          <a:xfrm>
            <a:off x="8941435" y="1551940"/>
            <a:ext cx="28816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solidFill>
                  <a:srgbClr val="FF0000"/>
                </a:solidFill>
              </a:rPr>
              <a:t>Lòng bát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068195" y="5072380"/>
            <a:ext cx="3435985" cy="5727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5" name="Text Box 14"/>
          <p:cNvSpPr txBox="1"/>
          <p:nvPr/>
        </p:nvSpPr>
        <p:spPr>
          <a:xfrm>
            <a:off x="1052195" y="5659755"/>
            <a:ext cx="21431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solidFill>
                  <a:srgbClr val="FF0000"/>
                </a:solidFill>
              </a:rPr>
              <a:t>Đáy bát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3" grpId="0"/>
      <p:bldP spid="13" grpId="1"/>
      <p:bldP spid="15" grpId="0"/>
      <p:bldP spid="1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342495" cy="722503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3460750" y="643890"/>
            <a:ext cx="55727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Bát dùng để làm gì?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3460750" y="2291715"/>
            <a:ext cx="78930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600">
                <a:solidFill>
                  <a:srgbClr val="FF0000"/>
                </a:solidFill>
              </a:rPr>
              <a:t>    </a:t>
            </a:r>
          </a:p>
        </p:txBody>
      </p:sp>
      <p:sp>
        <p:nvSpPr>
          <p:cNvPr id="7" name="Explosion 1 6"/>
          <p:cNvSpPr/>
          <p:nvPr/>
        </p:nvSpPr>
        <p:spPr>
          <a:xfrm>
            <a:off x="2574925" y="1199515"/>
            <a:ext cx="8656955" cy="4451985"/>
          </a:xfrm>
          <a:prstGeom prst="irregularSeal1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4739005" y="2540635"/>
            <a:ext cx="5109845" cy="12776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vi-VN" altLang="en-US" sz="3600">
                <a:solidFill>
                  <a:srgbClr val="FF0000"/>
                </a:solidFill>
                <a:sym typeface="+mn-ea"/>
              </a:rPr>
              <a:t>Bát dùng để đựng cơm ăn trong bữa ăn hàng ngày </a:t>
            </a:r>
            <a:endParaRPr lang="vi-VN" altLang="en-US" sz="3600">
              <a:solidFill>
                <a:srgbClr val="FF0000"/>
              </a:solidFill>
            </a:endParaRPr>
          </a:p>
          <a:p>
            <a:endParaRPr 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alt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7940" y="672465"/>
            <a:ext cx="4351655" cy="435165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135380" y="4255770"/>
            <a:ext cx="2254250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vi-VN" alt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Bát sứ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496570" y="365125"/>
            <a:ext cx="118738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Bát được làm bằng nhiều chất liệu khác nhau </a:t>
            </a:r>
            <a:endParaRPr lang="vi-VN" altLang="en-US" sz="4400" u="heavy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379595" y="1133475"/>
            <a:ext cx="3872865" cy="3469005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5111115" y="4255770"/>
            <a:ext cx="2644140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vi-VN" alt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Bát nhựa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2460" y="1328420"/>
            <a:ext cx="3660775" cy="3890645"/>
          </a:xfrm>
          <a:prstGeom prst="rect">
            <a:avLst/>
          </a:prstGeom>
        </p:spPr>
      </p:pic>
      <p:sp>
        <p:nvSpPr>
          <p:cNvPr id="10" name="Text Box 9"/>
          <p:cNvSpPr txBox="1"/>
          <p:nvPr/>
        </p:nvSpPr>
        <p:spPr>
          <a:xfrm>
            <a:off x="8819515" y="5682615"/>
            <a:ext cx="4064000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vi-VN" alt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Bát thủy tinh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3960" y="826770"/>
            <a:ext cx="3790315" cy="615950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5620" y="2357120"/>
            <a:ext cx="2288540" cy="2364740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473960" y="429895"/>
            <a:ext cx="7601585" cy="60071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4126230" y="429260"/>
            <a:ext cx="1721485" cy="14376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" name="Text Box 6"/>
          <p:cNvSpPr txBox="1"/>
          <p:nvPr/>
        </p:nvSpPr>
        <p:spPr>
          <a:xfrm>
            <a:off x="5678805" y="0"/>
            <a:ext cx="24847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>
                <a:solidFill>
                  <a:srgbClr val="FF0000"/>
                </a:solidFill>
              </a:rPr>
              <a:t>Lòng thìa</a:t>
            </a:r>
          </a:p>
        </p:txBody>
      </p:sp>
      <p:cxnSp>
        <p:nvCxnSpPr>
          <p:cNvPr id="9" name="Straight Arrow Connector 8"/>
          <p:cNvCxnSpPr>
            <a:stCxn id="10" idx="0"/>
          </p:cNvCxnSpPr>
          <p:nvPr/>
        </p:nvCxnSpPr>
        <p:spPr>
          <a:xfrm flipV="1">
            <a:off x="4662805" y="3872230"/>
            <a:ext cx="2239645" cy="17037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0" name="Text Box 9"/>
          <p:cNvSpPr txBox="1"/>
          <p:nvPr/>
        </p:nvSpPr>
        <p:spPr>
          <a:xfrm>
            <a:off x="3477895" y="5575935"/>
            <a:ext cx="23698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>
                <a:solidFill>
                  <a:srgbClr val="FF0000"/>
                </a:solidFill>
              </a:rPr>
              <a:t>Cán thìa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220</Words>
  <Application>Microsoft Office PowerPoint</Application>
  <PresentationFormat>Widescreen</PresentationFormat>
  <Paragraphs>39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SimSun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MmiệM</vt:lpstr>
      <vt:lpstr>PowerPoint Presentation</vt:lpstr>
      <vt:lpstr>PowerPoint Presentation</vt:lpstr>
      <vt:lpstr>PowerPoint Presentation</vt:lpstr>
      <vt:lpstr>PowerPoint Presentation</vt:lpstr>
      <vt:lpstr>Thìa được làm bằng nhiều chất liệu khác nhau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Asus</dc:creator>
  <cp:lastModifiedBy>User</cp:lastModifiedBy>
  <cp:revision>22</cp:revision>
  <dcterms:created xsi:type="dcterms:W3CDTF">2023-10-19T01:31:00Z</dcterms:created>
  <dcterms:modified xsi:type="dcterms:W3CDTF">2025-11-25T08:44:25Z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4330BA51286F4324B0BAE9FD0981DA75_11</vt:lpwstr>
  </property>
  <property fmtid="{D5CDD505-2E9C-101B-9397-08002B2CF9AE}" pid="3" name="KSOProductBuildVer">
    <vt:lpwstr>1033-12.2.0.13266</vt:lpwstr>
  </property>
</Properties>
</file>