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5D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BC1BB-8717-43AE-B7BA-9065C8F25986}" type="datetimeFigureOut">
              <a:rPr lang="vi-VN" smtClean="0"/>
              <a:t>13/01/2025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021189-07B1-4781-B905-869BD2FCED13}" type="slidenum">
              <a:rPr lang="vi-VN" smtClean="0"/>
              <a:t>‹#›</a:t>
            </a:fld>
            <a:endParaRPr lang="vi-VN"/>
          </a:p>
        </p:txBody>
      </p:sp>
    </p:spTree>
    <p:extLst>
      <p:ext uri="{BB962C8B-B14F-4D97-AF65-F5344CB8AC3E}">
        <p14:creationId xmlns:p14="http://schemas.microsoft.com/office/powerpoint/2010/main" val="3506034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D3021189-07B1-4781-B905-869BD2FCED13}" type="slidenum">
              <a:rPr lang="vi-VN" smtClean="0"/>
              <a:t>1</a:t>
            </a:fld>
            <a:endParaRPr lang="vi-VN"/>
          </a:p>
        </p:txBody>
      </p:sp>
    </p:spTree>
    <p:extLst>
      <p:ext uri="{BB962C8B-B14F-4D97-AF65-F5344CB8AC3E}">
        <p14:creationId xmlns:p14="http://schemas.microsoft.com/office/powerpoint/2010/main" val="1825412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FC42-3116-4334-BFA5-410E5561C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5E3AFE-04E1-49BC-95C6-494CCA9868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24766-695B-44B4-81AC-3B0A19365160}"/>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5" name="Footer Placeholder 4">
            <a:extLst>
              <a:ext uri="{FF2B5EF4-FFF2-40B4-BE49-F238E27FC236}">
                <a16:creationId xmlns:a16="http://schemas.microsoft.com/office/drawing/2014/main" id="{707CDD56-FAED-4C57-A6F3-610E2CC43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6EFED-9AA3-4A89-B5EF-3AC7C1C19319}"/>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141949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1AB72-4C1D-43BC-A55B-962F7C3D7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81D3E0-ACB2-4435-9056-CA8157551DB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7C21C-23A2-4C6D-9846-692A12306BA0}"/>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5" name="Footer Placeholder 4">
            <a:extLst>
              <a:ext uri="{FF2B5EF4-FFF2-40B4-BE49-F238E27FC236}">
                <a16:creationId xmlns:a16="http://schemas.microsoft.com/office/drawing/2014/main" id="{0FE3A39F-6430-408F-8CC8-36BF571589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14B6E2-06D5-4791-B005-E8DEF7AEA6F4}"/>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111719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F78B44-7113-4FE8-A54E-CF16AFD67E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D50791-A3C5-404B-BDE7-30C7D8CC63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D7CD0-D0F9-41AC-B32C-C29A9604F4A8}"/>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5" name="Footer Placeholder 4">
            <a:extLst>
              <a:ext uri="{FF2B5EF4-FFF2-40B4-BE49-F238E27FC236}">
                <a16:creationId xmlns:a16="http://schemas.microsoft.com/office/drawing/2014/main" id="{874AC21E-7A56-4C88-A74B-FC775AEC7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F5901-10A0-4E8D-82B0-8C72EED794F0}"/>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411061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8C911-6F8D-4966-B771-CD91E54E4F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1999C8-7A37-4387-99D0-362B83D455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2ED6F-AB66-405A-9F55-C0497E460556}"/>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5" name="Footer Placeholder 4">
            <a:extLst>
              <a:ext uri="{FF2B5EF4-FFF2-40B4-BE49-F238E27FC236}">
                <a16:creationId xmlns:a16="http://schemas.microsoft.com/office/drawing/2014/main" id="{D8611A6D-8C4F-436E-A858-B7C2EE0CB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19438-11EB-4281-A8B0-80352FB066FD}"/>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1023842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D284A-09BF-4818-B6E1-C91AF5324B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9D52A0-A2B5-4575-BCE1-2B7FC14551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56DFAC2-4A24-4A57-BE15-D1FE5FD8B5B0}"/>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5" name="Footer Placeholder 4">
            <a:extLst>
              <a:ext uri="{FF2B5EF4-FFF2-40B4-BE49-F238E27FC236}">
                <a16:creationId xmlns:a16="http://schemas.microsoft.com/office/drawing/2014/main" id="{C28BC4E9-221C-437F-9CC9-049E6F3C5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4D64F-EE1D-42BA-99B2-F3CDB6064276}"/>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282848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8888F-8CC3-408B-A05E-75655306C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B0CB00-49BA-4CE1-951F-A1784DD5A45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84FD1D-4023-4A75-808E-79669A21E7D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8C82AE-0A92-4CFF-9CC9-3584A94C2398}"/>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6" name="Footer Placeholder 5">
            <a:extLst>
              <a:ext uri="{FF2B5EF4-FFF2-40B4-BE49-F238E27FC236}">
                <a16:creationId xmlns:a16="http://schemas.microsoft.com/office/drawing/2014/main" id="{5145EB4D-10E7-497B-8233-D7B1A8AD1F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40182-66AA-4FC5-B530-E40BF748588C}"/>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309063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40DE-159E-4C97-84C9-981694A0C1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AED557-810E-4AAF-9BDB-B2ED1E6446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46F7A2-B19F-4325-B6E9-9B508486B3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DA7AFE-757C-4802-95F7-3E7C40F883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7C9E5F-257B-4249-B9D7-007AC08A361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676D56-9852-426E-AD8C-512EC7725DD3}"/>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8" name="Footer Placeholder 7">
            <a:extLst>
              <a:ext uri="{FF2B5EF4-FFF2-40B4-BE49-F238E27FC236}">
                <a16:creationId xmlns:a16="http://schemas.microsoft.com/office/drawing/2014/main" id="{570F9B06-7090-415B-AAF5-862FD0B02A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A1AAFC-6E1E-4D40-8A4D-9B1A24761B9F}"/>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104782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75FF-6ACD-48E9-A65C-DEF49310A6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F9A0BC-75CC-414C-A3A9-814876BFAAF4}"/>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4" name="Footer Placeholder 3">
            <a:extLst>
              <a:ext uri="{FF2B5EF4-FFF2-40B4-BE49-F238E27FC236}">
                <a16:creationId xmlns:a16="http://schemas.microsoft.com/office/drawing/2014/main" id="{AA64E5FB-DB97-4BED-9364-DCEE59651C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217BAC-AFA3-4BB4-9B11-91A33F49E6C5}"/>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1482703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AFED86-A8E3-4BE4-A3F8-3DF5132A1434}"/>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3" name="Footer Placeholder 2">
            <a:extLst>
              <a:ext uri="{FF2B5EF4-FFF2-40B4-BE49-F238E27FC236}">
                <a16:creationId xmlns:a16="http://schemas.microsoft.com/office/drawing/2014/main" id="{4C0100F9-5FCF-4A44-94CC-D19FFB5389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DAEB37-3870-4C41-A38D-27201B6E3FE6}"/>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364386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BE32-2EFD-4664-A3E9-57DAD125A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FBEC51-47E0-4AB5-866F-9E47EFB3DE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7BFA5-E657-410A-9E26-1A10889BD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BF65E45-EE98-4619-98FC-43C18EB1D860}"/>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6" name="Footer Placeholder 5">
            <a:extLst>
              <a:ext uri="{FF2B5EF4-FFF2-40B4-BE49-F238E27FC236}">
                <a16:creationId xmlns:a16="http://schemas.microsoft.com/office/drawing/2014/main" id="{3776FEA9-3D05-42EA-B3B1-39947C659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C49BA-3A81-433D-B127-8FC74021AB2B}"/>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114671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8AFB-5EBC-4CE3-A9B9-02FA3FEC0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1A9A93-835A-497F-9F1D-245DA14454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792AAA-E15A-4159-89AB-9D2C20520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EC5F4F-94FF-43C6-80FB-1B969891B531}"/>
              </a:ext>
            </a:extLst>
          </p:cNvPr>
          <p:cNvSpPr>
            <a:spLocks noGrp="1"/>
          </p:cNvSpPr>
          <p:nvPr>
            <p:ph type="dt" sz="half" idx="10"/>
          </p:nvPr>
        </p:nvSpPr>
        <p:spPr/>
        <p:txBody>
          <a:bodyPr/>
          <a:lstStyle/>
          <a:p>
            <a:fld id="{56D011DA-D7C6-4D13-9745-1CAD2AC81D00}" type="datetimeFigureOut">
              <a:rPr lang="en-US" smtClean="0"/>
              <a:t>1/13/2025</a:t>
            </a:fld>
            <a:endParaRPr lang="en-US"/>
          </a:p>
        </p:txBody>
      </p:sp>
      <p:sp>
        <p:nvSpPr>
          <p:cNvPr id="6" name="Footer Placeholder 5">
            <a:extLst>
              <a:ext uri="{FF2B5EF4-FFF2-40B4-BE49-F238E27FC236}">
                <a16:creationId xmlns:a16="http://schemas.microsoft.com/office/drawing/2014/main" id="{6E3F58A9-6F05-4D29-B061-1C55F5EF3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B83DD-A511-49C2-83EA-979552A82AC9}"/>
              </a:ext>
            </a:extLst>
          </p:cNvPr>
          <p:cNvSpPr>
            <a:spLocks noGrp="1"/>
          </p:cNvSpPr>
          <p:nvPr>
            <p:ph type="sldNum" sz="quarter" idx="12"/>
          </p:nvPr>
        </p:nvSpPr>
        <p:spPr/>
        <p:txBody>
          <a:bodyPr/>
          <a:lstStyle/>
          <a:p>
            <a:fld id="{70B9D719-1390-4E0E-8510-4C40F6F4923A}" type="slidenum">
              <a:rPr lang="en-US" smtClean="0"/>
              <a:t>‹#›</a:t>
            </a:fld>
            <a:endParaRPr lang="en-US"/>
          </a:p>
        </p:txBody>
      </p:sp>
    </p:spTree>
    <p:extLst>
      <p:ext uri="{BB962C8B-B14F-4D97-AF65-F5344CB8AC3E}">
        <p14:creationId xmlns:p14="http://schemas.microsoft.com/office/powerpoint/2010/main" val="278346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D6A0B-36F9-4327-9E5C-9AC1BECCEF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A5CAC7-A0AE-456C-A9D2-A244B6A8D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4564B-44B5-4C27-A2A0-A9310D0AB9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011DA-D7C6-4D13-9745-1CAD2AC81D00}" type="datetimeFigureOut">
              <a:rPr lang="en-US" smtClean="0"/>
              <a:t>1/13/2025</a:t>
            </a:fld>
            <a:endParaRPr lang="en-US"/>
          </a:p>
        </p:txBody>
      </p:sp>
      <p:sp>
        <p:nvSpPr>
          <p:cNvPr id="5" name="Footer Placeholder 4">
            <a:extLst>
              <a:ext uri="{FF2B5EF4-FFF2-40B4-BE49-F238E27FC236}">
                <a16:creationId xmlns:a16="http://schemas.microsoft.com/office/drawing/2014/main" id="{FF35F58C-D244-470B-8891-EC860D585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26E875-4E36-493E-9A5C-105906C894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9D719-1390-4E0E-8510-4C40F6F4923A}" type="slidenum">
              <a:rPr lang="en-US" smtClean="0"/>
              <a:t>‹#›</a:t>
            </a:fld>
            <a:endParaRPr lang="en-US"/>
          </a:p>
        </p:txBody>
      </p:sp>
    </p:spTree>
    <p:extLst>
      <p:ext uri="{BB962C8B-B14F-4D97-AF65-F5344CB8AC3E}">
        <p14:creationId xmlns:p14="http://schemas.microsoft.com/office/powerpoint/2010/main" val="2742489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audio" Target="../media/media1.mp3"/><Relationship Id="rId7" Type="http://schemas.openxmlformats.org/officeDocument/2006/relationships/notesSlide" Target="../notesSlides/notesSlide1.xml"/><Relationship Id="rId12"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1.wdp"/><Relationship Id="rId5" Type="http://schemas.openxmlformats.org/officeDocument/2006/relationships/audio" Target="../media/media2.mp3"/><Relationship Id="rId10" Type="http://schemas.openxmlformats.org/officeDocument/2006/relationships/image" Target="../media/image3.png"/><Relationship Id="rId4" Type="http://schemas.microsoft.com/office/2007/relationships/media" Target="../media/media2.mp3"/><Relationship Id="rId9"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24359-C963-48C6-8629-810AF93BA749}"/>
              </a:ext>
            </a:extLst>
          </p:cNvPr>
          <p:cNvSpPr>
            <a:spLocks noGrp="1"/>
          </p:cNvSpPr>
          <p:nvPr>
            <p:ph type="ctrTitle"/>
          </p:nvPr>
        </p:nvSpPr>
        <p:spPr>
          <a:xfrm>
            <a:off x="1" y="1413953"/>
            <a:ext cx="11172824" cy="1346109"/>
          </a:xfrm>
          <a:ln>
            <a:noFill/>
          </a:ln>
        </p:spPr>
        <p:txBody>
          <a:bodyPr>
            <a:noAutofit/>
          </a:bodyPr>
          <a:lstStyle/>
          <a:p>
            <a:r>
              <a:rPr lang="en-US" sz="9000" b="1" dirty="0" err="1">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Giới</a:t>
            </a:r>
            <a:r>
              <a:rPr lang="en-US" sz="9000" b="1" dirty="0">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 </a:t>
            </a:r>
            <a:r>
              <a:rPr lang="en-US" sz="9000" b="1" dirty="0" err="1">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thiệu</a:t>
            </a:r>
            <a:r>
              <a:rPr lang="en-US" sz="9000" b="1" dirty="0">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 </a:t>
            </a:r>
            <a:r>
              <a:rPr lang="en-US" sz="9000" b="1" dirty="0" err="1">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sách</a:t>
            </a:r>
            <a:r>
              <a:rPr lang="en-US" sz="9000" b="1" dirty="0">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 </a:t>
            </a:r>
            <a:r>
              <a:rPr lang="en-US" sz="9000" b="1" dirty="0" err="1">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tháng</a:t>
            </a:r>
            <a:r>
              <a:rPr lang="en-US" sz="9000" b="1" dirty="0">
                <a:ln w="38100">
                  <a:solidFill>
                    <a:schemeClr val="tx1"/>
                  </a:solidFill>
                  <a:prstDash val="solid"/>
                </a:ln>
                <a:solidFill>
                  <a:schemeClr val="bg1"/>
                </a:solidFill>
                <a:effectLst>
                  <a:outerShdw blurRad="60007" dist="200025" dir="15000000" sy="30000" kx="-1800000" algn="bl" rotWithShape="0">
                    <a:prstClr val="black">
                      <a:alpha val="32000"/>
                    </a:prstClr>
                  </a:outerShdw>
                </a:effectLst>
                <a:latin typeface="Bahnschrift SemiCondensed" panose="020B0502040204020203" pitchFamily="34" charset="0"/>
                <a:cs typeface="Times New Roman" panose="02020603050405020304" pitchFamily="18" charset="0"/>
              </a:rPr>
              <a:t> 9</a:t>
            </a:r>
          </a:p>
        </p:txBody>
      </p:sp>
      <p:sp>
        <p:nvSpPr>
          <p:cNvPr id="3" name="Subtitle 2">
            <a:extLst>
              <a:ext uri="{FF2B5EF4-FFF2-40B4-BE49-F238E27FC236}">
                <a16:creationId xmlns:a16="http://schemas.microsoft.com/office/drawing/2014/main" id="{61CC09A7-FF5C-4578-8634-352B2C3EF5E3}"/>
              </a:ext>
            </a:extLst>
          </p:cNvPr>
          <p:cNvSpPr>
            <a:spLocks noGrp="1"/>
          </p:cNvSpPr>
          <p:nvPr>
            <p:ph type="subTitle" idx="1"/>
          </p:nvPr>
        </p:nvSpPr>
        <p:spPr>
          <a:xfrm>
            <a:off x="1600199" y="3398853"/>
            <a:ext cx="6905625" cy="1735121"/>
          </a:xfrm>
        </p:spPr>
        <p:txBody>
          <a:bodyPr>
            <a:normAutofit fontScale="25000" lnSpcReduction="20000"/>
          </a:bodyPr>
          <a:lstStyle/>
          <a:p>
            <a:r>
              <a:rPr lang="en-US" sz="12000" dirty="0" err="1">
                <a:latin typeface="Times New Roman" panose="02020603050405020304" pitchFamily="18" charset="0"/>
                <a:cs typeface="Times New Roman" panose="02020603050405020304" pitchFamily="18" charset="0"/>
              </a:rPr>
              <a:t>Cuốn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sách</a:t>
            </a:r>
            <a:r>
              <a:rPr lang="en-US" sz="12000" b="1" dirty="0">
                <a:latin typeface="Times New Roman" panose="02020603050405020304" pitchFamily="18" charset="0"/>
                <a:cs typeface="Times New Roman" panose="02020603050405020304" pitchFamily="18" charset="0"/>
              </a:rPr>
              <a:t>: Cho </a:t>
            </a:r>
            <a:r>
              <a:rPr lang="en-US" sz="12000" b="1" dirty="0" err="1">
                <a:latin typeface="Times New Roman" panose="02020603050405020304" pitchFamily="18" charset="0"/>
                <a:cs typeface="Times New Roman" panose="02020603050405020304" pitchFamily="18" charset="0"/>
              </a:rPr>
              <a:t>tôi</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xin</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một</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vé</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đi</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tuổi</a:t>
            </a:r>
            <a:r>
              <a:rPr lang="en-US" sz="12000" b="1" dirty="0">
                <a:latin typeface="Times New Roman" panose="02020603050405020304" pitchFamily="18" charset="0"/>
                <a:cs typeface="Times New Roman" panose="02020603050405020304" pitchFamily="18" charset="0"/>
              </a:rPr>
              <a:t> </a:t>
            </a:r>
            <a:r>
              <a:rPr lang="en-US" sz="12000" b="1" dirty="0" err="1">
                <a:latin typeface="Times New Roman" panose="02020603050405020304" pitchFamily="18" charset="0"/>
                <a:cs typeface="Times New Roman" panose="02020603050405020304" pitchFamily="18" charset="0"/>
              </a:rPr>
              <a:t>thơ</a:t>
            </a:r>
            <a:endParaRPr lang="en-US" sz="12000" b="1" dirty="0">
              <a:latin typeface="Times New Roman" panose="02020603050405020304" pitchFamily="18" charset="0"/>
              <a:cs typeface="Times New Roman" panose="02020603050405020304" pitchFamily="18" charset="0"/>
            </a:endParaRPr>
          </a:p>
          <a:p>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giả</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Nguyễn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Nhật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Ánh</a:t>
            </a:r>
            <a:endParaRPr lang="en-US" sz="12000" dirty="0">
              <a:latin typeface="Times New Roman" panose="02020603050405020304" pitchFamily="18" charset="0"/>
              <a:cs typeface="Times New Roman" panose="02020603050405020304" pitchFamily="18" charset="0"/>
            </a:endParaRPr>
          </a:p>
          <a:p>
            <a:pPr algn="l"/>
            <a:endParaRPr lang="en-US" sz="10000" b="1" dirty="0">
              <a:latin typeface="Times New Roman" panose="02020603050405020304" pitchFamily="18" charset="0"/>
              <a:cs typeface="Times New Roman" panose="02020603050405020304" pitchFamily="18" charset="0"/>
            </a:endParaRPr>
          </a:p>
          <a:p>
            <a:pPr algn="l"/>
            <a:r>
              <a:rPr lang="en-US" sz="10000" i="1" dirty="0" err="1">
                <a:latin typeface="Times New Roman" panose="02020603050405020304" pitchFamily="18" charset="0"/>
                <a:cs typeface="Times New Roman" panose="02020603050405020304" pitchFamily="18" charset="0"/>
              </a:rPr>
              <a:t>Người</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thực</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hiện</a:t>
            </a:r>
            <a:r>
              <a:rPr lang="en-US" sz="10000" i="1" dirty="0">
                <a:latin typeface="Times New Roman" panose="02020603050405020304" pitchFamily="18" charset="0"/>
                <a:cs typeface="Times New Roman" panose="02020603050405020304" pitchFamily="18" charset="0"/>
              </a:rPr>
              <a:t>: Anh </a:t>
            </a:r>
            <a:r>
              <a:rPr lang="en-US" sz="10000" i="1" dirty="0" err="1">
                <a:latin typeface="Times New Roman" panose="02020603050405020304" pitchFamily="18" charset="0"/>
                <a:cs typeface="Times New Roman" panose="02020603050405020304" pitchFamily="18" charset="0"/>
              </a:rPr>
              <a:t>Cường</a:t>
            </a:r>
            <a:r>
              <a:rPr lang="en-US" sz="10000" i="1" dirty="0">
                <a:latin typeface="Times New Roman" panose="02020603050405020304" pitchFamily="18" charset="0"/>
                <a:cs typeface="Times New Roman" panose="02020603050405020304" pitchFamily="18" charset="0"/>
              </a:rPr>
              <a:t> - </a:t>
            </a:r>
            <a:r>
              <a:rPr lang="en-US" sz="10000" i="1" dirty="0" err="1">
                <a:latin typeface="Times New Roman" panose="02020603050405020304" pitchFamily="18" charset="0"/>
                <a:cs typeface="Times New Roman" panose="02020603050405020304" pitchFamily="18" charset="0"/>
              </a:rPr>
              <a:t>Tổ</a:t>
            </a:r>
            <a:r>
              <a:rPr lang="en-US" sz="10000" i="1" dirty="0">
                <a:latin typeface="Times New Roman" panose="02020603050405020304" pitchFamily="18" charset="0"/>
                <a:cs typeface="Times New Roman" panose="02020603050405020304" pitchFamily="18" charset="0"/>
              </a:rPr>
              <a:t> CTV TV</a:t>
            </a:r>
          </a:p>
          <a:p>
            <a:pPr algn="l"/>
            <a:endParaRPr lang="en-US" sz="2800" b="1" dirty="0">
              <a:latin typeface="+mj-lt"/>
              <a:cs typeface="Times New Roman" panose="02020603050405020304" pitchFamily="18" charset="0"/>
            </a:endParaRPr>
          </a:p>
        </p:txBody>
      </p:sp>
      <p:pic>
        <p:nvPicPr>
          <p:cNvPr id="5" name="Picture 4">
            <a:extLst>
              <a:ext uri="{FF2B5EF4-FFF2-40B4-BE49-F238E27FC236}">
                <a16:creationId xmlns:a16="http://schemas.microsoft.com/office/drawing/2014/main" id="{F4A3C7CD-1649-4065-9D09-70B0E0E72F46}"/>
              </a:ext>
            </a:extLst>
          </p:cNvPr>
          <p:cNvPicPr>
            <a:picLocks noChangeAspect="1"/>
          </p:cNvPicPr>
          <p:nvPr/>
        </p:nvPicPr>
        <p:blipFill rotWithShape="1">
          <a:blip r:embed="rId9">
            <a:extLst>
              <a:ext uri="{28A0092B-C50C-407E-A947-70E740481C1C}">
                <a14:useLocalDpi xmlns:a14="http://schemas.microsoft.com/office/drawing/2010/main" val="0"/>
              </a:ext>
            </a:extLst>
          </a:blip>
          <a:srcRect t="-379" b="1"/>
          <a:stretch/>
        </p:blipFill>
        <p:spPr>
          <a:xfrm rot="987648">
            <a:off x="8707195" y="3226002"/>
            <a:ext cx="2528928" cy="3275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y2meta.com - NHẠC NỀN DÙNG CHO THUYẾT TRÌNH (128 kbps)">
            <a:hlinkClick r:id="" action="ppaction://media"/>
            <a:extLst>
              <a:ext uri="{FF2B5EF4-FFF2-40B4-BE49-F238E27FC236}">
                <a16:creationId xmlns:a16="http://schemas.microsoft.com/office/drawing/2014/main" id="{42855995-8013-48E0-B4D8-A564B81F1A75}"/>
              </a:ext>
            </a:extLst>
          </p:cNvPr>
          <p:cNvPicPr>
            <a:picLocks noChangeAspect="1"/>
          </p:cNvPicPr>
          <p:nvPr>
            <a:audioFile r:link="rId3"/>
            <p:extLst>
              <p:ext uri="{DAA4B4D4-6D71-4841-9C94-3DE7FCFB9230}">
                <p14:media xmlns:p14="http://schemas.microsoft.com/office/powerpoint/2010/main" r:embed="rId2">
                  <p14:fade in="500" out="750"/>
                </p14:media>
              </p:ext>
            </p:extLst>
          </p:nvPr>
        </p:nvPicPr>
        <p:blipFill>
          <a:blip r:embed="rId10">
            <a:duotone>
              <a:srgbClr val="70AD47">
                <a:shade val="45000"/>
                <a:satMod val="135000"/>
              </a:srgbClr>
              <a:prstClr val="white"/>
            </a:duotone>
            <a:extLst>
              <a:ext uri="{BEBA8EAE-BF5A-486C-A8C5-ECC9F3942E4B}">
                <a14:imgProps xmlns:a14="http://schemas.microsoft.com/office/drawing/2010/main">
                  <a14:imgLayer r:embed="rId11">
                    <a14:imgEffect>
                      <a14:backgroundRemoval t="10000" b="90000" l="10000" r="90000"/>
                    </a14:imgEffect>
                    <a14:imgEffect>
                      <a14:brightnessContrast bright="40000" contrast="40000"/>
                    </a14:imgEffect>
                  </a14:imgLayer>
                </a14:imgProps>
              </a:ext>
            </a:extLst>
          </a:blip>
          <a:stretch>
            <a:fillRect/>
          </a:stretch>
        </p:blipFill>
        <p:spPr>
          <a:xfrm>
            <a:off x="10111409" y="159026"/>
            <a:ext cx="609600" cy="609600"/>
          </a:xfrm>
          <a:prstGeom prst="rect">
            <a:avLst/>
          </a:prstGeom>
        </p:spPr>
      </p:pic>
      <p:sp>
        <p:nvSpPr>
          <p:cNvPr id="11" name="TextBox 10">
            <a:extLst>
              <a:ext uri="{FF2B5EF4-FFF2-40B4-BE49-F238E27FC236}">
                <a16:creationId xmlns:a16="http://schemas.microsoft.com/office/drawing/2014/main" id="{CCD8C7DE-8FC5-C6D6-DDC1-922C6DF87F5E}"/>
              </a:ext>
            </a:extLst>
          </p:cNvPr>
          <p:cNvSpPr txBox="1"/>
          <p:nvPr/>
        </p:nvSpPr>
        <p:spPr>
          <a:xfrm>
            <a:off x="3117850" y="519042"/>
            <a:ext cx="6096000" cy="430887"/>
          </a:xfrm>
          <a:prstGeom prst="rect">
            <a:avLst/>
          </a:prstGeom>
          <a:noFill/>
        </p:spPr>
        <p:txBody>
          <a:bodyPr wrap="square">
            <a:spAutoFit/>
          </a:bodyPr>
          <a:lstStyle/>
          <a:p>
            <a:pPr algn="ctr"/>
            <a:r>
              <a:rPr lang="en-US" sz="2200" b="1" dirty="0">
                <a:latin typeface="Times New Roman" panose="02020603050405020304" pitchFamily="18" charset="0"/>
                <a:cs typeface="Times New Roman" panose="02020603050405020304" pitchFamily="18" charset="0"/>
              </a:rPr>
              <a:t>Tr</a:t>
            </a:r>
            <a:r>
              <a:rPr lang="vi-VN" sz="2200" b="1" dirty="0">
                <a:latin typeface="Times New Roman" panose="02020603050405020304" pitchFamily="18" charset="0"/>
                <a:cs typeface="Times New Roman" panose="02020603050405020304" pitchFamily="18" charset="0"/>
              </a:rPr>
              <a:t>ư</a:t>
            </a:r>
            <a:r>
              <a:rPr lang="en-US" sz="2200" b="1" dirty="0" err="1">
                <a:latin typeface="Times New Roman" panose="02020603050405020304" pitchFamily="18" charset="0"/>
                <a:cs typeface="Times New Roman" panose="02020603050405020304" pitchFamily="18" charset="0"/>
              </a:rPr>
              <a:t>ờng</a:t>
            </a:r>
            <a:r>
              <a:rPr lang="en-US" sz="2200" b="1" dirty="0">
                <a:latin typeface="Times New Roman" panose="02020603050405020304" pitchFamily="18" charset="0"/>
                <a:cs typeface="Times New Roman" panose="02020603050405020304" pitchFamily="18" charset="0"/>
              </a:rPr>
              <a:t> THCS </a:t>
            </a:r>
            <a:r>
              <a:rPr lang="en-US" sz="2200" b="1" dirty="0" err="1">
                <a:latin typeface="Times New Roman" panose="02020603050405020304" pitchFamily="18" charset="0"/>
                <a:cs typeface="Times New Roman" panose="02020603050405020304" pitchFamily="18" charset="0"/>
              </a:rPr>
              <a:t>Yên</a:t>
            </a:r>
            <a:r>
              <a:rPr lang="en-US" sz="2200" b="1" dirty="0">
                <a:latin typeface="Times New Roman" panose="02020603050405020304" pitchFamily="18" charset="0"/>
                <a:cs typeface="Times New Roman" panose="02020603050405020304" pitchFamily="18" charset="0"/>
              </a:rPr>
              <a:t> Viên</a:t>
            </a:r>
          </a:p>
        </p:txBody>
      </p:sp>
      <p:sp>
        <p:nvSpPr>
          <p:cNvPr id="8" name="TextBox 7">
            <a:extLst>
              <a:ext uri="{FF2B5EF4-FFF2-40B4-BE49-F238E27FC236}">
                <a16:creationId xmlns:a16="http://schemas.microsoft.com/office/drawing/2014/main" id="{9462A85A-7188-52CE-3235-DE3F24CF7A74}"/>
              </a:ext>
            </a:extLst>
          </p:cNvPr>
          <p:cNvSpPr txBox="1"/>
          <p:nvPr/>
        </p:nvSpPr>
        <p:spPr>
          <a:xfrm>
            <a:off x="3035300" y="116805"/>
            <a:ext cx="6261100" cy="477054"/>
          </a:xfrm>
          <a:prstGeom prst="rect">
            <a:avLst/>
          </a:prstGeom>
          <a:noFill/>
        </p:spPr>
        <p:txBody>
          <a:bodyPr wrap="square">
            <a:spAutoFit/>
          </a:bodyPr>
          <a:lstStyle/>
          <a:p>
            <a:pPr algn="ctr"/>
            <a:r>
              <a:rPr lang="en-US" sz="2500" b="1" dirty="0">
                <a:latin typeface="Times New Roman" panose="02020603050405020304" pitchFamily="18" charset="0"/>
                <a:cs typeface="Times New Roman" panose="02020603050405020304" pitchFamily="18" charset="0"/>
              </a:rPr>
              <a:t>ỦY BAN NHÂN DÂN HUYỆN GIA LÂM</a:t>
            </a:r>
          </a:p>
        </p:txBody>
      </p:sp>
      <p:pic>
        <p:nvPicPr>
          <p:cNvPr id="6" name="endless-beauty-main-11545">
            <a:hlinkClick r:id="" action="ppaction://media"/>
            <a:extLst>
              <a:ext uri="{FF2B5EF4-FFF2-40B4-BE49-F238E27FC236}">
                <a16:creationId xmlns:a16="http://schemas.microsoft.com/office/drawing/2014/main" id="{27F4C3CE-F670-DBA8-6D08-F188DD530293}"/>
              </a:ext>
            </a:extLst>
          </p:cNvPr>
          <p:cNvPicPr>
            <a:picLocks noChangeAspect="1"/>
          </p:cNvPicPr>
          <p:nvPr>
            <a:audioFile r:link="rId5"/>
            <p:extLst>
              <p:ext uri="{DAA4B4D4-6D71-4841-9C94-3DE7FCFB9230}">
                <p14:media xmlns:p14="http://schemas.microsoft.com/office/powerpoint/2010/main" r:embed="rId4"/>
              </p:ext>
            </p:extLst>
          </p:nvPr>
        </p:nvPicPr>
        <p:blipFill>
          <a:blip r:embed="rId12"/>
          <a:stretch>
            <a:fillRect/>
          </a:stretch>
        </p:blipFill>
        <p:spPr>
          <a:xfrm>
            <a:off x="-688975" y="5454650"/>
            <a:ext cx="406400" cy="406400"/>
          </a:xfrm>
          <a:prstGeom prst="rect">
            <a:avLst/>
          </a:prstGeom>
        </p:spPr>
      </p:pic>
    </p:spTree>
    <p:custDataLst>
      <p:tags r:id="rId1"/>
    </p:custDataLst>
    <p:extLst>
      <p:ext uri="{BB962C8B-B14F-4D97-AF65-F5344CB8AC3E}">
        <p14:creationId xmlns:p14="http://schemas.microsoft.com/office/powerpoint/2010/main" val="3951296116"/>
      </p:ext>
    </p:extLst>
  </p:cSld>
  <p:clrMapOvr>
    <a:masterClrMapping/>
  </p:clrMapOvr>
  <mc:AlternateContent xmlns:mc="http://schemas.openxmlformats.org/markup-compatibility/2006">
    <mc:Choice xmlns:p14="http://schemas.microsoft.com/office/powerpoint/2010/main" Requires="p14">
      <p:transition spd="med" p14:dur="700" advTm="200280">
        <p:fade/>
      </p:transition>
    </mc:Choice>
    <mc:Fallback>
      <p:transition spd="med" advTm="2002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showWhenStopped="0">
                <p:cTn id="10" repeatCount="indefinite" fill="hold" display="0">
                  <p:stCondLst>
                    <p:cond delay="indefinite"/>
                  </p:stCondLst>
                  <p:endCondLst>
                    <p:cond evt="onStopAudio" delay="0">
                      <p:tgtEl>
                        <p:sldTgt/>
                      </p:tgtEl>
                    </p:cond>
                  </p:endCondLst>
                </p:cTn>
                <p:tgtEl>
                  <p:spTgt spid="4"/>
                </p:tgtEl>
              </p:cMediaNode>
            </p:audio>
            <p:audio>
              <p:cMediaNode numSld="999" showWhenStopped="0">
                <p:cTn id="11"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238F3-34E2-4987-A725-7E752335307E}"/>
              </a:ext>
            </a:extLst>
          </p:cNvPr>
          <p:cNvSpPr>
            <a:spLocks noGrp="1"/>
          </p:cNvSpPr>
          <p:nvPr>
            <p:ph type="ctrTitle"/>
          </p:nvPr>
        </p:nvSpPr>
        <p:spPr>
          <a:xfrm>
            <a:off x="2541971" y="2684669"/>
            <a:ext cx="7108057" cy="2387600"/>
          </a:xfrm>
        </p:spPr>
        <p:txBody>
          <a:bodyPr>
            <a:noAutofit/>
          </a:bodyPr>
          <a:lstStyle/>
          <a:p>
            <a:pPr algn="l"/>
            <a:r>
              <a:rPr lang="vi-VN" sz="2400" dirty="0"/>
              <a:t>Xin chào tất cả các bạn mình tên là Nguyễn Anh Cường</a:t>
            </a:r>
            <a:r>
              <a:rPr lang="en-US" sz="2400" dirty="0"/>
              <a:t>.</a:t>
            </a:r>
            <a:r>
              <a:rPr lang="vi-VN" sz="2400" dirty="0"/>
              <a:t> Hôm nay mình sẽ giới thiệu đến các bạn một cuốn sách khá là hay và đã thu hút mình ngay từ lần đọc đầu tiên.</a:t>
            </a:r>
            <a:br>
              <a:rPr lang="vi-VN" sz="2400" dirty="0"/>
            </a:br>
            <a:r>
              <a:rPr lang="vi-VN" sz="2400" dirty="0"/>
              <a:t>    Các bạn thân mến !</a:t>
            </a:r>
            <a:br>
              <a:rPr lang="vi-VN" sz="2400" dirty="0"/>
            </a:br>
            <a:r>
              <a:rPr lang="vi-VN" sz="2400" dirty="0"/>
              <a:t>    Một đời ai ai cũng có tuổi thơ của riêng mình. Có người thì tuổi thơ gắn bó với người thân và gia đình. Có người thì tuổi thơ gắn bó với những người bạn, cùng nhau đi học, cùng nh</a:t>
            </a:r>
            <a:r>
              <a:rPr lang="en-US" sz="2400" dirty="0">
                <a:latin typeface="Times New Roman" panose="02020603050405020304" pitchFamily="18" charset="0"/>
                <a:cs typeface="Times New Roman" panose="02020603050405020304" pitchFamily="18" charset="0"/>
              </a:rPr>
              <a:t>au</a:t>
            </a:r>
            <a:r>
              <a:rPr lang="vi-VN" sz="2400" dirty="0"/>
              <a:t> đi chơi, với những buổi trốn học bị đòn roi. Có như thế nào thì đó cũng là những hồi ức đẹp đẽ, rất đáng trân trọng. Và nếu bạn có lỡ quên nó rồi thì hãy đọc quyển sách này nhé!</a:t>
            </a:r>
            <a:endParaRPr lang="en-US" sz="2400" dirty="0"/>
          </a:p>
        </p:txBody>
      </p:sp>
      <p:sp>
        <p:nvSpPr>
          <p:cNvPr id="3" name="Subtitle 2">
            <a:extLst>
              <a:ext uri="{FF2B5EF4-FFF2-40B4-BE49-F238E27FC236}">
                <a16:creationId xmlns:a16="http://schemas.microsoft.com/office/drawing/2014/main" id="{05FB7CC0-E1A9-4301-BF30-E6D84BAB2B84}"/>
              </a:ext>
            </a:extLst>
          </p:cNvPr>
          <p:cNvSpPr>
            <a:spLocks noGrp="1"/>
          </p:cNvSpPr>
          <p:nvPr>
            <p:ph type="subTitle" idx="1"/>
          </p:nvPr>
        </p:nvSpPr>
        <p:spPr>
          <a:xfrm flipV="1">
            <a:off x="2191911" y="6288208"/>
            <a:ext cx="7108057" cy="390887"/>
          </a:xfrm>
        </p:spPr>
        <p:txBody>
          <a:bodyPr>
            <a:normAutofit fontScale="92500" lnSpcReduction="10000"/>
          </a:bodyPr>
          <a:lstStyle/>
          <a:p>
            <a:endParaRPr lang="en-US" dirty="0"/>
          </a:p>
        </p:txBody>
      </p:sp>
    </p:spTree>
    <p:custDataLst>
      <p:tags r:id="rId1"/>
    </p:custDataLst>
    <p:extLst>
      <p:ext uri="{BB962C8B-B14F-4D97-AF65-F5344CB8AC3E}">
        <p14:creationId xmlns:p14="http://schemas.microsoft.com/office/powerpoint/2010/main" val="39134124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C6B33-75CE-454D-9472-6BC024E9C7B0}"/>
              </a:ext>
            </a:extLst>
          </p:cNvPr>
          <p:cNvSpPr>
            <a:spLocks noGrp="1"/>
          </p:cNvSpPr>
          <p:nvPr>
            <p:ph type="ctrTitle"/>
          </p:nvPr>
        </p:nvSpPr>
        <p:spPr>
          <a:xfrm>
            <a:off x="1425526" y="3037058"/>
            <a:ext cx="9144000" cy="2387600"/>
          </a:xfrm>
        </p:spPr>
        <p:txBody>
          <a:bodyPr>
            <a:noAutofit/>
          </a:bodyPr>
          <a:lstStyle/>
          <a:p>
            <a:r>
              <a:rPr lang="vi-VN" sz="2400" dirty="0"/>
              <a:t>Đó chính là quyển sách ‘‘ Cho tôi xin một vé đi tuổi thơ ’’ Của tác giả Nguyễn Nhật</a:t>
            </a:r>
            <a:r>
              <a:rPr lang="en-US" sz="2400" dirty="0"/>
              <a:t> Á</a:t>
            </a:r>
            <a:r>
              <a:rPr lang="vi-VN" sz="2400" dirty="0"/>
              <a:t>nh . Nhắc đến cái tên Nguyễn Nhật </a:t>
            </a:r>
            <a:r>
              <a:rPr lang="en-US" sz="2400" dirty="0"/>
              <a:t>Á</a:t>
            </a:r>
            <a:r>
              <a:rPr lang="vi-VN" sz="2400" dirty="0"/>
              <a:t>nh thì có lẽ ai là học sinh thì không ai là không biết đến ông. Ông là nhà văn nổi tiếng tại Việt Nam có rất nhiều sách viết về tuổi mới lớn. Cho tôi xin một vé đi tuổi thơ là một trong những sáng tác của ông thành công nhận được giải ASEAN của năm 2010.</a:t>
            </a:r>
            <a:br>
              <a:rPr lang="vi-VN" sz="2400" dirty="0"/>
            </a:br>
            <a:r>
              <a:rPr lang="vi-VN" sz="2400" dirty="0"/>
              <a:t>      Đối với tớ Cho tôi xin một vé đi tuổi thơ không phải là một tác phẩm văn học mà là một bộ phim ngắn kể về tuổi thơ của tác giả và chính tớ có lẽ... cũng là chính các bạn.Chúng ta cùng tìm hiểu nhé!</a:t>
            </a:r>
            <a:br>
              <a:rPr lang="vi-VN" sz="2400" dirty="0"/>
            </a:br>
            <a:endParaRPr lang="en-US" sz="2400" dirty="0"/>
          </a:p>
        </p:txBody>
      </p:sp>
      <p:sp>
        <p:nvSpPr>
          <p:cNvPr id="3" name="Subtitle 2">
            <a:extLst>
              <a:ext uri="{FF2B5EF4-FFF2-40B4-BE49-F238E27FC236}">
                <a16:creationId xmlns:a16="http://schemas.microsoft.com/office/drawing/2014/main" id="{67B1EAE0-1A52-41D4-9620-A0AF46AA3CFC}"/>
              </a:ext>
            </a:extLst>
          </p:cNvPr>
          <p:cNvSpPr>
            <a:spLocks noGrp="1"/>
          </p:cNvSpPr>
          <p:nvPr>
            <p:ph type="subTitle" idx="1"/>
          </p:nvPr>
        </p:nvSpPr>
        <p:spPr>
          <a:xfrm>
            <a:off x="1524000" y="6030119"/>
            <a:ext cx="9144000" cy="1655762"/>
          </a:xfrm>
        </p:spPr>
        <p:txBody>
          <a:bodyPr/>
          <a:lstStyle/>
          <a:p>
            <a:endParaRPr lang="en-US"/>
          </a:p>
        </p:txBody>
      </p:sp>
    </p:spTree>
    <p:custDataLst>
      <p:tags r:id="rId1"/>
    </p:custDataLst>
    <p:extLst>
      <p:ext uri="{BB962C8B-B14F-4D97-AF65-F5344CB8AC3E}">
        <p14:creationId xmlns:p14="http://schemas.microsoft.com/office/powerpoint/2010/main" val="28008840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223C-9ADC-4DD6-8C97-F6A7785373C9}"/>
              </a:ext>
            </a:extLst>
          </p:cNvPr>
          <p:cNvSpPr>
            <a:spLocks noGrp="1"/>
          </p:cNvSpPr>
          <p:nvPr>
            <p:ph type="ctrTitle"/>
          </p:nvPr>
        </p:nvSpPr>
        <p:spPr>
          <a:xfrm>
            <a:off x="2489982" y="1716258"/>
            <a:ext cx="8004517" cy="4234376"/>
          </a:xfrm>
        </p:spPr>
        <p:txBody>
          <a:bodyPr>
            <a:normAutofit fontScale="90000"/>
          </a:bodyPr>
          <a:lstStyle/>
          <a:p>
            <a:r>
              <a:rPr lang="vi-VN" sz="1800" dirty="0"/>
              <a:t> </a:t>
            </a:r>
            <a:r>
              <a:rPr lang="vi-VN" sz="2400" dirty="0"/>
              <a:t>Cuốn sách này có những khía cạnh có thể hấp dẫn trẻ em, nhưng bên cạnh những mô tả về các trò chơi tuổi thơ, tác giả còn tìm cách đào sâu triết lý, những thứ khó hiểu đối với trẻ em.Bút pháp của ông có sự quyến rũ thâm trầm , nó còn lan tỏa ngay cả khi trong bản dịch Tiếng Anh. Và phải công nhận rằng là những trò nghịch ngợm của bốn đứa trẻ có vẻ là đúng thật</a:t>
            </a:r>
            <a:r>
              <a:rPr lang="en-US" sz="2400" dirty="0">
                <a:latin typeface="Times New Roman" panose="02020603050405020304" pitchFamily="18" charset="0"/>
                <a:cs typeface="Times New Roman" panose="02020603050405020304" pitchFamily="18" charset="0"/>
              </a:rPr>
              <a:t>.Cho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nhìn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bi </a:t>
            </a:r>
            <a:r>
              <a:rPr lang="en-US" sz="2400" dirty="0" err="1">
                <a:latin typeface="Times New Roman" panose="02020603050405020304" pitchFamily="18" charset="0"/>
                <a:cs typeface="Times New Roman" panose="02020603050405020304" pitchFamily="18" charset="0"/>
              </a:rPr>
              <a:t>tráng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đẫm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dỏm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dễ</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trầm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mỏng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bẫy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dứt</a:t>
            </a:r>
            <a:r>
              <a:rPr lang="en-US" sz="2400" dirty="0">
                <a:latin typeface="Times New Roman" panose="02020603050405020304" pitchFamily="18" charset="0"/>
                <a:cs typeface="Times New Roman" panose="02020603050405020304" pitchFamily="18" charset="0"/>
              </a:rPr>
              <a:t>. </a:t>
            </a:r>
            <a:endParaRPr lang="en-US" sz="1800" dirty="0"/>
          </a:p>
        </p:txBody>
      </p:sp>
      <p:sp>
        <p:nvSpPr>
          <p:cNvPr id="3" name="Subtitle 2">
            <a:extLst>
              <a:ext uri="{FF2B5EF4-FFF2-40B4-BE49-F238E27FC236}">
                <a16:creationId xmlns:a16="http://schemas.microsoft.com/office/drawing/2014/main" id="{3D9F1651-9A4A-4A6C-BBCC-4891015AEE17}"/>
              </a:ext>
            </a:extLst>
          </p:cNvPr>
          <p:cNvSpPr>
            <a:spLocks noGrp="1"/>
          </p:cNvSpPr>
          <p:nvPr>
            <p:ph type="subTitle" idx="1"/>
          </p:nvPr>
        </p:nvSpPr>
        <p:spPr>
          <a:xfrm flipV="1">
            <a:off x="1524000" y="6298809"/>
            <a:ext cx="9144000" cy="1888588"/>
          </a:xfrm>
        </p:spPr>
        <p:txBody>
          <a:bodyPr/>
          <a:lstStyle/>
          <a:p>
            <a:endParaRPr lang="en-US" dirty="0"/>
          </a:p>
        </p:txBody>
      </p:sp>
    </p:spTree>
    <p:custDataLst>
      <p:tags r:id="rId1"/>
    </p:custDataLst>
    <p:extLst>
      <p:ext uri="{BB962C8B-B14F-4D97-AF65-F5344CB8AC3E}">
        <p14:creationId xmlns:p14="http://schemas.microsoft.com/office/powerpoint/2010/main" val="2260935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0061-19DE-4C01-9CE3-C91E5C430206}"/>
              </a:ext>
            </a:extLst>
          </p:cNvPr>
          <p:cNvSpPr>
            <a:spLocks noGrp="1"/>
          </p:cNvSpPr>
          <p:nvPr>
            <p:ph type="ctrTitle"/>
          </p:nvPr>
        </p:nvSpPr>
        <p:spPr>
          <a:xfrm>
            <a:off x="2546252" y="1122362"/>
            <a:ext cx="6907237" cy="4617255"/>
          </a:xfrm>
        </p:spPr>
        <p:txBody>
          <a:bodyPr>
            <a:normAutofit fontScale="90000"/>
          </a:bodyPr>
          <a:lstStyle/>
          <a:p>
            <a:pPr algn="l"/>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ta say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phóng</a:t>
            </a:r>
            <a:r>
              <a:rPr lang="en-US" sz="2400" dirty="0">
                <a:latin typeface="Times New Roman" panose="02020603050405020304" pitchFamily="18" charset="0"/>
                <a:cs typeface="Times New Roman" panose="02020603050405020304" pitchFamily="18" charset="0"/>
              </a:rPr>
              <a:t> chia </a:t>
            </a:r>
            <a:r>
              <a:rPr lang="en-US" sz="2400" dirty="0" err="1">
                <a:latin typeface="Times New Roman" panose="02020603050405020304" pitchFamily="18" charset="0"/>
                <a:cs typeface="Times New Roman" panose="02020603050405020304" pitchFamily="18" charset="0"/>
              </a:rPr>
              <a:t>sẻ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vườn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Cu </a:t>
            </a:r>
            <a:r>
              <a:rPr lang="en-US" sz="2400" dirty="0" err="1">
                <a:latin typeface="Times New Roman" panose="02020603050405020304" pitchFamily="18" charset="0"/>
                <a:cs typeface="Times New Roman" panose="02020603050405020304" pitchFamily="18" charset="0"/>
              </a:rPr>
              <a:t>Mùi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Sún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hay,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 Cho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ai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khứ</a:t>
            </a:r>
            <a:r>
              <a:rPr lang="en-US" sz="2400" dirty="0">
                <a:latin typeface="Times New Roman" panose="02020603050405020304" pitchFamily="18" charset="0"/>
                <a:cs typeface="Times New Roman" panose="02020603050405020304" pitchFamily="18" charset="0"/>
              </a:rPr>
              <a:t>.</a:t>
            </a:r>
            <a:endParaRPr lang="en-US" sz="2400" dirty="0"/>
          </a:p>
        </p:txBody>
      </p:sp>
      <p:sp>
        <p:nvSpPr>
          <p:cNvPr id="3" name="Subtitle 2">
            <a:extLst>
              <a:ext uri="{FF2B5EF4-FFF2-40B4-BE49-F238E27FC236}">
                <a16:creationId xmlns:a16="http://schemas.microsoft.com/office/drawing/2014/main" id="{93459F54-614C-4972-A7FB-83F37D758267}"/>
              </a:ext>
            </a:extLst>
          </p:cNvPr>
          <p:cNvSpPr>
            <a:spLocks noGrp="1"/>
          </p:cNvSpPr>
          <p:nvPr>
            <p:ph type="subTitle" idx="1"/>
          </p:nvPr>
        </p:nvSpPr>
        <p:spPr>
          <a:xfrm>
            <a:off x="1791286" y="6766634"/>
            <a:ext cx="9144000" cy="1655762"/>
          </a:xfrm>
        </p:spPr>
        <p:txBody>
          <a:bodyPr/>
          <a:lstStyle/>
          <a:p>
            <a:endParaRPr lang="en-US" dirty="0"/>
          </a:p>
        </p:txBody>
      </p:sp>
    </p:spTree>
    <p:custDataLst>
      <p:tags r:id="rId1"/>
    </p:custDataLst>
    <p:extLst>
      <p:ext uri="{BB962C8B-B14F-4D97-AF65-F5344CB8AC3E}">
        <p14:creationId xmlns:p14="http://schemas.microsoft.com/office/powerpoint/2010/main" val="2602103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1B77-FF6B-447A-BA6B-46733E46132F}"/>
              </a:ext>
            </a:extLst>
          </p:cNvPr>
          <p:cNvSpPr>
            <a:spLocks noGrp="1"/>
          </p:cNvSpPr>
          <p:nvPr>
            <p:ph type="ctrTitle"/>
          </p:nvPr>
        </p:nvSpPr>
        <p:spPr>
          <a:xfrm>
            <a:off x="1477108" y="1382077"/>
            <a:ext cx="7976381" cy="3682292"/>
          </a:xfrm>
        </p:spPr>
        <p:txBody>
          <a:bodyPr>
            <a:normAutofit fontScale="90000"/>
          </a:bodyPr>
          <a:lstStyle/>
          <a:p>
            <a:pPr algn="l"/>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đủ</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lớn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mong</a:t>
            </a:r>
            <a:r>
              <a:rPr lang="en-US" sz="2200" dirty="0">
                <a:latin typeface="Times New Roman" panose="02020603050405020304" pitchFamily="18" charset="0"/>
                <a:cs typeface="Times New Roman" panose="02020603050405020304" pitchFamily="18" charset="0"/>
              </a:rPr>
              <a:t> quay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cuốn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nhé</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Chiếc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tuổi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giữ</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túi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áo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kiểm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soát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tàu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đặc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bạn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thể</a:t>
            </a:r>
            <a:r>
              <a:rPr lang="en-US" sz="2200" dirty="0">
                <a:latin typeface="Times New Roman" panose="02020603050405020304" pitchFamily="18" charset="0"/>
                <a:cs typeface="Times New Roman" panose="02020603050405020304" pitchFamily="18" charset="0"/>
              </a:rPr>
              <a:t> quay </a:t>
            </a:r>
            <a:r>
              <a:rPr lang="en-US" sz="2200" dirty="0" err="1">
                <a:latin typeface="Times New Roman" panose="02020603050405020304" pitchFamily="18" charset="0"/>
                <a:cs typeface="Times New Roman" panose="02020603050405020304" pitchFamily="18" charset="0"/>
              </a:rPr>
              <a:t>trở</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cứ</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lúc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a:t>
            </a:r>
            <a:br>
              <a:rPr lang="en-US" sz="22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hay,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a:t>
            </a:r>
            <a:r>
              <a:rPr lang="en-US" sz="2400" dirty="0">
                <a:latin typeface="Times New Roman" panose="02020603050405020304" pitchFamily="18" charset="0"/>
                <a:cs typeface="Times New Roman" panose="02020603050405020304" pitchFamily="18" charset="0"/>
              </a:rPr>
              <a:t> “ Cho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xin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ai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mong</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endParaRPr lang="en-US" sz="2200" dirty="0"/>
          </a:p>
        </p:txBody>
      </p:sp>
      <p:sp>
        <p:nvSpPr>
          <p:cNvPr id="3" name="Subtitle 2">
            <a:extLst>
              <a:ext uri="{FF2B5EF4-FFF2-40B4-BE49-F238E27FC236}">
                <a16:creationId xmlns:a16="http://schemas.microsoft.com/office/drawing/2014/main" id="{92BEC8F0-4B39-4427-BAA5-0497881C2DEC}"/>
              </a:ext>
            </a:extLst>
          </p:cNvPr>
          <p:cNvSpPr>
            <a:spLocks noGrp="1"/>
          </p:cNvSpPr>
          <p:nvPr>
            <p:ph type="subTitle" idx="1"/>
          </p:nvPr>
        </p:nvSpPr>
        <p:spPr>
          <a:xfrm>
            <a:off x="2208628" y="6738424"/>
            <a:ext cx="7244861" cy="1195754"/>
          </a:xfrm>
        </p:spPr>
        <p:txBody>
          <a:bodyPr/>
          <a:lstStyle/>
          <a:p>
            <a:endParaRPr lang="en-US" dirty="0"/>
          </a:p>
        </p:txBody>
      </p:sp>
    </p:spTree>
    <p:custDataLst>
      <p:tags r:id="rId1"/>
    </p:custDataLst>
    <p:extLst>
      <p:ext uri="{BB962C8B-B14F-4D97-AF65-F5344CB8AC3E}">
        <p14:creationId xmlns:p14="http://schemas.microsoft.com/office/powerpoint/2010/main" val="2011223435"/>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0FF13-EE78-4276-8B3C-97C01BD60A74}"/>
              </a:ext>
            </a:extLst>
          </p:cNvPr>
          <p:cNvSpPr>
            <a:spLocks noGrp="1"/>
          </p:cNvSpPr>
          <p:nvPr>
            <p:ph type="ctrTitle"/>
          </p:nvPr>
        </p:nvSpPr>
        <p:spPr>
          <a:xfrm>
            <a:off x="42862" y="2019300"/>
            <a:ext cx="12106275" cy="3228975"/>
          </a:xfrm>
        </p:spPr>
        <p:txBody>
          <a:bodyPr>
            <a:noAutofit/>
          </a:bodyPr>
          <a:lstStyle/>
          <a:p>
            <a:r>
              <a:rPr lang="en-US" sz="7200" b="1" dirty="0">
                <a:ln w="12700">
                  <a:noFill/>
                  <a:prstDash val="solid"/>
                </a:ln>
                <a:solidFill>
                  <a:srgbClr val="E65D00"/>
                </a:solidFill>
                <a:latin typeface="Times New Roman" panose="02020603050405020304" pitchFamily="18" charset="0"/>
                <a:cs typeface="Times New Roman" panose="02020603050405020304" pitchFamily="18" charset="0"/>
              </a:rPr>
              <a:t>CẢM </a:t>
            </a:r>
            <a:r>
              <a:rPr lang="vi-VN" sz="7200" b="1" dirty="0">
                <a:ln w="12700">
                  <a:noFill/>
                  <a:prstDash val="solid"/>
                </a:ln>
                <a:solidFill>
                  <a:srgbClr val="E65D00"/>
                </a:solidFill>
                <a:latin typeface="Times New Roman" panose="02020603050405020304" pitchFamily="18" charset="0"/>
                <a:cs typeface="Times New Roman" panose="02020603050405020304" pitchFamily="18" charset="0"/>
              </a:rPr>
              <a:t>Ơ</a:t>
            </a:r>
            <a:r>
              <a:rPr lang="en-US" sz="7200" b="1" dirty="0">
                <a:ln w="12700">
                  <a:noFill/>
                  <a:prstDash val="solid"/>
                </a:ln>
                <a:solidFill>
                  <a:srgbClr val="E65D00"/>
                </a:solidFill>
                <a:latin typeface="Times New Roman" panose="02020603050405020304" pitchFamily="18" charset="0"/>
                <a:cs typeface="Times New Roman" panose="02020603050405020304" pitchFamily="18" charset="0"/>
              </a:rPr>
              <a:t>N THẦY CÔ VÀ CÁC BẠN ĐÃ LẮNG NGHE</a:t>
            </a:r>
            <a:br>
              <a:rPr lang="en-US" sz="7200" b="1" dirty="0">
                <a:ln w="12700">
                  <a:noFill/>
                  <a:prstDash val="solid"/>
                </a:ln>
                <a:solidFill>
                  <a:srgbClr val="E65D00"/>
                </a:solidFill>
                <a:effectLst>
                  <a:outerShdw blurRad="50800" dist="38100" dir="18900000" algn="bl" rotWithShape="0">
                    <a:prstClr val="black">
                      <a:alpha val="40000"/>
                    </a:prstClr>
                  </a:outerShdw>
                </a:effectLst>
                <a:latin typeface="Bookman Old Style" panose="02050604050505020204" pitchFamily="18" charset="0"/>
              </a:rPr>
            </a:br>
            <a:br>
              <a:rPr lang="en-US" sz="7200" b="1" dirty="0">
                <a:ln w="12700">
                  <a:noFill/>
                  <a:prstDash val="solid"/>
                </a:ln>
                <a:solidFill>
                  <a:srgbClr val="E65D00"/>
                </a:solidFill>
                <a:effectLst>
                  <a:outerShdw blurRad="50800" dist="38100" dir="18900000" algn="bl" rotWithShape="0">
                    <a:prstClr val="black">
                      <a:alpha val="40000"/>
                    </a:prstClr>
                  </a:outerShdw>
                </a:effectLst>
                <a:latin typeface="Bookman Old Style" panose="02050604050505020204" pitchFamily="18" charset="0"/>
              </a:rPr>
            </a:br>
            <a:r>
              <a:rPr lang="en-US" sz="3600" b="1" i="1" dirty="0" err="1">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Yên</a:t>
            </a:r>
            <a:r>
              <a:rPr lang="en-US" sz="3600" b="1" i="1" dirty="0">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 Viên, </a:t>
            </a:r>
            <a:r>
              <a:rPr lang="en-US" sz="3600" b="1" i="1" dirty="0" err="1">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ngày</a:t>
            </a:r>
            <a:r>
              <a:rPr lang="en-US" sz="3600" b="1" i="1" dirty="0">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 23 </a:t>
            </a:r>
            <a:r>
              <a:rPr lang="en-US" sz="3600" b="1" i="1" dirty="0" err="1">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tháng</a:t>
            </a:r>
            <a:r>
              <a:rPr lang="en-US" sz="3600" b="1" i="1" dirty="0">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 9 </a:t>
            </a:r>
            <a:r>
              <a:rPr lang="en-US" sz="3600" b="1" i="1" dirty="0" err="1">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năm</a:t>
            </a:r>
            <a:r>
              <a:rPr lang="en-US" sz="3600" b="1" i="1" dirty="0">
                <a:ln w="12700">
                  <a:noFill/>
                  <a:prstDash val="solid"/>
                </a:ln>
                <a:solidFill>
                  <a:srgbClr val="00B0F0"/>
                </a:solidFill>
                <a:effectLst>
                  <a:outerShdw blurRad="50800" dist="38100" dir="18900000" algn="bl" rotWithShape="0">
                    <a:prstClr val="black">
                      <a:alpha val="40000"/>
                    </a:prstClr>
                  </a:outerShdw>
                </a:effectLst>
                <a:latin typeface="Bookman Old Style" panose="02050604050505020204" pitchFamily="18" charset="0"/>
              </a:rPr>
              <a:t> 2024</a:t>
            </a:r>
          </a:p>
        </p:txBody>
      </p:sp>
    </p:spTree>
    <p:custDataLst>
      <p:tags r:id="rId1"/>
    </p:custDataLst>
    <p:extLst>
      <p:ext uri="{BB962C8B-B14F-4D97-AF65-F5344CB8AC3E}">
        <p14:creationId xmlns:p14="http://schemas.microsoft.com/office/powerpoint/2010/main" val="3040564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2024_GTS tháng 9"/>
  <p:tag name="ISPRING_ULTRA_SCORM_COURSE_ID" val="FB06D79D-8712-4C9B-8F7D-02600DAEC70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FFFD\uFFFD{8B3F35D5-45EF-4EBB-9BFC-A0C8A29F2F6F}&quot;,&quot;C:\\Users\\Admin\\Downloads\\gts trực tuyến&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2024_GTS tháng 9"/>
</p:tagLst>
</file>

<file path=ppt/tags/tag2.xml><?xml version="1.0" encoding="utf-8"?>
<p:tagLst xmlns:a="http://schemas.openxmlformats.org/drawingml/2006/main" xmlns:r="http://schemas.openxmlformats.org/officeDocument/2006/relationships" xmlns:p="http://schemas.openxmlformats.org/presentationml/2006/main">
  <p:tag name="GENSWF_SLIDE_UID" val="{09AF849D-1358-44E2-B558-C4C592C625B8}:256"/>
</p:tagLst>
</file>

<file path=ppt/tags/tag3.xml><?xml version="1.0" encoding="utf-8"?>
<p:tagLst xmlns:a="http://schemas.openxmlformats.org/drawingml/2006/main" xmlns:r="http://schemas.openxmlformats.org/officeDocument/2006/relationships" xmlns:p="http://schemas.openxmlformats.org/presentationml/2006/main">
  <p:tag name="GENSWF_SLIDE_UID" val="{A3DEC5B5-80E8-4B72-8CFB-BC5A6EFAC715}:257"/>
</p:tagLst>
</file>

<file path=ppt/tags/tag4.xml><?xml version="1.0" encoding="utf-8"?>
<p:tagLst xmlns:a="http://schemas.openxmlformats.org/drawingml/2006/main" xmlns:r="http://schemas.openxmlformats.org/officeDocument/2006/relationships" xmlns:p="http://schemas.openxmlformats.org/presentationml/2006/main">
  <p:tag name="GENSWF_SLIDE_UID" val="{A40FE23A-6C53-40B4-860F-1B9F615C457E}:258"/>
</p:tagLst>
</file>

<file path=ppt/tags/tag5.xml><?xml version="1.0" encoding="utf-8"?>
<p:tagLst xmlns:a="http://schemas.openxmlformats.org/drawingml/2006/main" xmlns:r="http://schemas.openxmlformats.org/officeDocument/2006/relationships" xmlns:p="http://schemas.openxmlformats.org/presentationml/2006/main">
  <p:tag name="GENSWF_SLIDE_UID" val="{73DE3EDB-3F90-49C3-BB5A-3B51C690A63F}:259"/>
</p:tagLst>
</file>

<file path=ppt/tags/tag6.xml><?xml version="1.0" encoding="utf-8"?>
<p:tagLst xmlns:a="http://schemas.openxmlformats.org/drawingml/2006/main" xmlns:r="http://schemas.openxmlformats.org/officeDocument/2006/relationships" xmlns:p="http://schemas.openxmlformats.org/presentationml/2006/main">
  <p:tag name="GENSWF_SLIDE_UID" val="{85B95A00-38A4-48B1-B987-0FB48E945325}:260"/>
</p:tagLst>
</file>

<file path=ppt/tags/tag7.xml><?xml version="1.0" encoding="utf-8"?>
<p:tagLst xmlns:a="http://schemas.openxmlformats.org/drawingml/2006/main" xmlns:r="http://schemas.openxmlformats.org/officeDocument/2006/relationships" xmlns:p="http://schemas.openxmlformats.org/presentationml/2006/main">
  <p:tag name="GENSWF_SLIDE_UID" val="{18D8DE5F-DB38-4911-A1F2-D30A61B00B05}:261"/>
</p:tagLst>
</file>

<file path=ppt/tags/tag8.xml><?xml version="1.0" encoding="utf-8"?>
<p:tagLst xmlns:a="http://schemas.openxmlformats.org/drawingml/2006/main" xmlns:r="http://schemas.openxmlformats.org/officeDocument/2006/relationships" xmlns:p="http://schemas.openxmlformats.org/presentationml/2006/main">
  <p:tag name="GENSWF_SLIDE_UID" val="{00CE8CE8-B6F0-4AFD-8CAC-68E7BFACE266}:2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990</Words>
  <Application>Microsoft Office PowerPoint</Application>
  <PresentationFormat>Widescreen</PresentationFormat>
  <Paragraphs>14</Paragraphs>
  <Slides>7</Slides>
  <Notes>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Bahnschrift SemiCondensed</vt:lpstr>
      <vt:lpstr>Bookman Old Style</vt:lpstr>
      <vt:lpstr>Calibri</vt:lpstr>
      <vt:lpstr>Calibri Light</vt:lpstr>
      <vt:lpstr>Times New Roman</vt:lpstr>
      <vt:lpstr>Office Theme</vt:lpstr>
      <vt:lpstr>Giới thiệu sách tháng 9</vt:lpstr>
      <vt:lpstr>Xin chào tất cả các bạn mình tên là Nguyễn Anh Cường. Hôm nay mình sẽ giới thiệu đến các bạn một cuốn sách khá là hay và đã thu hút mình ngay từ lần đọc đầu tiên.     Các bạn thân mến !     Một đời ai ai cũng có tuổi thơ của riêng mình. Có người thì tuổi thơ gắn bó với người thân và gia đình. Có người thì tuổi thơ gắn bó với những người bạn, cùng nhau đi học, cùng nhau đi chơi, với những buổi trốn học bị đòn roi. Có như thế nào thì đó cũng là những hồi ức đẹp đẽ, rất đáng trân trọng. Và nếu bạn có lỡ quên nó rồi thì hãy đọc quyển sách này nhé!</vt:lpstr>
      <vt:lpstr>Đó chính là quyển sách ‘‘ Cho tôi xin một vé đi tuổi thơ ’’ Của tác giả Nguyễn Nhật Ánh . Nhắc đến cái tên Nguyễn Nhật Ánh thì có lẽ ai là học sinh thì không ai là không biết đến ông. Ông là nhà văn nổi tiếng tại Việt Nam có rất nhiều sách viết về tuổi mới lớn. Cho tôi xin một vé đi tuổi thơ là một trong những sáng tác của ông thành công nhận được giải ASEAN của năm 2010.       Đối với tớ Cho tôi xin một vé đi tuổi thơ không phải là một tác phẩm văn học mà là một bộ phim ngắn kể về tuổi thơ của tác giả và chính tớ có lẽ... cũng là chính các bạn.Chúng ta cùng tìm hiểu nhé! </vt:lpstr>
      <vt:lpstr> Cuốn sách này có những khía cạnh có thể hấp dẫn trẻ em, nhưng bên cạnh những mô tả về các trò chơi tuổi thơ, tác giả còn tìm cách đào sâu triết lý, những thứ khó hiểu đối với trẻ em.Bút pháp của ông có sự quyến rũ thâm trầm , nó còn lan tỏa ngay cả khi trong bản dịch Tiếng Anh. Và phải công nhận rằng là những trò nghịch ngợm của bốn đứa trẻ có vẻ là đúng thật.Cho tôi xin một vé đi tuổi thơ là một miêu tả tài tình về một thế giới kì lạ của tuổi thơ. Và tài năng của nhà văn là nhìn vào đôi mắt buồn bã của những đứa trẻ mà thấy ra cả một hậu cảnh sâu thẳm, tưởng tượng ra cả một câu chuyện bi tráng. Cuốn tiểu thuyết này thấm đẫm nỗi buồn. Dù cho ta có bị sự dí dỏm của tác giả dễ dàng lôi cuốn đi hết câu chuyện trầm trọng này, thì sau khi xắp xếp lại hình ảnh đứa trẻ con mỏng manh buộc phải từ giã vương quốc huy hoàng của nó để dẫn bước vào thế giới đầy toan tính và cạm bẫy của người lớn vẫn sẽ ám ảnh ta không dứt. </vt:lpstr>
      <vt:lpstr>Với nghệ thuật tiểu thuyết tác giả làm ta say mê bằng sự nghị luận sâu sắc, tác giả kéo chúng ta đến trước một tấm gương lớn, để tự lục vấn và nhờ sự lịch duyệt, tác giả hào phóng chia sẻ với chúng ta nhiều trái chín trong khu vườn tâm tư của mình.Câu chuyện kể về tuổi thơ của cậu bạn tên là Cu Mùi cùng với ba người bạn của mình đó là: Tủn, Hải Cò và Tí Sún. Truyện có tổng cộng là mười hai chương đều kể về tâm tư, khát vọng và những trò chơi tuổi thơ và kể cả những câu chuyện oái oăm đến nỗi khiến chúng ta bị cuốn theo bởi sự thu hút khó tin ấy.      Đây thực sự là một cuốn sách rất hay, ý nghĩa, và nhân văn. Đúng như cái tên gọi của nó “ Cho tôi xin một vé đi tuổi thơ” thực sự là một tấm vé, là cơ hội cho chúng ta, ai đã từng là trẻ thơ cũng được một lần nữa quay trở về quá khứ.</vt:lpstr>
      <vt:lpstr>Trước khi bạn đủ lớn và mong quay trở lại thì hãy đọc cuốn sách này nhé. “ Chiếc vé đi tuổi thơ đó, bạn cứ giữ trong túi áo, vì không có người kiểm soát trên vé tàu đặc biệt này.” Và chính các bạn cũng có thể quay trở lại thời thơ ấu của mình bất cứ lúc nào.  Đây thực sự là một cuốn sách rất hay, ý nghĩa, và nhân văn. Đúng như cái tên gọi của nó “ Cho tôi xin một vé đi tuổi thơ” thực sự là một tấm vé, là cơ hội cho chúng ta, ai đã từng là trẻ thơ cũng được một lần nữa quay trở về quá khứ. Trước khi bạn đủ lớn và mong quay trở lại thì hãy đọc cuốn sách này nhé. “ Chiếc vé đi tuổi thơ đó, bạn cứ giữ trong túi áo, vì không có người kiểm soát trên vé tàu đặc biệt này.” Và chính các bạn cũng có thể quay trở lại thời thơ ấu của mình bất cứ lúc nào.</vt:lpstr>
      <vt:lpstr>CẢM ƠN THẦY CÔ VÀ CÁC BẠN ĐÃ LẮNG NGHE  Yên Viên, ngày 23 tháng 9 năm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2024_GTS tháng 9</dc:title>
  <dc:creator>Administrator</dc:creator>
  <cp:lastModifiedBy>Admin</cp:lastModifiedBy>
  <cp:revision>20</cp:revision>
  <dcterms:created xsi:type="dcterms:W3CDTF">2024-10-16T15:17:55Z</dcterms:created>
  <dcterms:modified xsi:type="dcterms:W3CDTF">2025-01-13T08:24:46Z</dcterms:modified>
</cp:coreProperties>
</file>