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63" r:id="rId2"/>
    <p:sldId id="256" r:id="rId3"/>
    <p:sldId id="257" r:id="rId4"/>
    <p:sldId id="258" r:id="rId5"/>
    <p:sldId id="259" r:id="rId6"/>
    <p:sldId id="261" r:id="rId7"/>
    <p:sldId id="260"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B841-401D-485F-6D0E-2C6CE07BB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8702FBD-9533-9156-85B2-7802B4E9AF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3DE4E2-9659-A1FB-66E3-F44459851363}"/>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58FCCD08-AA72-631B-7C80-FC0B62DEC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1711-4FB4-B0F0-6E0E-E63345883483}"/>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304815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3742-21E8-9709-42A3-47095EF6ED0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B6E73DD-4581-BFC9-AFD0-97B47E027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C9E0CF-8A49-C62B-3D78-4299A306929A}"/>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B29C9090-C12D-09A0-D09C-73F1CB0D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70B42-5C61-8815-3F9F-052B444E89E9}"/>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57024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BA647-A6F8-6680-E5A9-D4D3C5F39B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E7F2418-473C-1557-973D-4A591416E3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63B2C1-4602-D262-BFC4-805ECA2E49C3}"/>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183CD77E-8EB8-0EF7-3A78-E36159A1B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1AA5C-6214-841F-1CDF-0B4A92C234CC}"/>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357526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166B-C51C-8850-6A0A-88102D738C9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F36F0D-8F63-04EF-98A6-DF77B8661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2D1490-5308-12CF-3EB3-6314555C2265}"/>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680F487E-1938-AFAC-125C-F99BA0327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ED9EF-C514-24B3-D6A2-D7A34BE0DFF2}"/>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319955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7DB9-7109-3060-D2CD-93593AEA4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A784DDD-A43B-BD96-EC90-EFFB2F506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9AC47-14A2-CF4E-C57D-2E762AC82B55}"/>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2D940E3F-5462-A4B5-B85A-53D0FD5F5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AF72D-6CA1-1AC9-71B4-A814C7309EDC}"/>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318947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BC6E-80D4-47E1-F7C8-E4EE60FCB2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44A70A-4850-4E44-63CD-306D9B94F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985E4E1-6365-7D38-8A80-4EFCAA871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4581901-3482-80E9-B4EB-DCEC5D971345}"/>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6" name="Footer Placeholder 5">
            <a:extLst>
              <a:ext uri="{FF2B5EF4-FFF2-40B4-BE49-F238E27FC236}">
                <a16:creationId xmlns:a16="http://schemas.microsoft.com/office/drawing/2014/main" id="{1F9DA27E-A1A3-79D8-0D2A-314E9355B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51DCA-1311-15DB-09CC-59BD22B406B6}"/>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150718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33AB-BC9E-0AB7-ABC1-03E3C2F042B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2F52804-4B71-93C4-0E5A-D20ED0124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EBD9F-DDE1-1AB4-A189-ECC6275F89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F859201-C122-CF2F-8444-784A611DF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EE541D-A08C-9F53-C469-8FDD80D3E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F8E3F45-493E-BF3E-8FF1-7BF1F728B69E}"/>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8" name="Footer Placeholder 7">
            <a:extLst>
              <a:ext uri="{FF2B5EF4-FFF2-40B4-BE49-F238E27FC236}">
                <a16:creationId xmlns:a16="http://schemas.microsoft.com/office/drawing/2014/main" id="{A1AE5FE3-BC96-191D-9F54-44C91D0C2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21D2A-D625-5DC8-6A2C-9DB5E9F3D472}"/>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191852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B83C-DA3C-505F-E80F-E2C6AB6337D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A37C8F9-7EEA-5AE1-29C8-6D4F97F6A848}"/>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4" name="Footer Placeholder 3">
            <a:extLst>
              <a:ext uri="{FF2B5EF4-FFF2-40B4-BE49-F238E27FC236}">
                <a16:creationId xmlns:a16="http://schemas.microsoft.com/office/drawing/2014/main" id="{209FFC59-1AD7-2D33-5A07-3090EDEDFF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7E2F43-36BF-0C96-2C01-CA41BA554199}"/>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230406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EEEC1-35EB-F6BC-7EAA-192B5863857C}"/>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3" name="Footer Placeholder 2">
            <a:extLst>
              <a:ext uri="{FF2B5EF4-FFF2-40B4-BE49-F238E27FC236}">
                <a16:creationId xmlns:a16="http://schemas.microsoft.com/office/drawing/2014/main" id="{B99A7F9E-9E2F-675E-9BB3-7B662F8C5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1EECA-BCBB-0E43-DF50-8A3C4824DEA0}"/>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4825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ADE3-D188-C770-1017-559DCADB8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3E71B15-D902-42F1-4DCE-E7F55D8CB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55EBC0F-E613-CF18-CC63-79AFA0AEA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C2ACD-5BD8-50FC-73AD-BF5803E4DE55}"/>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6" name="Footer Placeholder 5">
            <a:extLst>
              <a:ext uri="{FF2B5EF4-FFF2-40B4-BE49-F238E27FC236}">
                <a16:creationId xmlns:a16="http://schemas.microsoft.com/office/drawing/2014/main" id="{C44F539A-B0AB-3B36-931C-6A4A58A84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9DACA-5BEA-3564-4C8F-C0AA93F5ADD1}"/>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235720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30EF-8FEA-727B-0254-8F01739D1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717F046-BA80-DDBD-F48C-A6C92730E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34EA18-CFDF-2A7E-9A96-FC77E985B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D23F7-1782-585D-015F-EB3F9AC1BEFB}"/>
              </a:ext>
            </a:extLst>
          </p:cNvPr>
          <p:cNvSpPr>
            <a:spLocks noGrp="1"/>
          </p:cNvSpPr>
          <p:nvPr>
            <p:ph type="dt" sz="half" idx="10"/>
          </p:nvPr>
        </p:nvSpPr>
        <p:spPr/>
        <p:txBody>
          <a:bodyPr/>
          <a:lstStyle/>
          <a:p>
            <a:fld id="{750EFE96-4357-4A59-8248-9809865F0D4D}" type="datetimeFigureOut">
              <a:rPr lang="en-US" smtClean="0"/>
              <a:t>1/13/2025</a:t>
            </a:fld>
            <a:endParaRPr lang="en-US"/>
          </a:p>
        </p:txBody>
      </p:sp>
      <p:sp>
        <p:nvSpPr>
          <p:cNvPr id="6" name="Footer Placeholder 5">
            <a:extLst>
              <a:ext uri="{FF2B5EF4-FFF2-40B4-BE49-F238E27FC236}">
                <a16:creationId xmlns:a16="http://schemas.microsoft.com/office/drawing/2014/main" id="{C4B2A521-2C86-F640-0037-9DCC259E54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22710E-A73A-0A45-8D51-BB7A2B688996}"/>
              </a:ext>
            </a:extLst>
          </p:cNvPr>
          <p:cNvSpPr>
            <a:spLocks noGrp="1"/>
          </p:cNvSpPr>
          <p:nvPr>
            <p:ph type="sldNum" sz="quarter" idx="12"/>
          </p:nvPr>
        </p:nvSpPr>
        <p:spPr/>
        <p:txBody>
          <a:bodyPr/>
          <a:lstStyle/>
          <a:p>
            <a:fld id="{550D09A5-CE17-422F-8C9B-D08FDDD78130}" type="slidenum">
              <a:rPr lang="en-US" smtClean="0"/>
              <a:t>‹#›</a:t>
            </a:fld>
            <a:endParaRPr lang="en-US"/>
          </a:p>
        </p:txBody>
      </p:sp>
    </p:spTree>
    <p:extLst>
      <p:ext uri="{BB962C8B-B14F-4D97-AF65-F5344CB8AC3E}">
        <p14:creationId xmlns:p14="http://schemas.microsoft.com/office/powerpoint/2010/main" val="2827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557726-6DF9-F10B-3B3F-3DC853E7C8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98CBA6B-5660-23D2-C262-95C102BDA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538CDF-6572-A0C2-E229-154842A70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EFE96-4357-4A59-8248-9809865F0D4D}" type="datetimeFigureOut">
              <a:rPr lang="en-US" smtClean="0"/>
              <a:t>1/13/2025</a:t>
            </a:fld>
            <a:endParaRPr lang="en-US"/>
          </a:p>
        </p:txBody>
      </p:sp>
      <p:sp>
        <p:nvSpPr>
          <p:cNvPr id="5" name="Footer Placeholder 4">
            <a:extLst>
              <a:ext uri="{FF2B5EF4-FFF2-40B4-BE49-F238E27FC236}">
                <a16:creationId xmlns:a16="http://schemas.microsoft.com/office/drawing/2014/main" id="{6980BC6A-E517-DD1C-5F4E-24EC2825D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CF1970-BE34-B1B8-369C-34B58E153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D09A5-CE17-422F-8C9B-D08FDDD78130}" type="slidenum">
              <a:rPr lang="en-US" smtClean="0"/>
              <a:t>‹#›</a:t>
            </a:fld>
            <a:endParaRPr lang="en-US"/>
          </a:p>
        </p:txBody>
      </p:sp>
    </p:spTree>
    <p:extLst>
      <p:ext uri="{BB962C8B-B14F-4D97-AF65-F5344CB8AC3E}">
        <p14:creationId xmlns:p14="http://schemas.microsoft.com/office/powerpoint/2010/main" val="245104626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hyperlink" Target="https://www.selinawing.com/2018/07/cheapest-flight-to-hanoi-and-osaka-via-vietjet.html?m=1" TargetMode="External"/><Relationship Id="rId3" Type="http://schemas.openxmlformats.org/officeDocument/2006/relationships/hyperlink" Target="https://motogo.vn/ho-tay-co-gi/" TargetMode="External"/><Relationship Id="rId7"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goodfreephotos.com/vietnam/hanoi/night-cityscape-in-hanoi-vietnam.jpg.php" TargetMode="External"/><Relationship Id="rId5" Type="http://schemas.openxmlformats.org/officeDocument/2006/relationships/image" Target="../media/image5.jpg"/><Relationship Id="rId10" Type="http://schemas.openxmlformats.org/officeDocument/2006/relationships/hyperlink" Target="https://creativecommons.org/licenses/by/3.0/" TargetMode="External"/><Relationship Id="rId4" Type="http://schemas.openxmlformats.org/officeDocument/2006/relationships/image" Target="../media/image4.jpeg"/><Relationship Id="rId9"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90282896@N00/5776380828"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motogo.vn/du-lich-ha-noi-mua-nao-dep-nhat/"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motogo.vn/ninh-binh-2-ngay-1-dem-2/" TargetMode="External"/><Relationship Id="rId7" Type="http://schemas.openxmlformats.org/officeDocument/2006/relationships/hyperlink" Target="https://motogo.vn/phuot-dem-ha-noi/"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motogo.vn/ha-noi-ve-de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 danh lam thắng cảnh nổi tiếng ở Hà Nội - Vntrip.vn">
            <a:extLst>
              <a:ext uri="{FF2B5EF4-FFF2-40B4-BE49-F238E27FC236}">
                <a16:creationId xmlns:a16="http://schemas.microsoft.com/office/drawing/2014/main" id="{640AB030-7147-CB9F-FE58-725FCAC8F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0234"/>
            <a:ext cx="12192000" cy="763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485D2B-6AEF-582D-1ABA-FA0C66D28A67}"/>
              </a:ext>
            </a:extLst>
          </p:cNvPr>
          <p:cNvSpPr>
            <a:spLocks noGrp="1"/>
          </p:cNvSpPr>
          <p:nvPr>
            <p:ph type="title"/>
          </p:nvPr>
        </p:nvSpPr>
        <p:spPr>
          <a:xfrm>
            <a:off x="838200" y="1168400"/>
            <a:ext cx="10515600" cy="1006157"/>
          </a:xfrm>
        </p:spPr>
        <p:txBody>
          <a:bodyPr>
            <a:normAutofit fontScale="90000"/>
          </a:bodyPr>
          <a:lstStyle/>
          <a:p>
            <a:pPr algn="ctr"/>
            <a: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t>ỦY BAN NHÂN DÂN HUYỆN GIA LÂM</a:t>
            </a:r>
            <a:br>
              <a:rPr lang="vi-VN" sz="2200" dirty="0">
                <a:solidFill>
                  <a:schemeClr val="bg1"/>
                </a:solidFill>
                <a:effectLst>
                  <a:outerShdw blurRad="38100" dist="38100" dir="2700000" algn="tl">
                    <a:srgbClr val="000000">
                      <a:alpha val="43137"/>
                    </a:srgbClr>
                  </a:outerShdw>
                </a:effectLst>
                <a:latin typeface="Bahnschrift Light" panose="020B0502040204020203" pitchFamily="34" charset="0"/>
              </a:rPr>
            </a:br>
            <a: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t>TRƯỜNG THCS YÊN VIÊN</a:t>
            </a:r>
            <a:b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br>
            <a:b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br>
            <a:b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br>
            <a:br>
              <a:rPr lang="en-US" sz="2200" dirty="0">
                <a:solidFill>
                  <a:schemeClr val="bg1"/>
                </a:solidFill>
                <a:effectLst>
                  <a:outerShdw blurRad="38100" dist="38100" dir="2700000" algn="tl">
                    <a:srgbClr val="000000">
                      <a:alpha val="43137"/>
                    </a:srgbClr>
                  </a:outerShdw>
                </a:effectLst>
                <a:latin typeface="Bahnschrift Light" panose="020B0502040204020203" pitchFamily="34" charset="0"/>
              </a:rPr>
            </a:br>
            <a:r>
              <a:rPr lang="en-US" sz="3600" dirty="0" err="1">
                <a:solidFill>
                  <a:schemeClr val="bg1"/>
                </a:solidFill>
                <a:effectLst>
                  <a:outerShdw blurRad="38100" dist="38100" dir="2700000" algn="tl">
                    <a:srgbClr val="000000">
                      <a:alpha val="43137"/>
                    </a:srgbClr>
                  </a:outerShdw>
                </a:effectLst>
                <a:latin typeface="Bahnschrift Light" panose="020B0502040204020203" pitchFamily="34" charset="0"/>
              </a:rPr>
              <a:t>Giới</a:t>
            </a: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 </a:t>
            </a:r>
            <a:r>
              <a:rPr lang="en-US" sz="3600" dirty="0" err="1">
                <a:solidFill>
                  <a:schemeClr val="bg1"/>
                </a:solidFill>
                <a:effectLst>
                  <a:outerShdw blurRad="38100" dist="38100" dir="2700000" algn="tl">
                    <a:srgbClr val="000000">
                      <a:alpha val="43137"/>
                    </a:srgbClr>
                  </a:outerShdw>
                </a:effectLst>
                <a:latin typeface="Bahnschrift Light" panose="020B0502040204020203" pitchFamily="34" charset="0"/>
              </a:rPr>
              <a:t>thiệu</a:t>
            </a: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 </a:t>
            </a:r>
            <a:r>
              <a:rPr lang="en-US" sz="3600" dirty="0" err="1">
                <a:solidFill>
                  <a:schemeClr val="bg1"/>
                </a:solidFill>
                <a:effectLst>
                  <a:outerShdw blurRad="38100" dist="38100" dir="2700000" algn="tl">
                    <a:srgbClr val="000000">
                      <a:alpha val="43137"/>
                    </a:srgbClr>
                  </a:outerShdw>
                </a:effectLst>
                <a:latin typeface="Bahnschrift Light" panose="020B0502040204020203" pitchFamily="34" charset="0"/>
              </a:rPr>
              <a:t>sách</a:t>
            </a: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 </a:t>
            </a:r>
            <a:r>
              <a:rPr lang="en-US" sz="3600" dirty="0" err="1">
                <a:solidFill>
                  <a:schemeClr val="bg1"/>
                </a:solidFill>
                <a:effectLst>
                  <a:outerShdw blurRad="38100" dist="38100" dir="2700000" algn="tl">
                    <a:srgbClr val="000000">
                      <a:alpha val="43137"/>
                    </a:srgbClr>
                  </a:outerShdw>
                </a:effectLst>
                <a:latin typeface="Bahnschrift Light" panose="020B0502040204020203" pitchFamily="34" charset="0"/>
              </a:rPr>
              <a:t>tháng</a:t>
            </a: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 10</a:t>
            </a:r>
            <a:br>
              <a:rPr lang="vi-VN" dirty="0">
                <a:solidFill>
                  <a:srgbClr val="FF0000"/>
                </a:solidFill>
              </a:rPr>
            </a:br>
            <a:endParaRPr lang="vi-VN" dirty="0">
              <a:solidFill>
                <a:srgbClr val="FF0000"/>
              </a:solidFill>
            </a:endParaRPr>
          </a:p>
        </p:txBody>
      </p:sp>
      <p:sp>
        <p:nvSpPr>
          <p:cNvPr id="3" name="Content Placeholder 2">
            <a:extLst>
              <a:ext uri="{FF2B5EF4-FFF2-40B4-BE49-F238E27FC236}">
                <a16:creationId xmlns:a16="http://schemas.microsoft.com/office/drawing/2014/main" id="{4658B640-37C7-CF65-4FE0-BED5F33F0C20}"/>
              </a:ext>
            </a:extLst>
          </p:cNvPr>
          <p:cNvSpPr>
            <a:spLocks noGrp="1"/>
          </p:cNvSpPr>
          <p:nvPr>
            <p:ph idx="1"/>
          </p:nvPr>
        </p:nvSpPr>
        <p:spPr>
          <a:xfrm>
            <a:off x="1828800" y="2378551"/>
            <a:ext cx="8310880" cy="836295"/>
          </a:xfrm>
        </p:spPr>
        <p:txBody>
          <a:bodyPr>
            <a:noAutofit/>
          </a:bodyPr>
          <a:lstStyle/>
          <a:p>
            <a:pPr marL="0" indent="0" algn="ctr">
              <a:buNone/>
            </a:pP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NHỮNG DANH LAM THẮNG CẢNH </a:t>
            </a:r>
            <a:b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br>
            <a:r>
              <a:rPr lang="en-US" sz="3600" dirty="0">
                <a:solidFill>
                  <a:schemeClr val="bg1"/>
                </a:solidFill>
                <a:effectLst>
                  <a:outerShdw blurRad="38100" dist="38100" dir="2700000" algn="tl">
                    <a:srgbClr val="000000">
                      <a:alpha val="43137"/>
                    </a:srgbClr>
                  </a:outerShdw>
                </a:effectLst>
                <a:latin typeface="Bahnschrift Light" panose="020B0502040204020203" pitchFamily="34" charset="0"/>
              </a:rPr>
              <a:t>CỦA THỦ ĐÔ HÀ NỘI</a:t>
            </a:r>
          </a:p>
        </p:txBody>
      </p:sp>
      <p:sp>
        <p:nvSpPr>
          <p:cNvPr id="5" name="TextBox 4">
            <a:extLst>
              <a:ext uri="{FF2B5EF4-FFF2-40B4-BE49-F238E27FC236}">
                <a16:creationId xmlns:a16="http://schemas.microsoft.com/office/drawing/2014/main" id="{C164E0DE-A6BA-7DF6-C256-072DAE262CA8}"/>
              </a:ext>
            </a:extLst>
          </p:cNvPr>
          <p:cNvSpPr txBox="1"/>
          <p:nvPr/>
        </p:nvSpPr>
        <p:spPr>
          <a:xfrm>
            <a:off x="2573020" y="3458489"/>
            <a:ext cx="6822440" cy="369332"/>
          </a:xfrm>
          <a:prstGeom prst="rect">
            <a:avLst/>
          </a:prstGeom>
          <a:noFill/>
        </p:spPr>
        <p:txBody>
          <a:bodyPr wrap="square">
            <a:spAutoFit/>
          </a:bodyPr>
          <a:lstStyle/>
          <a:p>
            <a:pPr algn="ct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Tổ</a:t>
            </a:r>
            <a:r>
              <a:rPr lang="en-US" sz="1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cộng</a:t>
            </a:r>
            <a:r>
              <a:rPr lang="en-US" sz="1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tác</a:t>
            </a:r>
            <a:r>
              <a:rPr lang="en-US" sz="1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viên</a:t>
            </a:r>
            <a:r>
              <a:rPr lang="en-US" sz="1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thư</a:t>
            </a:r>
            <a:r>
              <a:rPr lang="en-US" sz="18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800" b="1" dirty="0" err="1">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viện</a:t>
            </a:r>
            <a:endParaRPr lang="vi-VN" b="1" dirty="0">
              <a:solidFill>
                <a:schemeClr val="bg1"/>
              </a:solidFill>
              <a:effectLst>
                <a:outerShdw blurRad="38100" dist="38100" dir="2700000" algn="tl">
                  <a:srgbClr val="000000">
                    <a:alpha val="43137"/>
                  </a:srgbClr>
                </a:outerShdw>
              </a:effectLst>
            </a:endParaRPr>
          </a:p>
        </p:txBody>
      </p:sp>
      <p:pic>
        <p:nvPicPr>
          <p:cNvPr id="7" name="NguoiChienSiAy-QuangTho-2592848">
            <a:hlinkClick r:id="" action="ppaction://media"/>
            <a:extLst>
              <a:ext uri="{FF2B5EF4-FFF2-40B4-BE49-F238E27FC236}">
                <a16:creationId xmlns:a16="http://schemas.microsoft.com/office/drawing/2014/main" id="{F4C2D208-BD26-10C0-73C5-86A255AFE9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 y="5481320"/>
            <a:ext cx="406400" cy="406400"/>
          </a:xfrm>
          <a:prstGeom prst="rect">
            <a:avLst/>
          </a:prstGeom>
        </p:spPr>
      </p:pic>
      <p:sp>
        <p:nvSpPr>
          <p:cNvPr id="6" name="TextBox 5">
            <a:extLst>
              <a:ext uri="{FF2B5EF4-FFF2-40B4-BE49-F238E27FC236}">
                <a16:creationId xmlns:a16="http://schemas.microsoft.com/office/drawing/2014/main" id="{34FE04CE-8022-1F01-2DDA-1D4BC4A9F28E}"/>
              </a:ext>
            </a:extLst>
          </p:cNvPr>
          <p:cNvSpPr txBox="1"/>
          <p:nvPr/>
        </p:nvSpPr>
        <p:spPr>
          <a:xfrm>
            <a:off x="8859520" y="4913431"/>
            <a:ext cx="3688080" cy="307777"/>
          </a:xfrm>
          <a:prstGeom prst="rect">
            <a:avLst/>
          </a:prstGeom>
          <a:noFill/>
        </p:spPr>
        <p:txBody>
          <a:bodyPr wrap="square">
            <a:spAutoFit/>
          </a:bodyPr>
          <a:lstStyle/>
          <a:p>
            <a:pPr algn="ctr"/>
            <a:r>
              <a:rPr lang="en-US" sz="1400" b="1" i="1" dirty="0" err="1">
                <a:solidFill>
                  <a:schemeClr val="tx1">
                    <a:lumMod val="75000"/>
                    <a:lumOff val="25000"/>
                  </a:schemeClr>
                </a:solidFill>
                <a:latin typeface="Courier New" panose="02070309020205020404" pitchFamily="49" charset="0"/>
                <a:cs typeface="Courier New" panose="02070309020205020404" pitchFamily="49" charset="0"/>
              </a:rPr>
              <a:t>Ngày</a:t>
            </a:r>
            <a:r>
              <a:rPr lang="en-US" sz="1400" b="1" i="1" dirty="0">
                <a:solidFill>
                  <a:schemeClr val="tx1">
                    <a:lumMod val="75000"/>
                    <a:lumOff val="25000"/>
                  </a:schemeClr>
                </a:solidFill>
                <a:latin typeface="Courier New" panose="02070309020205020404" pitchFamily="49" charset="0"/>
                <a:cs typeface="Courier New" panose="02070309020205020404" pitchFamily="49" charset="0"/>
              </a:rPr>
              <a:t> 14 </a:t>
            </a:r>
            <a:r>
              <a:rPr lang="en-US" sz="1400" b="1" i="1" dirty="0" err="1">
                <a:solidFill>
                  <a:schemeClr val="tx1">
                    <a:lumMod val="75000"/>
                    <a:lumOff val="25000"/>
                  </a:schemeClr>
                </a:solidFill>
                <a:latin typeface="Courier New" panose="02070309020205020404" pitchFamily="49" charset="0"/>
                <a:cs typeface="Courier New" panose="02070309020205020404" pitchFamily="49" charset="0"/>
              </a:rPr>
              <a:t>tháng</a:t>
            </a:r>
            <a:r>
              <a:rPr lang="en-US" sz="1400" b="1" i="1" dirty="0">
                <a:solidFill>
                  <a:schemeClr val="tx1">
                    <a:lumMod val="75000"/>
                    <a:lumOff val="25000"/>
                  </a:schemeClr>
                </a:solidFill>
                <a:latin typeface="Courier New" panose="02070309020205020404" pitchFamily="49" charset="0"/>
                <a:cs typeface="Courier New" panose="02070309020205020404" pitchFamily="49" charset="0"/>
              </a:rPr>
              <a:t> 10 </a:t>
            </a:r>
            <a:r>
              <a:rPr lang="en-US" sz="1400" b="1" i="1" dirty="0" err="1">
                <a:solidFill>
                  <a:schemeClr val="tx1">
                    <a:lumMod val="75000"/>
                    <a:lumOff val="25000"/>
                  </a:schemeClr>
                </a:solidFill>
                <a:latin typeface="Courier New" panose="02070309020205020404" pitchFamily="49" charset="0"/>
                <a:cs typeface="Courier New" panose="02070309020205020404" pitchFamily="49" charset="0"/>
              </a:rPr>
              <a:t>năm</a:t>
            </a:r>
            <a:r>
              <a:rPr lang="en-US" sz="1400" b="1" i="1" dirty="0">
                <a:solidFill>
                  <a:schemeClr val="tx1">
                    <a:lumMod val="75000"/>
                    <a:lumOff val="25000"/>
                  </a:schemeClr>
                </a:solidFill>
                <a:latin typeface="Courier New" panose="02070309020205020404" pitchFamily="49" charset="0"/>
                <a:cs typeface="Courier New" panose="02070309020205020404" pitchFamily="49" charset="0"/>
              </a:rPr>
              <a:t> 2024</a:t>
            </a:r>
            <a:endParaRPr lang="vi-VN" sz="1400" b="1" i="1" dirty="0">
              <a:solidFill>
                <a:schemeClr val="tx1">
                  <a:lumMod val="75000"/>
                  <a:lumOff val="25000"/>
                </a:schemeClr>
              </a:solidFill>
            </a:endParaRPr>
          </a:p>
        </p:txBody>
      </p:sp>
    </p:spTree>
    <p:extLst>
      <p:ext uri="{BB962C8B-B14F-4D97-AF65-F5344CB8AC3E}">
        <p14:creationId xmlns:p14="http://schemas.microsoft.com/office/powerpoint/2010/main" val="462831806"/>
      </p:ext>
    </p:extLst>
  </p:cSld>
  <p:clrMapOvr>
    <a:masterClrMapping/>
  </p:clrMapOvr>
  <mc:AlternateContent xmlns:mc="http://schemas.openxmlformats.org/markup-compatibility/2006" xmlns:p14="http://schemas.microsoft.com/office/powerpoint/2010/main">
    <mc:Choice Requires="p14">
      <p:transition spd="slow" p14:dur="2000" advTm="314916"/>
    </mc:Choice>
    <mc:Fallback xmlns="">
      <p:transition spd="slow" advTm="314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3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descr="A group of people walking on a path by a body of water">
            <a:extLst>
              <a:ext uri="{FF2B5EF4-FFF2-40B4-BE49-F238E27FC236}">
                <a16:creationId xmlns:a16="http://schemas.microsoft.com/office/drawing/2014/main" id="{722B7EAB-EBA0-8E08-77D9-F2FD2AEC24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01" r="5489"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2050" name="Picture 2" descr="Cột cờ Hà Nội - Điểm đón lịch sử huyền thoại của Thủ đô">
            <a:extLst>
              <a:ext uri="{FF2B5EF4-FFF2-40B4-BE49-F238E27FC236}">
                <a16:creationId xmlns:a16="http://schemas.microsoft.com/office/drawing/2014/main" id="{15D88EB3-5B37-31C6-1D97-D2B3CCF6B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8"/>
          <a:stretch/>
        </p:blipFill>
        <p:spPr bwMode="auto">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city with lights on a body of water&#10;&#10;Description automatically generated">
            <a:extLst>
              <a:ext uri="{FF2B5EF4-FFF2-40B4-BE49-F238E27FC236}">
                <a16:creationId xmlns:a16="http://schemas.microsoft.com/office/drawing/2014/main" id="{50482C92-1732-CD68-B1D4-68154CB85B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4613" r="18172" b="-1"/>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p:nvSpPr>
          <p:cNvPr id="2" name="Title 1">
            <a:extLst>
              <a:ext uri="{FF2B5EF4-FFF2-40B4-BE49-F238E27FC236}">
                <a16:creationId xmlns:a16="http://schemas.microsoft.com/office/drawing/2014/main" id="{1695C635-823F-272A-F837-57796B5B84F0}"/>
              </a:ext>
            </a:extLst>
          </p:cNvPr>
          <p:cNvSpPr>
            <a:spLocks noGrp="1"/>
          </p:cNvSpPr>
          <p:nvPr>
            <p:ph type="ctrTitle"/>
          </p:nvPr>
        </p:nvSpPr>
        <p:spPr>
          <a:xfrm>
            <a:off x="438912" y="1527048"/>
            <a:ext cx="5020056" cy="2770632"/>
          </a:xfrm>
        </p:spPr>
        <p:txBody>
          <a:bodyPr>
            <a:normAutofit fontScale="90000"/>
          </a:bodyPr>
          <a:lstStyle/>
          <a:p>
            <a:pPr algn="l"/>
            <a:r>
              <a:rPr lang="en-US" sz="3000" dirty="0" err="1">
                <a:latin typeface="Courier New" panose="02070309020205020404" pitchFamily="49" charset="0"/>
                <a:cs typeface="Courier New" panose="02070309020205020404" pitchFamily="49" charset="0"/>
              </a:rPr>
              <a:t>Thủ</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đô</a:t>
            </a:r>
            <a:r>
              <a:rPr lang="en-US" sz="3000" dirty="0">
                <a:latin typeface="Courier New" panose="02070309020205020404" pitchFamily="49" charset="0"/>
                <a:cs typeface="Courier New" panose="02070309020205020404" pitchFamily="49" charset="0"/>
              </a:rPr>
              <a:t> Hà </a:t>
            </a:r>
            <a:r>
              <a:rPr lang="en-US" sz="3000" dirty="0" err="1">
                <a:latin typeface="Courier New" panose="02070309020205020404" pitchFamily="49" charset="0"/>
                <a:cs typeface="Courier New" panose="02070309020205020404" pitchFamily="49" charset="0"/>
              </a:rPr>
              <a:t>Nội</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với</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những</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danh</a:t>
            </a:r>
            <a:r>
              <a:rPr lang="en-US" sz="3000" dirty="0">
                <a:latin typeface="Courier New" panose="02070309020205020404" pitchFamily="49" charset="0"/>
                <a:cs typeface="Courier New" panose="02070309020205020404" pitchFamily="49" charset="0"/>
              </a:rPr>
              <a:t> lam </a:t>
            </a:r>
            <a:r>
              <a:rPr lang="en-US" sz="3000" dirty="0" err="1">
                <a:latin typeface="Courier New" panose="02070309020205020404" pitchFamily="49" charset="0"/>
                <a:cs typeface="Courier New" panose="02070309020205020404" pitchFamily="49" charset="0"/>
              </a:rPr>
              <a:t>thắng</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cảnh</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nổi</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tiếng</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luôn</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là</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điểm</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tham</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quan</a:t>
            </a:r>
            <a:r>
              <a:rPr lang="en-US" sz="3000" dirty="0">
                <a:latin typeface="Courier New" panose="02070309020205020404" pitchFamily="49" charset="0"/>
                <a:cs typeface="Courier New" panose="02070309020205020404" pitchFamily="49" charset="0"/>
              </a:rPr>
              <a:t> du </a:t>
            </a:r>
            <a:r>
              <a:rPr lang="en-US" sz="3000" dirty="0" err="1">
                <a:latin typeface="Courier New" panose="02070309020205020404" pitchFamily="49" charset="0"/>
                <a:cs typeface="Courier New" panose="02070309020205020404" pitchFamily="49" charset="0"/>
              </a:rPr>
              <a:t>lịch</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để</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lại</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ấn</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tượng</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đặc</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biệt</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trong</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lòng</a:t>
            </a:r>
            <a:r>
              <a:rPr lang="en-US" sz="3000" dirty="0">
                <a:latin typeface="Courier New" panose="02070309020205020404" pitchFamily="49" charset="0"/>
                <a:cs typeface="Courier New" panose="02070309020205020404" pitchFamily="49" charset="0"/>
              </a:rPr>
              <a:t> du </a:t>
            </a:r>
            <a:r>
              <a:rPr lang="en-US" sz="3000" dirty="0" err="1">
                <a:latin typeface="Courier New" panose="02070309020205020404" pitchFamily="49" charset="0"/>
                <a:cs typeface="Courier New" panose="02070309020205020404" pitchFamily="49" charset="0"/>
              </a:rPr>
              <a:t>khách</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bốn</a:t>
            </a: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phương</a:t>
            </a:r>
            <a:r>
              <a:rPr lang="en-US" sz="3000" dirty="0">
                <a:latin typeface="Courier New" panose="02070309020205020404" pitchFamily="49" charset="0"/>
                <a:cs typeface="Courier New" panose="02070309020205020404" pitchFamily="49" charset="0"/>
              </a:rPr>
              <a:t>.</a:t>
            </a:r>
          </a:p>
        </p:txBody>
      </p:sp>
      <p:pic>
        <p:nvPicPr>
          <p:cNvPr id="8" name="Picture 7" descr="A city with many tall buildings&#10;&#10;Description automatically generated">
            <a:extLst>
              <a:ext uri="{FF2B5EF4-FFF2-40B4-BE49-F238E27FC236}">
                <a16:creationId xmlns:a16="http://schemas.microsoft.com/office/drawing/2014/main" id="{4A18D93D-CF07-F910-CD98-A23BD12DC80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477" r="18685"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10" name="TextBox 9">
            <a:extLst>
              <a:ext uri="{FF2B5EF4-FFF2-40B4-BE49-F238E27FC236}">
                <a16:creationId xmlns:a16="http://schemas.microsoft.com/office/drawing/2014/main" id="{319FC408-629C-4540-B070-D1AFAD56AA31}"/>
              </a:ext>
            </a:extLst>
          </p:cNvPr>
          <p:cNvSpPr txBox="1"/>
          <p:nvPr/>
        </p:nvSpPr>
        <p:spPr>
          <a:xfrm>
            <a:off x="9737482" y="6870700"/>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www.selinawing.com/2018/07/cheapest-flight-to-hanoi-and-osaka-via-vietjet.html?m=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55" name="TextBox 54">
            <a:extLst>
              <a:ext uri="{FF2B5EF4-FFF2-40B4-BE49-F238E27FC236}">
                <a16:creationId xmlns:a16="http://schemas.microsoft.com/office/drawing/2014/main" id="{06262942-8172-CD03-8E8C-FE73CCE7AF7F}"/>
              </a:ext>
            </a:extLst>
          </p:cNvPr>
          <p:cNvSpPr txBox="1"/>
          <p:nvPr/>
        </p:nvSpPr>
        <p:spPr>
          <a:xfrm>
            <a:off x="7427358" y="6870700"/>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otogo.vn/ho-tay-co-g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726935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DD37-8D05-B497-F696-92E14C8608A6}"/>
              </a:ext>
            </a:extLst>
          </p:cNvPr>
          <p:cNvSpPr>
            <a:spLocks noGrp="1"/>
          </p:cNvSpPr>
          <p:nvPr>
            <p:ph type="title"/>
          </p:nvPr>
        </p:nvSpPr>
        <p:spPr>
          <a:xfrm>
            <a:off x="391239" y="1005840"/>
            <a:ext cx="3850643" cy="3738544"/>
          </a:xfrm>
        </p:spPr>
        <p:txBody>
          <a:bodyPr vert="horz" lIns="91440" tIns="45720" rIns="91440" bIns="45720" rtlCol="0" anchor="b">
            <a:normAutofit fontScale="90000"/>
          </a:bodyPr>
          <a:lstStyle/>
          <a:p>
            <a:r>
              <a:rPr lang="en-US" kern="1200" dirty="0">
                <a:solidFill>
                  <a:schemeClr val="tx1"/>
                </a:solidFill>
                <a:latin typeface="Courier New" panose="02070309020205020404" pitchFamily="49" charset="0"/>
                <a:cs typeface="Courier New" panose="02070309020205020404" pitchFamily="49" charset="0"/>
              </a:rPr>
              <a:t>Ở Hà </a:t>
            </a:r>
            <a:r>
              <a:rPr lang="en-US" kern="1200" dirty="0" err="1">
                <a:solidFill>
                  <a:schemeClr val="tx1"/>
                </a:solidFill>
                <a:latin typeface="Courier New" panose="02070309020205020404" pitchFamily="49" charset="0"/>
                <a:cs typeface="Courier New" panose="02070309020205020404" pitchFamily="49" charset="0"/>
              </a:rPr>
              <a:t>Nội</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có</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rất</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nhiều</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khu</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chợ</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như</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chợ</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đêm</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phố</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cổ</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chợ</a:t>
            </a:r>
            <a:r>
              <a:rPr lang="en-US" kern="1200" dirty="0">
                <a:solidFill>
                  <a:schemeClr val="tx1"/>
                </a:solidFill>
                <a:latin typeface="Courier New" panose="02070309020205020404" pitchFamily="49" charset="0"/>
                <a:cs typeface="Courier New" panose="02070309020205020404" pitchFamily="49" charset="0"/>
              </a:rPr>
              <a:t> Đồng Xuân, </a:t>
            </a:r>
            <a:r>
              <a:rPr lang="en-US" kern="1200" dirty="0" err="1">
                <a:solidFill>
                  <a:schemeClr val="tx1"/>
                </a:solidFill>
                <a:latin typeface="Courier New" panose="02070309020205020404" pitchFamily="49" charset="0"/>
                <a:cs typeface="Courier New" panose="02070309020205020404" pitchFamily="49" charset="0"/>
              </a:rPr>
              <a:t>chợ</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đầu</a:t>
            </a:r>
            <a:r>
              <a:rPr lang="en-US" kern="1200" dirty="0">
                <a:solidFill>
                  <a:schemeClr val="tx1"/>
                </a:solidFill>
                <a:latin typeface="Courier New" panose="02070309020205020404" pitchFamily="49" charset="0"/>
                <a:cs typeface="Courier New" panose="02070309020205020404" pitchFamily="49" charset="0"/>
              </a:rPr>
              <a:t> </a:t>
            </a:r>
            <a:r>
              <a:rPr lang="en-US" kern="1200" dirty="0" err="1">
                <a:solidFill>
                  <a:schemeClr val="tx1"/>
                </a:solidFill>
                <a:latin typeface="Courier New" panose="02070309020205020404" pitchFamily="49" charset="0"/>
                <a:cs typeface="Courier New" panose="02070309020205020404" pitchFamily="49" charset="0"/>
              </a:rPr>
              <a:t>mối</a:t>
            </a:r>
            <a:r>
              <a:rPr lang="en-US" kern="1200" dirty="0">
                <a:solidFill>
                  <a:schemeClr val="tx1"/>
                </a:solidFill>
                <a:latin typeface="Courier New" panose="02070309020205020404" pitchFamily="49" charset="0"/>
                <a:cs typeface="Courier New" panose="02070309020205020404" pitchFamily="49" charset="0"/>
              </a:rPr>
              <a:t> Long </a:t>
            </a:r>
            <a:r>
              <a:rPr lang="en-US" kern="1200" dirty="0" err="1">
                <a:solidFill>
                  <a:schemeClr val="tx1"/>
                </a:solidFill>
                <a:latin typeface="Courier New" panose="02070309020205020404" pitchFamily="49" charset="0"/>
                <a:cs typeface="Courier New" panose="02070309020205020404" pitchFamily="49" charset="0"/>
              </a:rPr>
              <a:t>Biên</a:t>
            </a:r>
            <a:r>
              <a:rPr lang="en-US" kern="1200" dirty="0">
                <a:solidFill>
                  <a:schemeClr val="tx1"/>
                </a:solidFill>
                <a:latin typeface="Courier New" panose="02070309020205020404" pitchFamily="49" charset="0"/>
                <a:cs typeface="Courier New" panose="02070309020205020404" pitchFamily="49" charset="0"/>
              </a:rPr>
              <a:t>, . . . </a:t>
            </a:r>
          </a:p>
        </p:txBody>
      </p:sp>
      <p:pic>
        <p:nvPicPr>
          <p:cNvPr id="6" name="Content Placeholder 5" descr="A city street at night">
            <a:extLst>
              <a:ext uri="{FF2B5EF4-FFF2-40B4-BE49-F238E27FC236}">
                <a16:creationId xmlns:a16="http://schemas.microsoft.com/office/drawing/2014/main" id="{38139BAA-63B6-E940-66FC-B97198D8B7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849" b="6193"/>
          <a:stretch/>
        </p:blipFill>
        <p:spPr>
          <a:xfrm>
            <a:off x="4281948" y="0"/>
            <a:ext cx="7924800" cy="3383270"/>
          </a:xfrm>
          <a:prstGeom prst="rect">
            <a:avLst/>
          </a:prstGeom>
        </p:spPr>
      </p:pic>
      <p:pic>
        <p:nvPicPr>
          <p:cNvPr id="9" name="Picture 8" descr="Sun shining through the leaves of a tree">
            <a:extLst>
              <a:ext uri="{FF2B5EF4-FFF2-40B4-BE49-F238E27FC236}">
                <a16:creationId xmlns:a16="http://schemas.microsoft.com/office/drawing/2014/main" id="{C5EB4E33-FE04-248D-BE60-186F9C01DB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451" r="2" b="17217"/>
          <a:stretch/>
        </p:blipFill>
        <p:spPr>
          <a:xfrm>
            <a:off x="4633120" y="3383270"/>
            <a:ext cx="7555832" cy="3383280"/>
          </a:xfrm>
          <a:prstGeom prst="rect">
            <a:avLst/>
          </a:prstGeom>
        </p:spPr>
      </p:pic>
    </p:spTree>
    <p:extLst>
      <p:ext uri="{BB962C8B-B14F-4D97-AF65-F5344CB8AC3E}">
        <p14:creationId xmlns:p14="http://schemas.microsoft.com/office/powerpoint/2010/main" val="2819579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361A-8C5E-E6C7-550D-606A7890CD3B}"/>
              </a:ext>
            </a:extLst>
          </p:cNvPr>
          <p:cNvSpPr>
            <a:spLocks noGrp="1"/>
          </p:cNvSpPr>
          <p:nvPr>
            <p:ph type="title"/>
          </p:nvPr>
        </p:nvSpPr>
        <p:spPr>
          <a:xfrm>
            <a:off x="117096" y="-164446"/>
            <a:ext cx="7432609" cy="1906863"/>
          </a:xfrm>
        </p:spPr>
        <p:txBody>
          <a:bodyPr anchor="b">
            <a:normAutofit/>
          </a:bodyPr>
          <a:lstStyle/>
          <a:p>
            <a:pPr algn="ctr"/>
            <a:r>
              <a:rPr lang="en-US" sz="4000" i="1" dirty="0" err="1">
                <a:latin typeface="Courier New" panose="02070309020205020404" pitchFamily="49" charset="0"/>
                <a:cs typeface="Courier New" panose="02070309020205020404" pitchFamily="49" charset="0"/>
              </a:rPr>
              <a:t>Tháp</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Rùa</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uy</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nghi</a:t>
            </a:r>
            <a:r>
              <a:rPr lang="en-US" sz="4000" i="1" dirty="0">
                <a:latin typeface="Courier New" panose="02070309020205020404" pitchFamily="49" charset="0"/>
                <a:cs typeface="Courier New" panose="02070309020205020404" pitchFamily="49" charset="0"/>
              </a:rPr>
              <a:t> và </a:t>
            </a:r>
            <a:r>
              <a:rPr lang="en-US" sz="4000" i="1" dirty="0" err="1">
                <a:latin typeface="Courier New" panose="02070309020205020404" pitchFamily="49" charset="0"/>
                <a:cs typeface="Courier New" panose="02070309020205020404" pitchFamily="49" charset="0"/>
              </a:rPr>
              <a:t>phố</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đi</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bộ</a:t>
            </a:r>
            <a:r>
              <a:rPr lang="en-US" sz="4000" i="1" dirty="0">
                <a:latin typeface="Courier New" panose="02070309020205020404" pitchFamily="49" charset="0"/>
                <a:cs typeface="Courier New" panose="02070309020205020404" pitchFamily="49" charset="0"/>
              </a:rPr>
              <a:t> lung </a:t>
            </a:r>
            <a:r>
              <a:rPr lang="en-US" sz="4000" i="1" dirty="0" err="1">
                <a:latin typeface="Courier New" panose="02070309020205020404" pitchFamily="49" charset="0"/>
                <a:cs typeface="Courier New" panose="02070309020205020404" pitchFamily="49" charset="0"/>
              </a:rPr>
              <a:t>linh</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trong</a:t>
            </a:r>
            <a:r>
              <a:rPr lang="en-US" sz="4000" i="1" dirty="0">
                <a:latin typeface="Courier New" panose="02070309020205020404" pitchFamily="49" charset="0"/>
                <a:cs typeface="Courier New" panose="02070309020205020404" pitchFamily="49" charset="0"/>
              </a:rPr>
              <a:t> </a:t>
            </a:r>
            <a:r>
              <a:rPr lang="en-US" sz="4000" i="1" dirty="0" err="1">
                <a:latin typeface="Courier New" panose="02070309020205020404" pitchFamily="49" charset="0"/>
                <a:cs typeface="Courier New" panose="02070309020205020404" pitchFamily="49" charset="0"/>
              </a:rPr>
              <a:t>đêm</a:t>
            </a:r>
            <a:r>
              <a:rPr lang="en-US" sz="4000" i="1" dirty="0">
                <a:latin typeface="Courier New" panose="02070309020205020404" pitchFamily="49" charset="0"/>
                <a:cs typeface="Courier New" panose="02070309020205020404" pitchFamily="49" charset="0"/>
              </a:rPr>
              <a:t>.</a:t>
            </a:r>
          </a:p>
        </p:txBody>
      </p:sp>
      <p:pic>
        <p:nvPicPr>
          <p:cNvPr id="17" name="Content Placeholder 16" descr="A group of people at a street food market&#10;&#10;Description automatically generated">
            <a:extLst>
              <a:ext uri="{FF2B5EF4-FFF2-40B4-BE49-F238E27FC236}">
                <a16:creationId xmlns:a16="http://schemas.microsoft.com/office/drawing/2014/main" id="{C572E0F8-A7C5-4529-71EE-6CF4571990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649" r="9983"/>
          <a:stretch/>
        </p:blipFill>
        <p:spPr>
          <a:xfrm>
            <a:off x="5426641" y="2803183"/>
            <a:ext cx="4708149" cy="3860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descr="A building on an island in the water&#10;&#10;Description automatically generated">
            <a:extLst>
              <a:ext uri="{FF2B5EF4-FFF2-40B4-BE49-F238E27FC236}">
                <a16:creationId xmlns:a16="http://schemas.microsoft.com/office/drawing/2014/main" id="{B2EBE4E0-57FE-0823-55F3-3253B3D39F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017" r="12369" b="1"/>
          <a:stretch/>
        </p:blipFill>
        <p:spPr>
          <a:xfrm rot="767724">
            <a:off x="7995921" y="137721"/>
            <a:ext cx="5033184" cy="3536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group of people sitting at tables in a street">
            <a:extLst>
              <a:ext uri="{FF2B5EF4-FFF2-40B4-BE49-F238E27FC236}">
                <a16:creationId xmlns:a16="http://schemas.microsoft.com/office/drawing/2014/main" id="{3A800981-CF3A-4EE1-EA93-3F356A2DCCA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887" r="7746" b="-3"/>
          <a:stretch/>
        </p:blipFill>
        <p:spPr>
          <a:xfrm rot="20606252">
            <a:off x="-303090" y="2410382"/>
            <a:ext cx="5291286" cy="4155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4495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Đền Trấn Vũ ở Hà Nội">
            <a:extLst>
              <a:ext uri="{FF2B5EF4-FFF2-40B4-BE49-F238E27FC236}">
                <a16:creationId xmlns:a16="http://schemas.microsoft.com/office/drawing/2014/main" id="{2A85038D-FA9D-F896-FB4E-0E0656B0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92" r="16855"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Hà Nội công nhận Đền Quán Thánh là điểm du lịch Di tích quốc gia đặc biệt">
            <a:extLst>
              <a:ext uri="{FF2B5EF4-FFF2-40B4-BE49-F238E27FC236}">
                <a16:creationId xmlns:a16="http://schemas.microsoft.com/office/drawing/2014/main" id="{2D1189AC-94E7-06A7-2106-5E277DA62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37" r="32230" b="-2"/>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Đền Ngọc Sơn Hà Nội - Kinh nghiệm tham quan, đi lễ A-Z">
            <a:extLst>
              <a:ext uri="{FF2B5EF4-FFF2-40B4-BE49-F238E27FC236}">
                <a16:creationId xmlns:a16="http://schemas.microsoft.com/office/drawing/2014/main" id="{1DA58FA4-2DB5-487B-3379-EFCB55776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70"/>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F2AEE9-E0CA-E03E-FF83-308DD783230C}"/>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dirty="0" err="1">
                <a:solidFill>
                  <a:schemeClr val="tx1"/>
                </a:solidFill>
                <a:latin typeface="Bodoni MT" panose="02070603080606020203" pitchFamily="18" charset="0"/>
              </a:rPr>
              <a:t>Những</a:t>
            </a:r>
            <a:r>
              <a:rPr lang="en-US" sz="5400" kern="1200" dirty="0">
                <a:solidFill>
                  <a:schemeClr val="tx1"/>
                </a:solidFill>
                <a:latin typeface="Bodoni MT" panose="02070603080606020203" pitchFamily="18" charset="0"/>
              </a:rPr>
              <a:t> </a:t>
            </a:r>
            <a:r>
              <a:rPr lang="en-US" sz="5400" kern="1200" dirty="0" err="1">
                <a:solidFill>
                  <a:schemeClr val="tx1"/>
                </a:solidFill>
                <a:latin typeface="Bodoni MT" panose="02070603080606020203" pitchFamily="18" charset="0"/>
              </a:rPr>
              <a:t>ngôi</a:t>
            </a:r>
            <a:r>
              <a:rPr lang="en-US" sz="5400" kern="1200" dirty="0">
                <a:solidFill>
                  <a:schemeClr val="tx1"/>
                </a:solidFill>
                <a:latin typeface="Bodoni MT" panose="02070603080606020203" pitchFamily="18" charset="0"/>
              </a:rPr>
              <a:t> </a:t>
            </a:r>
            <a:r>
              <a:rPr lang="en-US" sz="5400" kern="1200" dirty="0" err="1">
                <a:solidFill>
                  <a:schemeClr val="tx1"/>
                </a:solidFill>
                <a:latin typeface="Bodoni MT" panose="02070603080606020203" pitchFamily="18" charset="0"/>
              </a:rPr>
              <a:t>đền</a:t>
            </a:r>
            <a:r>
              <a:rPr lang="en-US" sz="5400" kern="1200" dirty="0">
                <a:solidFill>
                  <a:schemeClr val="tx1"/>
                </a:solidFill>
                <a:latin typeface="Bodoni MT" panose="02070603080606020203" pitchFamily="18" charset="0"/>
              </a:rPr>
              <a:t> </a:t>
            </a:r>
            <a:r>
              <a:rPr lang="en-US" sz="5400" kern="1200" dirty="0" err="1">
                <a:solidFill>
                  <a:schemeClr val="tx1"/>
                </a:solidFill>
                <a:latin typeface="Bodoni MT" panose="02070603080606020203" pitchFamily="18" charset="0"/>
              </a:rPr>
              <a:t>linh</a:t>
            </a:r>
            <a:r>
              <a:rPr lang="en-US" sz="5400" kern="1200" dirty="0">
                <a:solidFill>
                  <a:schemeClr val="tx1"/>
                </a:solidFill>
                <a:latin typeface="Bodoni MT" panose="02070603080606020203" pitchFamily="18" charset="0"/>
              </a:rPr>
              <a:t> </a:t>
            </a:r>
            <a:r>
              <a:rPr lang="en-US" sz="5400" kern="1200" dirty="0" err="1">
                <a:solidFill>
                  <a:schemeClr val="tx1"/>
                </a:solidFill>
                <a:latin typeface="Bodoni MT" panose="02070603080606020203" pitchFamily="18" charset="0"/>
              </a:rPr>
              <a:t>thiêng</a:t>
            </a:r>
            <a:r>
              <a:rPr lang="en-US" sz="5400" kern="1200" dirty="0">
                <a:solidFill>
                  <a:schemeClr val="tx1"/>
                </a:solidFill>
                <a:latin typeface="Bodoni MT" panose="02070603080606020203" pitchFamily="18" charset="0"/>
              </a:rPr>
              <a:t> của Hà </a:t>
            </a:r>
            <a:r>
              <a:rPr lang="en-US" sz="5400" kern="1200" dirty="0" err="1">
                <a:solidFill>
                  <a:schemeClr val="tx1"/>
                </a:solidFill>
                <a:latin typeface="Bodoni MT" panose="02070603080606020203" pitchFamily="18" charset="0"/>
              </a:rPr>
              <a:t>N</a:t>
            </a:r>
            <a:r>
              <a:rPr lang="en-US" sz="4800" kern="1200" dirty="0" err="1">
                <a:solidFill>
                  <a:schemeClr val="tx1"/>
                </a:solidFill>
                <a:latin typeface="Times New Roman" panose="02020603050405020304" pitchFamily="18" charset="0"/>
                <a:cs typeface="Times New Roman" panose="02020603050405020304" pitchFamily="18" charset="0"/>
              </a:rPr>
              <a:t>ộ</a:t>
            </a:r>
            <a:r>
              <a:rPr lang="en-US" sz="5400" kern="1200" dirty="0" err="1">
                <a:solidFill>
                  <a:schemeClr val="tx1"/>
                </a:solidFill>
                <a:latin typeface="Bodoni MT" panose="02070603080606020203" pitchFamily="18" charset="0"/>
              </a:rPr>
              <a:t>i</a:t>
            </a:r>
            <a:endParaRPr lang="en-US" sz="5400" kern="1200" dirty="0">
              <a:solidFill>
                <a:schemeClr val="tx1"/>
              </a:solidFill>
              <a:latin typeface="Bodoni MT" panose="02070603080606020203" pitchFamily="18" charset="0"/>
            </a:endParaRPr>
          </a:p>
        </p:txBody>
      </p:sp>
      <p:sp>
        <p:nvSpPr>
          <p:cNvPr id="5" name="TextBox 4">
            <a:extLst>
              <a:ext uri="{FF2B5EF4-FFF2-40B4-BE49-F238E27FC236}">
                <a16:creationId xmlns:a16="http://schemas.microsoft.com/office/drawing/2014/main" id="{2CC0F6B4-1754-6256-ECA8-CE75F133367B}"/>
              </a:ext>
            </a:extLst>
          </p:cNvPr>
          <p:cNvSpPr txBox="1"/>
          <p:nvPr/>
        </p:nvSpPr>
        <p:spPr>
          <a:xfrm>
            <a:off x="438912" y="4690872"/>
            <a:ext cx="4919472" cy="1335024"/>
          </a:xfrm>
          <a:prstGeom prst="rect">
            <a:avLst/>
          </a:prstGeom>
        </p:spPr>
        <p:txBody>
          <a:bodyPr vert="horz" lIns="91440" tIns="45720" rIns="91440" bIns="45720" rtlCol="0">
            <a:normAutofit/>
          </a:bodyPr>
          <a:lstStyle/>
          <a:p>
            <a:pPr>
              <a:lnSpc>
                <a:spcPct val="90000"/>
              </a:lnSpc>
              <a:spcBef>
                <a:spcPts val="1000"/>
              </a:spcBef>
            </a:pPr>
            <a:r>
              <a:rPr lang="en-US" sz="2800" i="1" kern="1200" dirty="0" err="1">
                <a:solidFill>
                  <a:schemeClr val="tx1"/>
                </a:solidFill>
                <a:latin typeface="Courier New" panose="02070309020205020404" pitchFamily="49" charset="0"/>
                <a:cs typeface="Courier New" panose="02070309020205020404" pitchFamily="49" charset="0"/>
              </a:rPr>
              <a:t>Đền</a:t>
            </a:r>
            <a:r>
              <a:rPr lang="en-US" sz="2800" i="1" dirty="0">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Quán</a:t>
            </a:r>
            <a:r>
              <a:rPr lang="en-US" sz="2800" i="1" kern="1200" dirty="0">
                <a:solidFill>
                  <a:schemeClr val="tx1"/>
                </a:solidFill>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Thánh</a:t>
            </a:r>
            <a:r>
              <a:rPr lang="en-US" sz="2800" i="1" kern="1200" dirty="0">
                <a:solidFill>
                  <a:schemeClr val="tx1"/>
                </a:solidFill>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Trấn</a:t>
            </a:r>
            <a:r>
              <a:rPr lang="en-US" sz="2800" i="1" kern="1200" dirty="0">
                <a:solidFill>
                  <a:schemeClr val="tx1"/>
                </a:solidFill>
                <a:latin typeface="Courier New" panose="02070309020205020404" pitchFamily="49" charset="0"/>
                <a:cs typeface="Courier New" panose="02070309020205020404" pitchFamily="49" charset="0"/>
              </a:rPr>
              <a:t> Vũ - Hà </a:t>
            </a:r>
            <a:r>
              <a:rPr lang="en-US" sz="2800" i="1" kern="1200" dirty="0" err="1">
                <a:solidFill>
                  <a:schemeClr val="tx1"/>
                </a:solidFill>
                <a:latin typeface="Courier New" panose="02070309020205020404" pitchFamily="49" charset="0"/>
                <a:cs typeface="Courier New" panose="02070309020205020404" pitchFamily="49" charset="0"/>
              </a:rPr>
              <a:t>Nội</a:t>
            </a:r>
            <a:r>
              <a:rPr lang="en-US" sz="2800" i="1" kern="1200" dirty="0">
                <a:solidFill>
                  <a:schemeClr val="tx1"/>
                </a:solidFill>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đền</a:t>
            </a:r>
            <a:r>
              <a:rPr lang="en-US" sz="2800" i="1" kern="1200" dirty="0">
                <a:solidFill>
                  <a:schemeClr val="tx1"/>
                </a:solidFill>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Ngọc</a:t>
            </a:r>
            <a:r>
              <a:rPr lang="en-US" sz="2800" i="1" kern="1200" dirty="0">
                <a:solidFill>
                  <a:schemeClr val="tx1"/>
                </a:solidFill>
                <a:latin typeface="Courier New" panose="02070309020205020404" pitchFamily="49" charset="0"/>
                <a:cs typeface="Courier New" panose="02070309020205020404" pitchFamily="49" charset="0"/>
              </a:rPr>
              <a:t> </a:t>
            </a:r>
            <a:r>
              <a:rPr lang="en-US" sz="2800" i="1" kern="1200" dirty="0" err="1">
                <a:solidFill>
                  <a:schemeClr val="tx1"/>
                </a:solidFill>
                <a:latin typeface="Courier New" panose="02070309020205020404" pitchFamily="49" charset="0"/>
                <a:cs typeface="Courier New" panose="02070309020205020404" pitchFamily="49" charset="0"/>
              </a:rPr>
              <a:t>Sơn</a:t>
            </a:r>
            <a:r>
              <a:rPr lang="en-US" sz="2800" i="1" kern="12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277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17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Khám phá làng hoa Mê Linh – thiên đường rực rỡ sắc màu ngay sát Hà Nội">
            <a:extLst>
              <a:ext uri="{FF2B5EF4-FFF2-40B4-BE49-F238E27FC236}">
                <a16:creationId xmlns:a16="http://schemas.microsoft.com/office/drawing/2014/main" id="{49833557-E2AA-2CE9-768C-DF8997546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4" r="1" b="1"/>
          <a:stretch/>
        </p:blipFill>
        <p:spPr bwMode="auto">
          <a:xfrm>
            <a:off x="-3" y="-8371"/>
            <a:ext cx="8115287" cy="447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hề Cây Cảnh Truyền Thống Ở Làng Cổ Nghi Tàm">
            <a:extLst>
              <a:ext uri="{FF2B5EF4-FFF2-40B4-BE49-F238E27FC236}">
                <a16:creationId xmlns:a16="http://schemas.microsoft.com/office/drawing/2014/main" id="{1A95132B-117A-D603-FF6D-D755000D5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56" r="11724" b="1"/>
          <a:stretch/>
        </p:blipFill>
        <p:spPr bwMode="auto">
          <a:xfrm>
            <a:off x="8115292" y="-8371"/>
            <a:ext cx="4076700" cy="4470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D77703-2CC8-EBD6-B7F6-DBC1AFB0CA6E}"/>
              </a:ext>
            </a:extLst>
          </p:cNvPr>
          <p:cNvSpPr>
            <a:spLocks noGrp="1"/>
          </p:cNvSpPr>
          <p:nvPr>
            <p:ph type="title"/>
          </p:nvPr>
        </p:nvSpPr>
        <p:spPr>
          <a:xfrm>
            <a:off x="624002" y="4497926"/>
            <a:ext cx="6867289" cy="1115412"/>
          </a:xfrm>
        </p:spPr>
        <p:txBody>
          <a:bodyPr vert="horz" lIns="91440" tIns="45720" rIns="91440" bIns="45720" rtlCol="0" anchor="b">
            <a:normAutofit/>
          </a:bodyPr>
          <a:lstStyle/>
          <a:p>
            <a:r>
              <a:rPr lang="en-US" sz="5400" kern="1200" dirty="0" err="1">
                <a:solidFill>
                  <a:srgbClr val="FFFFFF"/>
                </a:solidFill>
                <a:latin typeface="Bodoni MT" panose="02070603080606020203" pitchFamily="18" charset="0"/>
              </a:rPr>
              <a:t>Làng</a:t>
            </a:r>
            <a:r>
              <a:rPr lang="en-US" sz="5400" kern="1200" dirty="0">
                <a:solidFill>
                  <a:srgbClr val="FFFFFF"/>
                </a:solidFill>
                <a:latin typeface="Bodoni MT" panose="02070603080606020203" pitchFamily="18" charset="0"/>
              </a:rPr>
              <a:t> </a:t>
            </a:r>
            <a:r>
              <a:rPr lang="en-US" sz="5400" kern="1200" dirty="0" err="1">
                <a:solidFill>
                  <a:srgbClr val="FFFFFF"/>
                </a:solidFill>
                <a:latin typeface="Bodoni MT" panose="02070603080606020203" pitchFamily="18" charset="0"/>
              </a:rPr>
              <a:t>hoa</a:t>
            </a:r>
            <a:r>
              <a:rPr lang="en-US" sz="5400" kern="1200" dirty="0">
                <a:solidFill>
                  <a:srgbClr val="FFFFFF"/>
                </a:solidFill>
                <a:latin typeface="Bodoni MT" panose="02070603080606020203" pitchFamily="18" charset="0"/>
              </a:rPr>
              <a:t> Hà </a:t>
            </a:r>
            <a:r>
              <a:rPr lang="en-US" sz="5400" kern="1200" dirty="0" err="1">
                <a:solidFill>
                  <a:srgbClr val="FFFFFF"/>
                </a:solidFill>
                <a:latin typeface="Bodoni MT" panose="02070603080606020203" pitchFamily="18" charset="0"/>
              </a:rPr>
              <a:t>N</a:t>
            </a:r>
            <a:r>
              <a:rPr lang="en-US" sz="4800" kern="1200" dirty="0" err="1">
                <a:solidFill>
                  <a:srgbClr val="FFFFFF"/>
                </a:solidFill>
                <a:latin typeface="Times New Roman" panose="02020603050405020304" pitchFamily="18" charset="0"/>
                <a:cs typeface="Times New Roman" panose="02020603050405020304" pitchFamily="18" charset="0"/>
              </a:rPr>
              <a:t>ộ</a:t>
            </a:r>
            <a:r>
              <a:rPr lang="en-US" sz="5400" kern="1200" dirty="0" err="1">
                <a:solidFill>
                  <a:srgbClr val="FFFFFF"/>
                </a:solidFill>
                <a:latin typeface="Bodoni MT" panose="02070603080606020203" pitchFamily="18" charset="0"/>
              </a:rPr>
              <a:t>i</a:t>
            </a:r>
            <a:endParaRPr lang="en-US" sz="5400" kern="1200" dirty="0">
              <a:solidFill>
                <a:srgbClr val="FFFFFF"/>
              </a:solidFill>
              <a:latin typeface="Bodoni MT" panose="02070603080606020203" pitchFamily="18" charset="0"/>
            </a:endParaRPr>
          </a:p>
        </p:txBody>
      </p:sp>
      <p:sp>
        <p:nvSpPr>
          <p:cNvPr id="4" name="TextBox 3">
            <a:extLst>
              <a:ext uri="{FF2B5EF4-FFF2-40B4-BE49-F238E27FC236}">
                <a16:creationId xmlns:a16="http://schemas.microsoft.com/office/drawing/2014/main" id="{E34EEADD-645E-5A46-8B62-F005D9C2FC2E}"/>
              </a:ext>
            </a:extLst>
          </p:cNvPr>
          <p:cNvSpPr txBox="1"/>
          <p:nvPr/>
        </p:nvSpPr>
        <p:spPr>
          <a:xfrm>
            <a:off x="726219" y="5692447"/>
            <a:ext cx="7091409" cy="542471"/>
          </a:xfrm>
          <a:prstGeom prst="rect">
            <a:avLst/>
          </a:prstGeom>
        </p:spPr>
        <p:txBody>
          <a:bodyPr vert="horz" lIns="91440" tIns="45720" rIns="91440" bIns="45720" rtlCol="0">
            <a:noAutofit/>
          </a:bodyPr>
          <a:lstStyle/>
          <a:p>
            <a:pPr>
              <a:lnSpc>
                <a:spcPct val="90000"/>
              </a:lnSpc>
              <a:spcBef>
                <a:spcPts val="1000"/>
              </a:spcBef>
            </a:pPr>
            <a:r>
              <a:rPr lang="en-US" sz="2400" kern="1200" dirty="0" err="1">
                <a:solidFill>
                  <a:srgbClr val="FFFFFF"/>
                </a:solidFill>
                <a:latin typeface="Courier New" panose="02070309020205020404" pitchFamily="49" charset="0"/>
                <a:cs typeface="Courier New" panose="02070309020205020404" pitchFamily="49" charset="0"/>
              </a:rPr>
              <a:t>Làng</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đào</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Nhật</a:t>
            </a:r>
            <a:r>
              <a:rPr lang="en-US" sz="2400" kern="1200" dirty="0">
                <a:solidFill>
                  <a:srgbClr val="FFFFFF"/>
                </a:solidFill>
                <a:latin typeface="Courier New" panose="02070309020205020404" pitchFamily="49" charset="0"/>
                <a:cs typeface="Courier New" panose="02070309020205020404" pitchFamily="49" charset="0"/>
              </a:rPr>
              <a:t> Tân, </a:t>
            </a:r>
            <a:r>
              <a:rPr lang="en-US" sz="2400" kern="1200" dirty="0" err="1">
                <a:solidFill>
                  <a:srgbClr val="FFFFFF"/>
                </a:solidFill>
                <a:latin typeface="Courier New" panose="02070309020205020404" pitchFamily="49" charset="0"/>
                <a:cs typeface="Courier New" panose="02070309020205020404" pitchFamily="49" charset="0"/>
              </a:rPr>
              <a:t>làng</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hoa</a:t>
            </a:r>
            <a:r>
              <a:rPr lang="en-US" sz="2400" kern="1200" dirty="0">
                <a:solidFill>
                  <a:srgbClr val="FFFFFF"/>
                </a:solidFill>
                <a:latin typeface="Courier New" panose="02070309020205020404" pitchFamily="49" charset="0"/>
                <a:cs typeface="Courier New" panose="02070309020205020404" pitchFamily="49" charset="0"/>
              </a:rPr>
              <a:t> Nghi </a:t>
            </a:r>
            <a:r>
              <a:rPr lang="en-US" sz="2400" kern="1200" dirty="0" err="1">
                <a:solidFill>
                  <a:srgbClr val="FFFFFF"/>
                </a:solidFill>
                <a:latin typeface="Courier New" panose="02070309020205020404" pitchFamily="49" charset="0"/>
                <a:cs typeface="Courier New" panose="02070309020205020404" pitchFamily="49" charset="0"/>
              </a:rPr>
              <a:t>Tàm</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làng</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hoa</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Mê</a:t>
            </a:r>
            <a:r>
              <a:rPr lang="en-US" sz="2400" kern="1200" dirty="0">
                <a:solidFill>
                  <a:srgbClr val="FFFFFF"/>
                </a:solidFill>
                <a:latin typeface="Courier New" panose="02070309020205020404" pitchFamily="49" charset="0"/>
                <a:cs typeface="Courier New" panose="02070309020205020404" pitchFamily="49" charset="0"/>
              </a:rPr>
              <a:t> Linh </a:t>
            </a:r>
            <a:r>
              <a:rPr lang="en-US" sz="2400" kern="1200" dirty="0" err="1">
                <a:solidFill>
                  <a:srgbClr val="FFFFFF"/>
                </a:solidFill>
                <a:latin typeface="Courier New" panose="02070309020205020404" pitchFamily="49" charset="0"/>
                <a:cs typeface="Courier New" panose="02070309020205020404" pitchFamily="49" charset="0"/>
              </a:rPr>
              <a:t>quanh</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năm</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rực</a:t>
            </a:r>
            <a:r>
              <a:rPr lang="en-US" sz="2400" kern="1200" dirty="0">
                <a:solidFill>
                  <a:srgbClr val="FFFFFF"/>
                </a:solidFill>
                <a:latin typeface="Courier New" panose="02070309020205020404" pitchFamily="49" charset="0"/>
                <a:cs typeface="Courier New" panose="02070309020205020404" pitchFamily="49" charset="0"/>
              </a:rPr>
              <a:t> </a:t>
            </a:r>
            <a:r>
              <a:rPr lang="en-US" sz="2400" kern="1200" dirty="0" err="1">
                <a:solidFill>
                  <a:srgbClr val="FFFFFF"/>
                </a:solidFill>
                <a:latin typeface="Courier New" panose="02070309020205020404" pitchFamily="49" charset="0"/>
                <a:cs typeface="Courier New" panose="02070309020205020404" pitchFamily="49" charset="0"/>
              </a:rPr>
              <a:t>rỡ</a:t>
            </a:r>
            <a:r>
              <a:rPr lang="en-US" sz="2400" kern="1200" dirty="0">
                <a:solidFill>
                  <a:srgbClr val="FFFFFF"/>
                </a:solidFill>
                <a:latin typeface="Courier New" panose="02070309020205020404" pitchFamily="49" charset="0"/>
                <a:cs typeface="Courier New" panose="02070309020205020404" pitchFamily="49" charset="0"/>
              </a:rPr>
              <a:t>…. </a:t>
            </a:r>
          </a:p>
        </p:txBody>
      </p:sp>
      <p:pic>
        <p:nvPicPr>
          <p:cNvPr id="1026" name="Picture 2" descr="Đào Nhật Tân: Nét văn hoá của Hà Nội">
            <a:extLst>
              <a:ext uri="{FF2B5EF4-FFF2-40B4-BE49-F238E27FC236}">
                <a16:creationId xmlns:a16="http://schemas.microsoft.com/office/drawing/2014/main" id="{AA7E1174-061F-DB48-5C7D-81CFB3D99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53" r="-3" b="-3"/>
          <a:stretch/>
        </p:blipFill>
        <p:spPr bwMode="auto">
          <a:xfrm>
            <a:off x="8115292" y="4454317"/>
            <a:ext cx="4076700" cy="241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2" name="Picture 10" descr="Hà Nội tháng 12 luôn tươi tắn với những sắc màu của loài hoa đặc trưng">
            <a:extLst>
              <a:ext uri="{FF2B5EF4-FFF2-40B4-BE49-F238E27FC236}">
                <a16:creationId xmlns:a16="http://schemas.microsoft.com/office/drawing/2014/main" id="{145C4E70-364D-78ED-1421-81BFA14F5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536"/>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Dắt tay nhau ra Hà Nội ngắm những mùa hoa mùa hè này">
            <a:extLst>
              <a:ext uri="{FF2B5EF4-FFF2-40B4-BE49-F238E27FC236}">
                <a16:creationId xmlns:a16="http://schemas.microsoft.com/office/drawing/2014/main" id="{64C9F6F6-84A9-A760-0126-D37AE9281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9436"/>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Loài hoa nào đặc trưng cho Hà Nội tháng 4? - Du lịch mở Toàn Cầu | Tổ chức  tour chuyên nghiệp">
            <a:extLst>
              <a:ext uri="{FF2B5EF4-FFF2-40B4-BE49-F238E27FC236}">
                <a16:creationId xmlns:a16="http://schemas.microsoft.com/office/drawing/2014/main" id="{40E7C5AA-6E14-B59C-0043-0E303119F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0" r="14140"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Những loài hoa khiến Hà Nội rực rỡ khi hè về – Cổng thông tin Sở Văn Hóa  Thể Thao Hà Nội">
            <a:extLst>
              <a:ext uri="{FF2B5EF4-FFF2-40B4-BE49-F238E27FC236}">
                <a16:creationId xmlns:a16="http://schemas.microsoft.com/office/drawing/2014/main" id="{202BA1EA-D340-D41C-36E6-01206B279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431"/>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996D09-AA00-F808-24FC-7B6831884DC6}"/>
              </a:ext>
            </a:extLst>
          </p:cNvPr>
          <p:cNvSpPr>
            <a:spLocks noGrp="1"/>
          </p:cNvSpPr>
          <p:nvPr>
            <p:ph type="title"/>
          </p:nvPr>
        </p:nvSpPr>
        <p:spPr>
          <a:xfrm>
            <a:off x="7465963" y="3642360"/>
            <a:ext cx="4382598" cy="2985696"/>
          </a:xfrm>
        </p:spPr>
        <p:txBody>
          <a:bodyPr vert="horz" lIns="91440" tIns="45720" rIns="91440" bIns="45720" rtlCol="0" anchor="t">
            <a:noAutofit/>
          </a:bodyPr>
          <a:lstStyle/>
          <a:p>
            <a:pPr algn="r"/>
            <a:r>
              <a:rPr lang="en-US" sz="6600" kern="1200" dirty="0" err="1">
                <a:solidFill>
                  <a:srgbClr val="FFFFFF"/>
                </a:solidFill>
                <a:latin typeface="Courier New" panose="02070309020205020404" pitchFamily="49" charset="0"/>
                <a:cs typeface="Courier New" panose="02070309020205020404" pitchFamily="49" charset="0"/>
              </a:rPr>
              <a:t>Những</a:t>
            </a:r>
            <a:r>
              <a:rPr lang="en-US" sz="6600" dirty="0">
                <a:solidFill>
                  <a:srgbClr val="FFFFFF"/>
                </a:solidFill>
                <a:latin typeface="Courier New" panose="02070309020205020404" pitchFamily="49" charset="0"/>
                <a:cs typeface="Courier New" panose="02070309020205020404" pitchFamily="49" charset="0"/>
              </a:rPr>
              <a:t> </a:t>
            </a:r>
            <a:r>
              <a:rPr lang="en-US" sz="6600" kern="1200" dirty="0" err="1">
                <a:solidFill>
                  <a:srgbClr val="FFFFFF"/>
                </a:solidFill>
                <a:latin typeface="Courier New" panose="02070309020205020404" pitchFamily="49" charset="0"/>
                <a:cs typeface="Courier New" panose="02070309020205020404" pitchFamily="49" charset="0"/>
              </a:rPr>
              <a:t>loài</a:t>
            </a:r>
            <a:r>
              <a:rPr lang="en-US" sz="6600" kern="1200" dirty="0">
                <a:solidFill>
                  <a:srgbClr val="FFFFFF"/>
                </a:solidFill>
                <a:latin typeface="Courier New" panose="02070309020205020404" pitchFamily="49" charset="0"/>
                <a:cs typeface="Courier New" panose="02070309020205020404" pitchFamily="49" charset="0"/>
              </a:rPr>
              <a:t> </a:t>
            </a:r>
            <a:r>
              <a:rPr lang="en-US" sz="6600" kern="1200" dirty="0" err="1">
                <a:solidFill>
                  <a:srgbClr val="FFFFFF"/>
                </a:solidFill>
                <a:latin typeface="Courier New" panose="02070309020205020404" pitchFamily="49" charset="0"/>
                <a:cs typeface="Courier New" panose="02070309020205020404" pitchFamily="49" charset="0"/>
              </a:rPr>
              <a:t>hoa</a:t>
            </a:r>
            <a:r>
              <a:rPr lang="en-US" sz="6600" kern="1200" dirty="0">
                <a:solidFill>
                  <a:srgbClr val="FFFFFF"/>
                </a:solidFill>
                <a:latin typeface="Courier New" panose="02070309020205020404" pitchFamily="49" charset="0"/>
                <a:cs typeface="Courier New" panose="02070309020205020404" pitchFamily="49" charset="0"/>
              </a:rPr>
              <a:t> Hà </a:t>
            </a:r>
            <a:r>
              <a:rPr lang="en-US" sz="6600" kern="1200" dirty="0" err="1">
                <a:solidFill>
                  <a:srgbClr val="FFFFFF"/>
                </a:solidFill>
                <a:latin typeface="Courier New" panose="02070309020205020404" pitchFamily="49" charset="0"/>
                <a:cs typeface="Courier New" panose="02070309020205020404" pitchFamily="49" charset="0"/>
              </a:rPr>
              <a:t>Nội</a:t>
            </a:r>
            <a:endParaRPr lang="en-US" sz="6600" kern="1200" dirty="0">
              <a:solidFill>
                <a:srgbClr val="FFFFFF"/>
              </a:solidFill>
              <a:latin typeface="Courier New" panose="02070309020205020404" pitchFamily="49" charset="0"/>
              <a:cs typeface="Courier New" panose="02070309020205020404" pitchFamily="49" charset="0"/>
            </a:endParaRPr>
          </a:p>
        </p:txBody>
      </p:sp>
      <p:pic>
        <p:nvPicPr>
          <p:cNvPr id="3074" name="Picture 2" descr="Những MÙA HOA tại Hà Nội, Hoa sữa, Hoa sen, Hoa sưa, Hoa xà cừ">
            <a:extLst>
              <a:ext uri="{FF2B5EF4-FFF2-40B4-BE49-F238E27FC236}">
                <a16:creationId xmlns:a16="http://schemas.microsoft.com/office/drawing/2014/main" id="{71DB5F74-CB76-07EB-D878-8C5F13304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89" r="8475" b="2"/>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188</Words>
  <Application>Microsoft Office PowerPoint</Application>
  <PresentationFormat>Widescreen</PresentationFormat>
  <Paragraphs>14</Paragraphs>
  <Slides>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Bahnschrift Light</vt:lpstr>
      <vt:lpstr>Bodoni MT</vt:lpstr>
      <vt:lpstr>Calibri</vt:lpstr>
      <vt:lpstr>Calibri Light</vt:lpstr>
      <vt:lpstr>Courier New</vt:lpstr>
      <vt:lpstr>Times New Roman</vt:lpstr>
      <vt:lpstr>Office Theme</vt:lpstr>
      <vt:lpstr>ỦY BAN NHÂN DÂN HUYỆN GIA LÂM TRƯỜNG THCS YÊN VIÊN    Giới thiệu sách tháng 10 </vt:lpstr>
      <vt:lpstr>Thủ đô Hà Nội với những danh lam thắng cảnh nổi tiếng luôn là điểm tham quan du lịch để lại ấn tượng đặc biệt trong lòng du khách bốn phương.</vt:lpstr>
      <vt:lpstr>Ở Hà Nội có rất nhiều khu chợ như: chợ đêm phố cổ, chợ Đồng Xuân, chợ đầu mối Long Biên, . . . </vt:lpstr>
      <vt:lpstr>Tháp Rùa uy nghi và phố đi bộ lung linh trong đêm.</vt:lpstr>
      <vt:lpstr>Những ngôi đền linh thiêng của Hà Nội</vt:lpstr>
      <vt:lpstr>Làng hoa Hà Nội</vt:lpstr>
      <vt:lpstr>Những loài hoa Hà Nội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Nguyễn Đình Khôi</dc:creator>
  <cp:lastModifiedBy>Admin</cp:lastModifiedBy>
  <cp:revision>8</cp:revision>
  <dcterms:created xsi:type="dcterms:W3CDTF">2024-10-13T11:10:15Z</dcterms:created>
  <dcterms:modified xsi:type="dcterms:W3CDTF">2025-01-13T08:34:04Z</dcterms:modified>
</cp:coreProperties>
</file>