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61" r:id="rId3"/>
    <p:sldId id="257" r:id="rId4"/>
    <p:sldId id="258" r:id="rId5"/>
    <p:sldId id="262" r:id="rId6"/>
    <p:sldId id="259" r:id="rId7"/>
    <p:sldId id="260" r:id="rId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181D"/>
    <a:srgbClr val="9C7030"/>
    <a:srgbClr val="E8D3B4"/>
    <a:srgbClr val="653D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04:39:45.720"/>
    </inkml:context>
    <inkml:brush xml:id="br0">
      <inkml:brushProperty name="width" value="0.05" units="cm"/>
      <inkml:brushProperty name="height" value="0.05" units="cm"/>
    </inkml:brush>
  </inkml:definitions>
  <inkml:trace contextRef="#ctx0" brushRef="#br0">33 0 24575,'-32'0'-8191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4T04:39:52.415"/>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1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C4ADF-711B-F814-79B0-B1BE852E7C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60C5A32-E2C0-F725-30D8-D69C6E528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EB03BAA-C092-AACD-F974-18D7D26AB281}"/>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5" name="Footer Placeholder 4">
            <a:extLst>
              <a:ext uri="{FF2B5EF4-FFF2-40B4-BE49-F238E27FC236}">
                <a16:creationId xmlns:a16="http://schemas.microsoft.com/office/drawing/2014/main" id="{C76787AD-EEC4-2D1E-0029-A9E657831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92950-26DD-D177-498E-CC4E52BC4393}"/>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26420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7A1F-39B0-83AC-482F-77D0341FC4F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346588-BA93-7651-E112-62BC8178D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93C755-EDE1-1F4E-DFE9-7952AA3A09B3}"/>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5" name="Footer Placeholder 4">
            <a:extLst>
              <a:ext uri="{FF2B5EF4-FFF2-40B4-BE49-F238E27FC236}">
                <a16:creationId xmlns:a16="http://schemas.microsoft.com/office/drawing/2014/main" id="{4CD093BC-5281-8D0D-EFED-5CA87C875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F5C2-F39B-6E05-8074-B53AE3100B89}"/>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327145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C996E2-6422-1DD9-FFD8-1B0BFA0CD7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DD5D3C-DA8E-C416-6FC8-33723CB23A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D64B45-DC99-0070-6EBE-F1D71DD08F35}"/>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5" name="Footer Placeholder 4">
            <a:extLst>
              <a:ext uri="{FF2B5EF4-FFF2-40B4-BE49-F238E27FC236}">
                <a16:creationId xmlns:a16="http://schemas.microsoft.com/office/drawing/2014/main" id="{7CA2EB6B-25C7-2BB5-9A62-3E4AD2F6D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7C287-3595-2085-1210-B5C29448250A}"/>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70561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AE48-5C66-5E46-C888-7FB3ACC56F0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055FCFF-1095-1C6E-8211-0C278941C6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1A81D32-E581-F229-DB0D-9C6A44DCB0D5}"/>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5" name="Footer Placeholder 4">
            <a:extLst>
              <a:ext uri="{FF2B5EF4-FFF2-40B4-BE49-F238E27FC236}">
                <a16:creationId xmlns:a16="http://schemas.microsoft.com/office/drawing/2014/main" id="{95F45A70-58CF-BA84-7205-C8A2383D3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EE410-064E-A6AD-3B07-858654DB55CA}"/>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3784456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AAB5-52DC-D25C-741C-22DB3B272E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3B13BFC-3C4D-A85E-AC43-31A036AC1F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4F142C-2F30-437A-DE89-221B17F1F550}"/>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5" name="Footer Placeholder 4">
            <a:extLst>
              <a:ext uri="{FF2B5EF4-FFF2-40B4-BE49-F238E27FC236}">
                <a16:creationId xmlns:a16="http://schemas.microsoft.com/office/drawing/2014/main" id="{3FE14A6D-831C-45E9-28A8-1B8F1972B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357A4-FD18-E450-F813-2F65C2AEF298}"/>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339788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93E7-4492-5C28-1357-1BB14F9180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F33F7F-0C55-F365-680A-74CA322ABB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322D9F5-37AF-16A6-0A70-3CBCE4E9A6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43CE69C-572D-6AE4-B9A5-CB83FC0E4006}"/>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6" name="Footer Placeholder 5">
            <a:extLst>
              <a:ext uri="{FF2B5EF4-FFF2-40B4-BE49-F238E27FC236}">
                <a16:creationId xmlns:a16="http://schemas.microsoft.com/office/drawing/2014/main" id="{52C13193-09B0-B568-4480-8EC2C481F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9D1305-199A-C4AA-9036-5D59BA51516F}"/>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314531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3979-758D-331D-D867-995193CA361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77C87D-248F-E778-EDA9-9837BD379D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C2B049-A62A-BC95-399D-F85FE0C06E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A2A12DE-3149-0531-B6C0-811754A44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49D026-0720-16AF-9DC7-2ADD95A26D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DD8224F-4159-C975-4072-96A74DFF2378}"/>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8" name="Footer Placeholder 7">
            <a:extLst>
              <a:ext uri="{FF2B5EF4-FFF2-40B4-BE49-F238E27FC236}">
                <a16:creationId xmlns:a16="http://schemas.microsoft.com/office/drawing/2014/main" id="{DEC9A5CF-C286-C0A8-1039-60B0E125F2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AA15DA-AD7A-5F61-A733-9FE4BA11AFB2}"/>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193607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9EF1-6909-D952-A791-80E638541A3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CF0AA5F-7962-21D0-AC7A-9493CDC9C22F}"/>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4" name="Footer Placeholder 3">
            <a:extLst>
              <a:ext uri="{FF2B5EF4-FFF2-40B4-BE49-F238E27FC236}">
                <a16:creationId xmlns:a16="http://schemas.microsoft.com/office/drawing/2014/main" id="{0E1E2D78-F5BD-6C01-72DC-086B8AED3A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0200EB-9DF2-4037-1A6E-91386EA02944}"/>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42835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35AB3-86BA-9301-C226-215CAC9459D7}"/>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3" name="Footer Placeholder 2">
            <a:extLst>
              <a:ext uri="{FF2B5EF4-FFF2-40B4-BE49-F238E27FC236}">
                <a16:creationId xmlns:a16="http://schemas.microsoft.com/office/drawing/2014/main" id="{F95E1C81-FA9D-EE0F-1F46-87EB9E1880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7A262C-E8F4-5258-E5C4-7D54E51E4B67}"/>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176452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A016-55E6-DEDF-6EA8-4161FD3C9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CA76E02-3899-1135-B0F5-619534C99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E8DE771-EF9F-714B-A29D-0672FC7A4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F8661-A8AC-8700-9CA4-1E44E665BD9A}"/>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6" name="Footer Placeholder 5">
            <a:extLst>
              <a:ext uri="{FF2B5EF4-FFF2-40B4-BE49-F238E27FC236}">
                <a16:creationId xmlns:a16="http://schemas.microsoft.com/office/drawing/2014/main" id="{33837ECA-E4D2-696E-63C6-DB07B2A54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8E524-0A36-6C13-08B5-192A8477CC96}"/>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263892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34C35-4599-C0B5-5CF3-F8B44E878D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7C3534E-FDB3-BC82-8943-C013E5EB5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F009AF-D499-0285-57DC-7AA6C6996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3F0F1F-7690-6FBE-58CC-9BFA65DA4685}"/>
              </a:ext>
            </a:extLst>
          </p:cNvPr>
          <p:cNvSpPr>
            <a:spLocks noGrp="1"/>
          </p:cNvSpPr>
          <p:nvPr>
            <p:ph type="dt" sz="half" idx="10"/>
          </p:nvPr>
        </p:nvSpPr>
        <p:spPr/>
        <p:txBody>
          <a:bodyPr/>
          <a:lstStyle/>
          <a:p>
            <a:fld id="{63029117-A8F0-4572-893C-DAF9895B9D05}" type="datetimeFigureOut">
              <a:rPr lang="en-US" smtClean="0"/>
              <a:t>3/27/2025</a:t>
            </a:fld>
            <a:endParaRPr lang="en-US"/>
          </a:p>
        </p:txBody>
      </p:sp>
      <p:sp>
        <p:nvSpPr>
          <p:cNvPr id="6" name="Footer Placeholder 5">
            <a:extLst>
              <a:ext uri="{FF2B5EF4-FFF2-40B4-BE49-F238E27FC236}">
                <a16:creationId xmlns:a16="http://schemas.microsoft.com/office/drawing/2014/main" id="{6678EF3E-0BEF-FDD7-B3F7-0C95BAE1D1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52013-3D80-AEB6-0866-75ED4C2CBE24}"/>
              </a:ext>
            </a:extLst>
          </p:cNvPr>
          <p:cNvSpPr>
            <a:spLocks noGrp="1"/>
          </p:cNvSpPr>
          <p:nvPr>
            <p:ph type="sldNum" sz="quarter" idx="12"/>
          </p:nvPr>
        </p:nvSpPr>
        <p:spPr/>
        <p:txBody>
          <a:bodyPr/>
          <a:lstStyle/>
          <a:p>
            <a:fld id="{BBEFD793-46E2-468A-999C-4336E2230855}" type="slidenum">
              <a:rPr lang="en-US" smtClean="0"/>
              <a:t>‹#›</a:t>
            </a:fld>
            <a:endParaRPr lang="en-US"/>
          </a:p>
        </p:txBody>
      </p:sp>
    </p:spTree>
    <p:extLst>
      <p:ext uri="{BB962C8B-B14F-4D97-AF65-F5344CB8AC3E}">
        <p14:creationId xmlns:p14="http://schemas.microsoft.com/office/powerpoint/2010/main" val="197736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2D762C-10F2-21B2-466A-DC841E4C8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8D6812-2C9C-BCF8-D078-FFDC156FF4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2EC47F6-9446-CE84-F89C-BFB292ED8E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29117-A8F0-4572-893C-DAF9895B9D05}" type="datetimeFigureOut">
              <a:rPr lang="en-US" smtClean="0"/>
              <a:t>3/27/2025</a:t>
            </a:fld>
            <a:endParaRPr lang="en-US"/>
          </a:p>
        </p:txBody>
      </p:sp>
      <p:sp>
        <p:nvSpPr>
          <p:cNvPr id="5" name="Footer Placeholder 4">
            <a:extLst>
              <a:ext uri="{FF2B5EF4-FFF2-40B4-BE49-F238E27FC236}">
                <a16:creationId xmlns:a16="http://schemas.microsoft.com/office/drawing/2014/main" id="{EBB61AF9-9829-7B10-1B79-B2BB1D28E5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3B0A78-E1E2-9034-DDD8-C55FA6FC9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FD793-46E2-468A-999C-4336E2230855}" type="slidenum">
              <a:rPr lang="en-US" smtClean="0"/>
              <a:t>‹#›</a:t>
            </a:fld>
            <a:endParaRPr lang="en-US"/>
          </a:p>
        </p:txBody>
      </p:sp>
    </p:spTree>
    <p:extLst>
      <p:ext uri="{BB962C8B-B14F-4D97-AF65-F5344CB8AC3E}">
        <p14:creationId xmlns:p14="http://schemas.microsoft.com/office/powerpoint/2010/main" val="399886534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ustomXml" Target="../ink/ink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3426" y="809624"/>
            <a:ext cx="9896474" cy="2705101"/>
          </a:xfrm>
        </p:spPr>
        <p:txBody>
          <a:bodyPr>
            <a:noAutofit/>
          </a:bodyPr>
          <a:lstStyle/>
          <a:p>
            <a:r>
              <a:rPr lang="en-US" sz="5500" dirty="0">
                <a:solidFill>
                  <a:srgbClr val="653D35"/>
                </a:solidFill>
                <a:effectLst>
                  <a:outerShdw blurRad="38100" dist="38100" dir="2700000" algn="tl">
                    <a:srgbClr val="000000">
                      <a:alpha val="43137"/>
                    </a:srgbClr>
                  </a:outerShdw>
                </a:effectLst>
                <a:latin typeface="Fira Sans SemiBold" panose="020B0603050000020004" pitchFamily="34" charset="0"/>
              </a:rPr>
              <a:t>GIỚI THIỆU SÁCH THÁNG 4</a:t>
            </a:r>
            <a:br>
              <a:rPr lang="en-US" sz="5500" dirty="0">
                <a:solidFill>
                  <a:srgbClr val="653D35"/>
                </a:solidFill>
                <a:effectLst>
                  <a:outerShdw blurRad="38100" dist="38100" dir="2700000" algn="tl">
                    <a:srgbClr val="000000">
                      <a:alpha val="43137"/>
                    </a:srgbClr>
                  </a:outerShdw>
                </a:effectLst>
                <a:latin typeface="Fira Sans SemiBold" panose="020B0603050000020004" pitchFamily="34" charset="0"/>
              </a:rPr>
            </a:br>
            <a:r>
              <a:rPr lang="en-US" sz="5500" dirty="0">
                <a:solidFill>
                  <a:srgbClr val="653D35"/>
                </a:solidFill>
                <a:effectLst>
                  <a:outerShdw blurRad="38100" dist="38100" dir="2700000" algn="tl">
                    <a:srgbClr val="000000">
                      <a:alpha val="43137"/>
                    </a:srgbClr>
                  </a:outerShdw>
                </a:effectLst>
                <a:latin typeface="Fira Sans SemiBold" panose="020B0603050000020004" pitchFamily="34" charset="0"/>
              </a:rPr>
              <a:t>NĂM HỌC 2024-2025</a:t>
            </a:r>
            <a:endParaRPr lang="en-US" dirty="0">
              <a:solidFill>
                <a:srgbClr val="653D35"/>
              </a:solidFill>
              <a:effectLst>
                <a:outerShdw blurRad="38100" dist="38100" dir="2700000" algn="tl">
                  <a:srgbClr val="000000">
                    <a:alpha val="43137"/>
                  </a:srgbClr>
                </a:outerShdw>
              </a:effectLst>
              <a:latin typeface="Fira Sans SemiBold" panose="020B0603050000020004" pitchFamily="34" charset="0"/>
            </a:endParaRPr>
          </a:p>
        </p:txBody>
      </p:sp>
      <p:sp>
        <p:nvSpPr>
          <p:cNvPr id="3" name="Subtitle 2"/>
          <p:cNvSpPr>
            <a:spLocks noGrp="1"/>
          </p:cNvSpPr>
          <p:nvPr>
            <p:ph type="subTitle" idx="1"/>
          </p:nvPr>
        </p:nvSpPr>
        <p:spPr>
          <a:xfrm>
            <a:off x="1038226" y="3695700"/>
            <a:ext cx="7962899" cy="1724024"/>
          </a:xfrm>
        </p:spPr>
        <p:txBody>
          <a:bodyPr>
            <a:normAutofit/>
          </a:bodyPr>
          <a:lstStyle/>
          <a:p>
            <a:r>
              <a:rPr lang="en-US" b="1" dirty="0" err="1">
                <a:latin typeface="Corbel Light" panose="020B0303020204020204" pitchFamily="34" charset="0"/>
              </a:rPr>
              <a:t>Cuốn</a:t>
            </a:r>
            <a:r>
              <a:rPr lang="en-US" b="1" dirty="0">
                <a:latin typeface="Corbel Light" panose="020B0303020204020204" pitchFamily="34" charset="0"/>
              </a:rPr>
              <a:t> </a:t>
            </a:r>
            <a:r>
              <a:rPr lang="en-US" b="1" dirty="0" err="1">
                <a:latin typeface="Corbel Light" panose="020B0303020204020204" pitchFamily="34" charset="0"/>
              </a:rPr>
              <a:t>sách</a:t>
            </a:r>
            <a:r>
              <a:rPr lang="en-US" b="1" dirty="0">
                <a:latin typeface="Corbel Light" panose="020B0303020204020204" pitchFamily="34" charset="0"/>
              </a:rPr>
              <a:t>  “Kim </a:t>
            </a:r>
            <a:r>
              <a:rPr lang="en-US" b="1" dirty="0" err="1">
                <a:latin typeface="Corbel Light" panose="020B0303020204020204" pitchFamily="34" charset="0"/>
              </a:rPr>
              <a:t>Đồng</a:t>
            </a:r>
            <a:r>
              <a:rPr lang="en-US" b="1" dirty="0">
                <a:latin typeface="Corbel Light" panose="020B0303020204020204" pitchFamily="34" charset="0"/>
              </a:rPr>
              <a:t>” - </a:t>
            </a:r>
            <a:r>
              <a:rPr lang="en-US" b="1" dirty="0" err="1">
                <a:latin typeface="Corbel Light" panose="020B0303020204020204" pitchFamily="34" charset="0"/>
              </a:rPr>
              <a:t>Tác</a:t>
            </a:r>
            <a:r>
              <a:rPr lang="en-US" b="1" dirty="0">
                <a:latin typeface="Corbel Light" panose="020B0303020204020204" pitchFamily="34" charset="0"/>
              </a:rPr>
              <a:t> </a:t>
            </a:r>
            <a:r>
              <a:rPr lang="en-US" b="1" dirty="0" err="1">
                <a:latin typeface="Corbel Light" panose="020B0303020204020204" pitchFamily="34" charset="0"/>
              </a:rPr>
              <a:t>giả</a:t>
            </a:r>
            <a:r>
              <a:rPr lang="en-US" b="1" dirty="0">
                <a:latin typeface="Corbel Light" panose="020B0303020204020204" pitchFamily="34" charset="0"/>
              </a:rPr>
              <a:t>: </a:t>
            </a:r>
            <a:r>
              <a:rPr lang="en-US" b="1" dirty="0" err="1">
                <a:latin typeface="Corbel Light" panose="020B0303020204020204" pitchFamily="34" charset="0"/>
              </a:rPr>
              <a:t>Tô</a:t>
            </a:r>
            <a:r>
              <a:rPr lang="en-US" b="1" dirty="0">
                <a:latin typeface="Corbel Light" panose="020B0303020204020204" pitchFamily="34" charset="0"/>
              </a:rPr>
              <a:t> </a:t>
            </a:r>
            <a:r>
              <a:rPr lang="en-US" b="1" dirty="0" err="1">
                <a:latin typeface="Corbel Light" panose="020B0303020204020204" pitchFamily="34" charset="0"/>
              </a:rPr>
              <a:t>Hoài</a:t>
            </a:r>
            <a:endParaRPr lang="en-US" b="1" dirty="0">
              <a:latin typeface="Corbel Light" panose="020B0303020204020204" pitchFamily="34" charset="0"/>
            </a:endParaRPr>
          </a:p>
          <a:p>
            <a:r>
              <a:rPr lang="en-US" b="1" dirty="0" err="1">
                <a:latin typeface="Corbel Light" panose="020B0303020204020204" pitchFamily="34" charset="0"/>
              </a:rPr>
              <a:t>Tổ</a:t>
            </a:r>
            <a:r>
              <a:rPr lang="en-US" b="1" dirty="0">
                <a:latin typeface="Corbel Light" panose="020B0303020204020204" pitchFamily="34" charset="0"/>
              </a:rPr>
              <a:t> </a:t>
            </a:r>
            <a:r>
              <a:rPr lang="en-US" b="1" dirty="0" err="1">
                <a:latin typeface="Corbel Light" panose="020B0303020204020204" pitchFamily="34" charset="0"/>
              </a:rPr>
              <a:t>công</a:t>
            </a:r>
            <a:r>
              <a:rPr lang="en-US" b="1" dirty="0">
                <a:latin typeface="Corbel Light" panose="020B0303020204020204" pitchFamily="34" charset="0"/>
              </a:rPr>
              <a:t> </a:t>
            </a:r>
            <a:r>
              <a:rPr lang="en-US" b="1" dirty="0" err="1">
                <a:latin typeface="Corbel Light" panose="020B0303020204020204" pitchFamily="34" charset="0"/>
              </a:rPr>
              <a:t>tác</a:t>
            </a:r>
            <a:r>
              <a:rPr lang="en-US" b="1" dirty="0">
                <a:latin typeface="Corbel Light" panose="020B0303020204020204" pitchFamily="34" charset="0"/>
              </a:rPr>
              <a:t> </a:t>
            </a:r>
            <a:r>
              <a:rPr lang="en-US" b="1" dirty="0" err="1">
                <a:latin typeface="Corbel Light" panose="020B0303020204020204" pitchFamily="34" charset="0"/>
              </a:rPr>
              <a:t>viên</a:t>
            </a:r>
            <a:r>
              <a:rPr lang="en-US" b="1" dirty="0">
                <a:latin typeface="Corbel Light" panose="020B0303020204020204" pitchFamily="34" charset="0"/>
              </a:rPr>
              <a:t> </a:t>
            </a:r>
            <a:r>
              <a:rPr lang="en-US" b="1" dirty="0" err="1">
                <a:latin typeface="Corbel Light" panose="020B0303020204020204" pitchFamily="34" charset="0"/>
              </a:rPr>
              <a:t>thư</a:t>
            </a:r>
            <a:r>
              <a:rPr lang="en-US" b="1" dirty="0">
                <a:latin typeface="Corbel Light" panose="020B0303020204020204" pitchFamily="34" charset="0"/>
              </a:rPr>
              <a:t> </a:t>
            </a:r>
            <a:r>
              <a:rPr lang="en-US" b="1" dirty="0" err="1">
                <a:latin typeface="Corbel Light" panose="020B0303020204020204" pitchFamily="34" charset="0"/>
              </a:rPr>
              <a:t>viện</a:t>
            </a:r>
            <a:endParaRPr lang="en-US" b="1" dirty="0">
              <a:latin typeface="Corbel Light" panose="020B0303020204020204" pitchFamily="34" charset="0"/>
            </a:endParaRPr>
          </a:p>
          <a:p>
            <a:r>
              <a:rPr lang="en-US" sz="2000" i="1" dirty="0" err="1">
                <a:latin typeface="Corbel Light" panose="020B0303020204020204" pitchFamily="34" charset="0"/>
              </a:rPr>
              <a:t>Nguyễn</a:t>
            </a:r>
            <a:r>
              <a:rPr lang="en-US" sz="2000" i="1" dirty="0">
                <a:latin typeface="Corbel Light" panose="020B0303020204020204" pitchFamily="34" charset="0"/>
              </a:rPr>
              <a:t> </a:t>
            </a:r>
            <a:r>
              <a:rPr lang="en-US" sz="2000" i="1" dirty="0" err="1">
                <a:latin typeface="Corbel Light" panose="020B0303020204020204" pitchFamily="34" charset="0"/>
              </a:rPr>
              <a:t>Ngọc</a:t>
            </a:r>
            <a:r>
              <a:rPr lang="en-US" sz="2000" i="1" dirty="0">
                <a:latin typeface="Corbel Light" panose="020B0303020204020204" pitchFamily="34" charset="0"/>
              </a:rPr>
              <a:t> Anh – Ngô </a:t>
            </a:r>
            <a:r>
              <a:rPr lang="en-US" sz="2000" i="1" dirty="0" err="1">
                <a:latin typeface="Corbel Light" panose="020B0303020204020204" pitchFamily="34" charset="0"/>
              </a:rPr>
              <a:t>Quỳnh</a:t>
            </a:r>
            <a:r>
              <a:rPr lang="en-US" sz="2000" i="1" dirty="0">
                <a:latin typeface="Corbel Light" panose="020B0303020204020204" pitchFamily="34" charset="0"/>
              </a:rPr>
              <a:t> Chi </a:t>
            </a:r>
          </a:p>
          <a:p>
            <a:r>
              <a:rPr lang="en-US" sz="2000" i="1" dirty="0">
                <a:latin typeface="Corbel Light" panose="020B0303020204020204" pitchFamily="34" charset="0"/>
              </a:rPr>
              <a:t>Phùng </a:t>
            </a:r>
            <a:r>
              <a:rPr lang="en-US" sz="2000" i="1" dirty="0" err="1">
                <a:latin typeface="Corbel Light" panose="020B0303020204020204" pitchFamily="34" charset="0"/>
              </a:rPr>
              <a:t>Viết</a:t>
            </a:r>
            <a:r>
              <a:rPr lang="en-US" sz="2000" i="1" dirty="0">
                <a:latin typeface="Corbel Light" panose="020B0303020204020204" pitchFamily="34" charset="0"/>
              </a:rPr>
              <a:t> An – Lê Thu Phương</a:t>
            </a:r>
          </a:p>
          <a:p>
            <a:endParaRPr lang="en-US" sz="2000" i="1" dirty="0">
              <a:latin typeface="Corbel Light" panose="020B0303020204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7838">
            <a:off x="8824546" y="3092637"/>
            <a:ext cx="3253156" cy="3510939"/>
          </a:xfrm>
          <a:prstGeom prst="rect">
            <a:avLst/>
          </a:prstGeom>
        </p:spPr>
      </p:pic>
      <p:pic>
        <p:nvPicPr>
          <p:cNvPr id="7" name="NguoiChienSiAy-QuangTho-2592848">
            <a:hlinkClick r:id="" action="ppaction://media"/>
            <a:extLst>
              <a:ext uri="{FF2B5EF4-FFF2-40B4-BE49-F238E27FC236}">
                <a16:creationId xmlns:a16="http://schemas.microsoft.com/office/drawing/2014/main" id="{19B8A088-45D3-40FC-53AF-1867FA7A18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300" y="5978525"/>
            <a:ext cx="406400" cy="406400"/>
          </a:xfrm>
          <a:prstGeom prst="rect">
            <a:avLst/>
          </a:prstGeom>
        </p:spPr>
      </p:pic>
      <p:sp>
        <p:nvSpPr>
          <p:cNvPr id="5" name="TextBox 4">
            <a:extLst>
              <a:ext uri="{FF2B5EF4-FFF2-40B4-BE49-F238E27FC236}">
                <a16:creationId xmlns:a16="http://schemas.microsoft.com/office/drawing/2014/main" id="{9A69879F-01CE-8163-6D35-896D9D7A6B47}"/>
              </a:ext>
            </a:extLst>
          </p:cNvPr>
          <p:cNvSpPr txBox="1"/>
          <p:nvPr/>
        </p:nvSpPr>
        <p:spPr>
          <a:xfrm>
            <a:off x="1771650" y="276225"/>
            <a:ext cx="8343900"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ỦY BAN NHÂN DÂN HUYỆN GIA LÂM</a:t>
            </a:r>
          </a:p>
          <a:p>
            <a:pPr algn="ctr"/>
            <a:r>
              <a:rPr lang="en-US" sz="2000" b="1" dirty="0">
                <a:latin typeface="Times New Roman" panose="02020603050405020304" pitchFamily="18" charset="0"/>
                <a:cs typeface="Times New Roman" panose="02020603050405020304" pitchFamily="18" charset="0"/>
              </a:rPr>
              <a:t>TRƯỜNG THCS YÊN VIÊN</a:t>
            </a:r>
            <a:endParaRPr lang="vi-VN" sz="2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EFF98BD-15F6-97FA-BF5F-2128B656466E}"/>
              </a:ext>
            </a:extLst>
          </p:cNvPr>
          <p:cNvSpPr txBox="1"/>
          <p:nvPr/>
        </p:nvSpPr>
        <p:spPr>
          <a:xfrm>
            <a:off x="2609851" y="5705475"/>
            <a:ext cx="5638800"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          Yên Viên,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 21 </a:t>
            </a:r>
            <a:r>
              <a:rPr lang="en-US" sz="2400" i="1" dirty="0" err="1">
                <a:latin typeface="Times New Roman" panose="02020603050405020304" pitchFamily="18" charset="0"/>
                <a:cs typeface="Times New Roman" panose="02020603050405020304" pitchFamily="18" charset="0"/>
              </a:rPr>
              <a:t>tháng</a:t>
            </a:r>
            <a:r>
              <a:rPr lang="en-US" sz="2400" i="1" dirty="0">
                <a:latin typeface="Times New Roman" panose="02020603050405020304" pitchFamily="18" charset="0"/>
                <a:cs typeface="Times New Roman" panose="02020603050405020304" pitchFamily="18" charset="0"/>
              </a:rPr>
              <a:t> 4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2025</a:t>
            </a:r>
            <a:endParaRPr lang="vi-VN"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70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7696">
        <p15:prstTrans prst="curtains"/>
      </p:transition>
    </mc:Choice>
    <mc:Fallback xmlns="">
      <p:transition spd="slow" advTm="3076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37"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1B2D2-0D49-3AEF-2DDD-E9C508A81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7838">
            <a:off x="3041916" y="352962"/>
            <a:ext cx="5684914" cy="6135392"/>
          </a:xfrm>
          <a:prstGeom prst="rect">
            <a:avLst/>
          </a:prstGeom>
        </p:spPr>
      </p:pic>
      <p:pic>
        <p:nvPicPr>
          <p:cNvPr id="5" name="Picture 4">
            <a:extLst>
              <a:ext uri="{FF2B5EF4-FFF2-40B4-BE49-F238E27FC236}">
                <a16:creationId xmlns:a16="http://schemas.microsoft.com/office/drawing/2014/main" id="{073D5CF8-2BA6-0F04-7EF8-A5CCFB203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30501">
            <a:off x="12136606" y="-3031957"/>
            <a:ext cx="3869988" cy="3869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4345C4-23B1-AAC7-3000-26621AC0E15A}"/>
              </a:ext>
            </a:extLst>
          </p:cNvPr>
          <p:cNvSpPr txBox="1"/>
          <p:nvPr/>
        </p:nvSpPr>
        <p:spPr>
          <a:xfrm>
            <a:off x="1082675" y="-921266"/>
            <a:ext cx="8235950" cy="830997"/>
          </a:xfrm>
          <a:prstGeom prst="rect">
            <a:avLst/>
          </a:prstGeom>
          <a:noFill/>
        </p:spPr>
        <p:txBody>
          <a:bodyPr wrap="square">
            <a:spAutoFit/>
          </a:bodyPr>
          <a:lstStyle/>
          <a:p>
            <a:r>
              <a:rPr lang="en-US" sz="4800" b="1" dirty="0" err="1">
                <a:latin typeface="Bahnschrift SemiLight Condensed" panose="020B0502040204020203" pitchFamily="34" charset="0"/>
              </a:rPr>
              <a:t>Giới</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thiệu</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về</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cuốn</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sách</a:t>
            </a:r>
            <a:r>
              <a:rPr lang="en-US" sz="4800" b="1" dirty="0">
                <a:latin typeface="Bahnschrift SemiLight Condensed" panose="020B0502040204020203" pitchFamily="34" charset="0"/>
              </a:rPr>
              <a:t> </a:t>
            </a:r>
            <a:endParaRPr lang="vi-VN" sz="4800" dirty="0"/>
          </a:p>
        </p:txBody>
      </p:sp>
    </p:spTree>
    <p:extLst>
      <p:ext uri="{BB962C8B-B14F-4D97-AF65-F5344CB8AC3E}">
        <p14:creationId xmlns:p14="http://schemas.microsoft.com/office/powerpoint/2010/main" val="2202467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croll: Horizontal 5">
            <a:extLst>
              <a:ext uri="{FF2B5EF4-FFF2-40B4-BE49-F238E27FC236}">
                <a16:creationId xmlns:a16="http://schemas.microsoft.com/office/drawing/2014/main" id="{010FBD41-57EF-D87C-B5EC-A1E6D18A91E2}"/>
              </a:ext>
            </a:extLst>
          </p:cNvPr>
          <p:cNvSpPr/>
          <p:nvPr/>
        </p:nvSpPr>
        <p:spPr>
          <a:xfrm>
            <a:off x="557980" y="365125"/>
            <a:ext cx="5182420" cy="1325563"/>
          </a:xfrm>
          <a:prstGeom prst="horizontalScroll">
            <a:avLst/>
          </a:prstGeom>
          <a:solidFill>
            <a:srgbClr val="E8D3B4"/>
          </a:solidFill>
          <a:ln>
            <a:solidFill>
              <a:srgbClr val="9C7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52" name="Picture 4">
            <a:extLst>
              <a:ext uri="{FF2B5EF4-FFF2-40B4-BE49-F238E27FC236}">
                <a16:creationId xmlns:a16="http://schemas.microsoft.com/office/drawing/2014/main" id="{F3A80F22-F62C-EC57-0B01-FF736DF80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230501">
            <a:off x="9418806" y="-1253957"/>
            <a:ext cx="3869988" cy="3869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800" b="1" dirty="0" err="1">
                <a:latin typeface="Bahnschrift SemiLight Condensed" panose="020B0502040204020203" pitchFamily="34" charset="0"/>
              </a:rPr>
              <a:t>Giới</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thiệu</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về</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cuốn</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sách</a:t>
            </a:r>
            <a:r>
              <a:rPr lang="en-US" sz="4800" b="1" dirty="0">
                <a:latin typeface="Bahnschrift SemiLight Condensed" panose="020B0502040204020203" pitchFamily="34" charset="0"/>
              </a:rPr>
              <a:t> </a:t>
            </a:r>
          </a:p>
        </p:txBody>
      </p:sp>
      <p:sp>
        <p:nvSpPr>
          <p:cNvPr id="3" name="Content Placeholder 2"/>
          <p:cNvSpPr>
            <a:spLocks noGrp="1"/>
          </p:cNvSpPr>
          <p:nvPr>
            <p:ph idx="1"/>
          </p:nvPr>
        </p:nvSpPr>
        <p:spPr/>
        <p:txBody>
          <a:bodyPr>
            <a:normAutofit fontScale="92500"/>
          </a:bodyPr>
          <a:lstStyle/>
          <a:p>
            <a:pPr marL="0" indent="0">
              <a:buNone/>
            </a:pPr>
            <a:r>
              <a:rPr lang="vi-VN" sz="2300" b="1" i="1" dirty="0">
                <a:latin typeface="Corbel Light" panose="020B0303020204020204" pitchFamily="34" charset="0"/>
              </a:rPr>
              <a:t>Kính thưa quý thầy cô giáo và các bạn học sinh thân mến!</a:t>
            </a:r>
          </a:p>
          <a:p>
            <a:pPr marL="0" indent="0">
              <a:buNone/>
            </a:pPr>
            <a:r>
              <a:rPr lang="vi-VN" sz="2300" i="1" dirty="0">
                <a:latin typeface="Corbel Light" panose="020B0303020204020204" pitchFamily="34" charset="0"/>
              </a:rPr>
              <a:t>          </a:t>
            </a:r>
            <a:r>
              <a:rPr lang="vi-VN" sz="2300" dirty="0">
                <a:latin typeface="Corbel Light" panose="020B0303020204020204" pitchFamily="34" charset="0"/>
              </a:rPr>
              <a:t>Trong suốt hai cuộc kháng chiến chống thực dân Pháp và đế quốc Mỹ xâm lược, mảnh đất Việt Nam anh hùng đã sản sinh ra rất nhiều tấm gương thiếu niên tuổi nhỏ nhưng chí lớn đã anh dũng hi sinh vì độc lập, tự do của dân tộc. Họ đã hiến dâng cuộc đời mình để hóa thân vào hình hài đất nước, viết nên những trang lịch sử đau thương mà vô cùng vẻ vang của dân tộc.</a:t>
            </a:r>
          </a:p>
          <a:p>
            <a:pPr marL="0" indent="0">
              <a:buNone/>
            </a:pPr>
            <a:r>
              <a:rPr lang="vi-VN" sz="2300" dirty="0">
                <a:latin typeface="Corbel Light" panose="020B0303020204020204" pitchFamily="34" charset="0"/>
              </a:rPr>
              <a:t>          Nhân dịp kỉ niệm 92 năm ngày thành lập Đoàn thanh niên Cộng sản Hồ Chí Minh, thư viện trường THCS </a:t>
            </a:r>
            <a:r>
              <a:rPr lang="en-US" sz="2300" dirty="0" err="1">
                <a:latin typeface="Corbel Light" panose="020B0303020204020204" pitchFamily="34" charset="0"/>
              </a:rPr>
              <a:t>Yên</a:t>
            </a:r>
            <a:r>
              <a:rPr lang="en-US" sz="2300" dirty="0">
                <a:latin typeface="Corbel Light" panose="020B0303020204020204" pitchFamily="34" charset="0"/>
              </a:rPr>
              <a:t> </a:t>
            </a:r>
            <a:r>
              <a:rPr lang="en-US" sz="2300" dirty="0" err="1">
                <a:latin typeface="Corbel Light" panose="020B0303020204020204" pitchFamily="34" charset="0"/>
              </a:rPr>
              <a:t>Viên</a:t>
            </a:r>
            <a:r>
              <a:rPr lang="en-US" sz="2300" dirty="0">
                <a:latin typeface="Corbel Light" panose="020B0303020204020204" pitchFamily="34" charset="0"/>
              </a:rPr>
              <a:t> </a:t>
            </a:r>
            <a:r>
              <a:rPr lang="vi-VN" sz="2300" dirty="0">
                <a:latin typeface="Corbel Light" panose="020B0303020204020204" pitchFamily="34" charset="0"/>
              </a:rPr>
              <a:t>trân trọng giới thiệu tới quý thầy cô cùng các bạn học sinh cuốn sách “Kim Đồng” của nhà văn Tô Hoài được nhà xuất bản Kim Đồng tái bản vào năm 2019. Cuốn sách dày 32 trang được in trên khổ giấy 19x26cm.</a:t>
            </a:r>
          </a:p>
          <a:p>
            <a:pPr marL="0" indent="0">
              <a:buNone/>
            </a:pPr>
            <a:r>
              <a:rPr lang="vi-VN" sz="2300" dirty="0">
                <a:latin typeface="Corbel Light" panose="020B0303020204020204" pitchFamily="34" charset="0"/>
              </a:rPr>
              <a:t> Đầu tiên, ta nhìn thấy hai chữ “Kim Đồng” nổi bật trên trang bìa của cuốn sách với hình ảnh anh Kim Đồng nhỏ bé người đội trưởng đầu tiên của Đội Nhi đồng cứu quốc, nay là Đội TNTP Hồ Chí Minh. Nhìn vào đó, ta có thể cảm nhận được nét rắn rỏi, nhanh nhẹn, ý chí kiên cường trước bom đạn kẻ thù của người thiếu niên anh dũng.</a:t>
            </a:r>
            <a:endParaRPr lang="en-US" sz="2300" dirty="0">
              <a:latin typeface="Corbel Light" panose="020B0303020204020204" pitchFamily="34" charset="0"/>
            </a:endParaRPr>
          </a:p>
        </p:txBody>
      </p:sp>
      <p:pic>
        <p:nvPicPr>
          <p:cNvPr id="4" name="Picture 3">
            <a:extLst>
              <a:ext uri="{FF2B5EF4-FFF2-40B4-BE49-F238E27FC236}">
                <a16:creationId xmlns:a16="http://schemas.microsoft.com/office/drawing/2014/main" id="{A57E3716-C19B-2364-E4F2-03D03F7B4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7838">
            <a:off x="2229116" y="-6450255"/>
            <a:ext cx="5684914" cy="6135392"/>
          </a:xfrm>
          <a:prstGeom prst="rect">
            <a:avLst/>
          </a:prstGeom>
        </p:spPr>
      </p:pic>
      <p:sp>
        <p:nvSpPr>
          <p:cNvPr id="5" name="Title 1">
            <a:extLst>
              <a:ext uri="{FF2B5EF4-FFF2-40B4-BE49-F238E27FC236}">
                <a16:creationId xmlns:a16="http://schemas.microsoft.com/office/drawing/2014/main" id="{8327436E-37E3-E377-68FA-71CB336C886A}"/>
              </a:ext>
            </a:extLst>
          </p:cNvPr>
          <p:cNvSpPr txBox="1">
            <a:spLocks/>
          </p:cNvSpPr>
          <p:nvPr/>
        </p:nvSpPr>
        <p:spPr>
          <a:xfrm>
            <a:off x="-5618124" y="4325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latin typeface="Bahnschrift SemiLight Condensed" panose="020B0502040204020203" pitchFamily="34" charset="0"/>
              </a:rPr>
              <a:t>Nội dung cuốn sách</a:t>
            </a:r>
            <a:endParaRPr lang="en-US" sz="5400" dirty="0">
              <a:latin typeface="Bahnschrift SemiLight Condensed" panose="020B0502040204020203" pitchFamily="34" charset="0"/>
            </a:endParaRPr>
          </a:p>
        </p:txBody>
      </p:sp>
    </p:spTree>
    <p:extLst>
      <p:ext uri="{BB962C8B-B14F-4D97-AF65-F5344CB8AC3E}">
        <p14:creationId xmlns:p14="http://schemas.microsoft.com/office/powerpoint/2010/main" val="1200684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croll: Horizontal 8">
            <a:extLst>
              <a:ext uri="{FF2B5EF4-FFF2-40B4-BE49-F238E27FC236}">
                <a16:creationId xmlns:a16="http://schemas.microsoft.com/office/drawing/2014/main" id="{F8FFD66C-FB22-8A8E-C677-A844FAB6AE07}"/>
              </a:ext>
            </a:extLst>
          </p:cNvPr>
          <p:cNvSpPr/>
          <p:nvPr/>
        </p:nvSpPr>
        <p:spPr>
          <a:xfrm>
            <a:off x="557980" y="365125"/>
            <a:ext cx="5182420" cy="1325563"/>
          </a:xfrm>
          <a:prstGeom prst="horizontalScroll">
            <a:avLst/>
          </a:prstGeom>
          <a:solidFill>
            <a:srgbClr val="E8D3B4"/>
          </a:solidFill>
          <a:ln>
            <a:solidFill>
              <a:srgbClr val="9C7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p:cNvSpPr>
            <a:spLocks noGrp="1"/>
          </p:cNvSpPr>
          <p:nvPr>
            <p:ph type="title"/>
          </p:nvPr>
        </p:nvSpPr>
        <p:spPr/>
        <p:txBody>
          <a:bodyPr>
            <a:normAutofit/>
          </a:bodyPr>
          <a:lstStyle/>
          <a:p>
            <a:r>
              <a:rPr lang="en-US" sz="5400" dirty="0" err="1">
                <a:latin typeface="Bahnschrift SemiLight Condensed" panose="020B0502040204020203" pitchFamily="34" charset="0"/>
              </a:rPr>
              <a:t>Nội</a:t>
            </a:r>
            <a:r>
              <a:rPr lang="en-US" sz="5400" dirty="0">
                <a:latin typeface="Bahnschrift SemiLight Condensed" panose="020B0502040204020203" pitchFamily="34" charset="0"/>
              </a:rPr>
              <a:t> dung </a:t>
            </a:r>
            <a:r>
              <a:rPr lang="en-US" sz="5400" dirty="0" err="1">
                <a:latin typeface="Bahnschrift SemiLight Condensed" panose="020B0502040204020203" pitchFamily="34" charset="0"/>
              </a:rPr>
              <a:t>cuốn</a:t>
            </a:r>
            <a:r>
              <a:rPr lang="en-US" sz="5400" dirty="0">
                <a:latin typeface="Bahnschrift SemiLight Condensed" panose="020B0502040204020203" pitchFamily="34" charset="0"/>
              </a:rPr>
              <a:t> </a:t>
            </a:r>
            <a:r>
              <a:rPr lang="en-US" sz="5400" dirty="0" err="1">
                <a:latin typeface="Bahnschrift SemiLight Condensed" panose="020B0502040204020203" pitchFamily="34" charset="0"/>
              </a:rPr>
              <a:t>sách</a:t>
            </a:r>
            <a:endParaRPr lang="en-US" sz="5400" dirty="0">
              <a:latin typeface="Bahnschrift SemiLight Condensed" panose="020B0502040204020203" pitchFamily="34" charset="0"/>
            </a:endParaRPr>
          </a:p>
        </p:txBody>
      </p:sp>
      <p:sp>
        <p:nvSpPr>
          <p:cNvPr id="3" name="Content Placeholder 2"/>
          <p:cNvSpPr>
            <a:spLocks noGrp="1"/>
          </p:cNvSpPr>
          <p:nvPr>
            <p:ph idx="1"/>
          </p:nvPr>
        </p:nvSpPr>
        <p:spPr/>
        <p:txBody>
          <a:bodyPr>
            <a:normAutofit fontScale="40000" lnSpcReduction="20000"/>
          </a:bodyPr>
          <a:lstStyle/>
          <a:p>
            <a:pPr marL="0" indent="0">
              <a:lnSpc>
                <a:spcPct val="120000"/>
              </a:lnSpc>
              <a:buNone/>
            </a:pPr>
            <a:r>
              <a:rPr lang="vi-VN" sz="4500" dirty="0">
                <a:latin typeface="Corbel Light" panose="020B0303020204020204" pitchFamily="34" charset="0"/>
              </a:rPr>
              <a:t>	Đến với nội dung của cuốn sách, tác giả giới thiệu tên thật của anh Kim Đồng là Nông Văn Dền quê ở Nà Mạ. Dền cũng như bao đứa trẻ khác có những hành động, lời nói rất hồn nhiên. Nhưng sống trong thời kì chiến tranh, khi mà kẻ thù tàn ác, tuổi thơ của Dền đã phải tận mắt chứng kiến cảnh bố mình và bao nhiêu người làng bị đánh đập, bị lính bắt đi phu. Rồi đến khi bố Dền đi phu “chẳng bao giò về nữa”, Dền đã chứng kiến sự mất mát, đau khổ của mẹ. Và Dền bắt đầu tập làm người lớn để giúp đỡ mẹ, là “người đàn ông” trong gia đình cùng “gánh vác” việc nhà. Đọc truyện, bạn đọc sẽ không khỏi bùi ngùi, xúc động, trước những lời nói, những việc làm vẫn đậm nét trẻ con nhưng lại toát lên sự ngoan ngoãn</a:t>
            </a:r>
            <a:r>
              <a:rPr lang="en-US" sz="4500" dirty="0">
                <a:latin typeface="Corbel Light" panose="020B0303020204020204" pitchFamily="34" charset="0"/>
              </a:rPr>
              <a:t>, </a:t>
            </a:r>
            <a:r>
              <a:rPr lang="vi-VN" sz="4500" dirty="0">
                <a:latin typeface="Corbel Light" panose="020B0303020204020204" pitchFamily="34" charset="0"/>
              </a:rPr>
              <a:t>hiếu thảo và đáng trân trọng của cậu Cậu bé Dền đến với cách mạng cũng thật tự nhiên. Từ việc “rình anh trai làm súng” đến khi biết anh trai mình có trong đội tự vệ có tên là Cứu quốc thì Dền rất muốn làm cách mạng mặc dù biết rất nguy hiểm và gian nan. Rồi cái ngày Dền mong mỏi ấy cũng đến, Dền được cử làm tổ trưởng Hội Nhi đồng cứu quốc ở khu đó và có tên cách mạng là Kim Đồng. Kim Đồng rất nhanh trí và hay có sáng kiến. Cậu bé muốn được làm công tác giao thông liên lạc.</a:t>
            </a:r>
          </a:p>
          <a:p>
            <a:pPr marL="0" indent="0">
              <a:lnSpc>
                <a:spcPct val="120000"/>
              </a:lnSpc>
              <a:buNone/>
            </a:pPr>
            <a:r>
              <a:rPr lang="vi-VN" sz="3000" dirty="0">
                <a:latin typeface="Corbel Light" panose="020B0303020204020204" pitchFamily="34" charset="0"/>
              </a:rPr>
              <a:t>          </a:t>
            </a:r>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788339BD-0967-CBAA-EE37-AFE0D2AE4F43}"/>
                  </a:ext>
                </a:extLst>
              </p14:cNvPr>
              <p14:cNvContentPartPr/>
              <p14:nvPr/>
            </p14:nvContentPartPr>
            <p14:xfrm>
              <a:off x="1512140" y="-787960"/>
              <a:ext cx="11880" cy="360"/>
            </p14:xfrm>
          </p:contentPart>
        </mc:Choice>
        <mc:Fallback xmlns="">
          <p:pic>
            <p:nvPicPr>
              <p:cNvPr id="6" name="Ink 5">
                <a:extLst>
                  <a:ext uri="{FF2B5EF4-FFF2-40B4-BE49-F238E27FC236}">
                    <a16:creationId xmlns:a16="http://schemas.microsoft.com/office/drawing/2014/main" id="{788339BD-0967-CBAA-EE37-AFE0D2AE4F43}"/>
                  </a:ext>
                </a:extLst>
              </p:cNvPr>
              <p:cNvPicPr/>
              <p:nvPr/>
            </p:nvPicPr>
            <p:blipFill>
              <a:blip r:embed="rId3"/>
              <a:stretch>
                <a:fillRect/>
              </a:stretch>
            </p:blipFill>
            <p:spPr>
              <a:xfrm>
                <a:off x="1503500" y="-796960"/>
                <a:ext cx="2952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k 6">
                <a:extLst>
                  <a:ext uri="{FF2B5EF4-FFF2-40B4-BE49-F238E27FC236}">
                    <a16:creationId xmlns:a16="http://schemas.microsoft.com/office/drawing/2014/main" id="{4BD63F68-2726-BE33-F768-59A0CB8AEBFF}"/>
                  </a:ext>
                </a:extLst>
              </p14:cNvPr>
              <p14:cNvContentPartPr/>
              <p14:nvPr/>
            </p14:nvContentPartPr>
            <p14:xfrm>
              <a:off x="2488900" y="-330760"/>
              <a:ext cx="360" cy="360"/>
            </p14:xfrm>
          </p:contentPart>
        </mc:Choice>
        <mc:Fallback xmlns="">
          <p:pic>
            <p:nvPicPr>
              <p:cNvPr id="7" name="Ink 6">
                <a:extLst>
                  <a:ext uri="{FF2B5EF4-FFF2-40B4-BE49-F238E27FC236}">
                    <a16:creationId xmlns:a16="http://schemas.microsoft.com/office/drawing/2014/main" id="{4BD63F68-2726-BE33-F768-59A0CB8AEBFF}"/>
                  </a:ext>
                </a:extLst>
              </p:cNvPr>
              <p:cNvPicPr/>
              <p:nvPr/>
            </p:nvPicPr>
            <p:blipFill>
              <a:blip r:embed="rId5"/>
              <a:stretch>
                <a:fillRect/>
              </a:stretch>
            </p:blipFill>
            <p:spPr>
              <a:xfrm>
                <a:off x="2471260" y="-438760"/>
                <a:ext cx="36000" cy="216000"/>
              </a:xfrm>
              <a:prstGeom prst="rect">
                <a:avLst/>
              </a:prstGeom>
            </p:spPr>
          </p:pic>
        </mc:Fallback>
      </mc:AlternateContent>
      <p:sp>
        <p:nvSpPr>
          <p:cNvPr id="10" name="Title 1">
            <a:extLst>
              <a:ext uri="{FF2B5EF4-FFF2-40B4-BE49-F238E27FC236}">
                <a16:creationId xmlns:a16="http://schemas.microsoft.com/office/drawing/2014/main" id="{EF8081CA-714D-B703-A240-3E8200A7B310}"/>
              </a:ext>
            </a:extLst>
          </p:cNvPr>
          <p:cNvSpPr txBox="1">
            <a:spLocks/>
          </p:cNvSpPr>
          <p:nvPr/>
        </p:nvSpPr>
        <p:spPr>
          <a:xfrm>
            <a:off x="1261218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a:latin typeface="Bahnschrift SemiLight Condensed" panose="020B0502040204020203" pitchFamily="34" charset="0"/>
              </a:rPr>
              <a:t>Giới</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thiệu</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về</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cuốn</a:t>
            </a:r>
            <a:r>
              <a:rPr lang="en-US" sz="4800" b="1" dirty="0">
                <a:latin typeface="Bahnschrift SemiLight Condensed" panose="020B0502040204020203" pitchFamily="34" charset="0"/>
              </a:rPr>
              <a:t> </a:t>
            </a:r>
            <a:r>
              <a:rPr lang="en-US" sz="4800" b="1" dirty="0" err="1">
                <a:latin typeface="Bahnschrift SemiLight Condensed" panose="020B0502040204020203" pitchFamily="34" charset="0"/>
              </a:rPr>
              <a:t>sách</a:t>
            </a:r>
            <a:r>
              <a:rPr lang="en-US" sz="4800" b="1" dirty="0">
                <a:latin typeface="Bahnschrift SemiLight Condensed" panose="020B0502040204020203" pitchFamily="34" charset="0"/>
              </a:rPr>
              <a:t> </a:t>
            </a:r>
          </a:p>
        </p:txBody>
      </p:sp>
    </p:spTree>
    <p:extLst>
      <p:ext uri="{BB962C8B-B14F-4D97-AF65-F5344CB8AC3E}">
        <p14:creationId xmlns:p14="http://schemas.microsoft.com/office/powerpoint/2010/main" val="233227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ài Hát Về Anh Kim Đồng - Anh Hùng Nhỏ Tuổi Chí Lớn - POPS Kids Blog">
            <a:extLst>
              <a:ext uri="{FF2B5EF4-FFF2-40B4-BE49-F238E27FC236}">
                <a16:creationId xmlns:a16="http://schemas.microsoft.com/office/drawing/2014/main" id="{6F27597F-B98E-F7A6-31F7-A5F9D1207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B73B7C98-4970-4E31-47B8-5B1E475B2192}"/>
              </a:ext>
            </a:extLst>
          </p:cNvPr>
          <p:cNvSpPr/>
          <p:nvPr/>
        </p:nvSpPr>
        <p:spPr>
          <a:xfrm>
            <a:off x="5472923" y="-739303"/>
            <a:ext cx="10324797" cy="78015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Content Placeholder 5">
            <a:extLst>
              <a:ext uri="{FF2B5EF4-FFF2-40B4-BE49-F238E27FC236}">
                <a16:creationId xmlns:a16="http://schemas.microsoft.com/office/drawing/2014/main" id="{D6D45D41-E2A7-43B7-0F7A-A8E23B3887C2}"/>
              </a:ext>
            </a:extLst>
          </p:cNvPr>
          <p:cNvSpPr>
            <a:spLocks noGrp="1"/>
          </p:cNvSpPr>
          <p:nvPr>
            <p:ph idx="1"/>
          </p:nvPr>
        </p:nvSpPr>
        <p:spPr>
          <a:xfrm>
            <a:off x="6251643" y="541337"/>
            <a:ext cx="5524500" cy="5775325"/>
          </a:xfrm>
        </p:spPr>
        <p:txBody>
          <a:bodyPr>
            <a:normAutofit/>
          </a:bodyPr>
          <a:lstStyle/>
          <a:p>
            <a:pPr marL="0" indent="0" algn="r">
              <a:lnSpc>
                <a:spcPct val="100000"/>
              </a:lnSpc>
              <a:buNone/>
            </a:pPr>
            <a:r>
              <a:rPr lang="vi-VN" sz="2800" dirty="0">
                <a:latin typeface="Corbel Light" panose="020B0303020204020204" pitchFamily="34" charset="0"/>
              </a:rPr>
              <a:t>	Trong một lần đi liên lạc về, Kim Đồng phát hiện bọn địch đang phục kích ngay bên cạnh nơi họp của Mặt trận Việt Minh. Ngay lập tức, Kim Đồng nhanh trí nghĩ cách đánh lừa để địch nổ súng về phía mình. Chính nhờ tiếng súng “báo động” ấy, mà các cán bộ của Mặt trận Việt Minh đã nhanh chóng thoát khỏi vòng vây nguy hiểm của địch, anh chạy đến khu vực gần bờ suối Lênin thì anh dũng hi sinh.</a:t>
            </a:r>
          </a:p>
          <a:p>
            <a:pPr>
              <a:lnSpc>
                <a:spcPct val="100000"/>
              </a:lnSpc>
            </a:pPr>
            <a:endParaRPr lang="vi-VN" dirty="0"/>
          </a:p>
        </p:txBody>
      </p:sp>
      <p:sp>
        <p:nvSpPr>
          <p:cNvPr id="12" name="Scroll: Horizontal 11">
            <a:extLst>
              <a:ext uri="{FF2B5EF4-FFF2-40B4-BE49-F238E27FC236}">
                <a16:creationId xmlns:a16="http://schemas.microsoft.com/office/drawing/2014/main" id="{7A8ACE57-C15E-C1CF-E926-0BA638E20FCD}"/>
              </a:ext>
            </a:extLst>
          </p:cNvPr>
          <p:cNvSpPr/>
          <p:nvPr/>
        </p:nvSpPr>
        <p:spPr>
          <a:xfrm>
            <a:off x="14293435" y="541337"/>
            <a:ext cx="5182420" cy="1325563"/>
          </a:xfrm>
          <a:prstGeom prst="horizontalScroll">
            <a:avLst/>
          </a:prstGeom>
          <a:solidFill>
            <a:srgbClr val="E8D3B4"/>
          </a:solidFill>
          <a:ln>
            <a:solidFill>
              <a:srgbClr val="9C7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itle 1">
            <a:extLst>
              <a:ext uri="{FF2B5EF4-FFF2-40B4-BE49-F238E27FC236}">
                <a16:creationId xmlns:a16="http://schemas.microsoft.com/office/drawing/2014/main" id="{6A617380-E7E4-5F83-2390-D6EEB52F64CE}"/>
              </a:ext>
            </a:extLst>
          </p:cNvPr>
          <p:cNvSpPr>
            <a:spLocks noGrp="1"/>
          </p:cNvSpPr>
          <p:nvPr>
            <p:ph type="title"/>
          </p:nvPr>
        </p:nvSpPr>
        <p:spPr>
          <a:xfrm>
            <a:off x="14573655" y="541337"/>
            <a:ext cx="10515600" cy="1325563"/>
          </a:xfrm>
        </p:spPr>
        <p:txBody>
          <a:bodyPr>
            <a:normAutofit/>
          </a:bodyPr>
          <a:lstStyle/>
          <a:p>
            <a:r>
              <a:rPr lang="en-US" sz="5400" dirty="0" err="1">
                <a:latin typeface="Bahnschrift SemiLight Condensed" panose="020B0502040204020203" pitchFamily="34" charset="0"/>
              </a:rPr>
              <a:t>Nội</a:t>
            </a:r>
            <a:r>
              <a:rPr lang="en-US" sz="5400" dirty="0">
                <a:latin typeface="Bahnschrift SemiLight Condensed" panose="020B0502040204020203" pitchFamily="34" charset="0"/>
              </a:rPr>
              <a:t> dung </a:t>
            </a:r>
            <a:r>
              <a:rPr lang="en-US" sz="5400" dirty="0" err="1">
                <a:latin typeface="Bahnschrift SemiLight Condensed" panose="020B0502040204020203" pitchFamily="34" charset="0"/>
              </a:rPr>
              <a:t>cuốn</a:t>
            </a:r>
            <a:r>
              <a:rPr lang="en-US" sz="5400" dirty="0">
                <a:latin typeface="Bahnschrift SemiLight Condensed" panose="020B0502040204020203" pitchFamily="34" charset="0"/>
              </a:rPr>
              <a:t> </a:t>
            </a:r>
            <a:r>
              <a:rPr lang="en-US" sz="5400" dirty="0" err="1">
                <a:latin typeface="Bahnschrift SemiLight Condensed" panose="020B0502040204020203" pitchFamily="34" charset="0"/>
              </a:rPr>
              <a:t>sách</a:t>
            </a:r>
            <a:endParaRPr lang="en-US" sz="5400" dirty="0">
              <a:latin typeface="Bahnschrift SemiLight Condensed" panose="020B0502040204020203" pitchFamily="34" charset="0"/>
            </a:endParaRPr>
          </a:p>
        </p:txBody>
      </p:sp>
      <p:sp>
        <p:nvSpPr>
          <p:cNvPr id="16" name="Content Placeholder 8">
            <a:extLst>
              <a:ext uri="{FF2B5EF4-FFF2-40B4-BE49-F238E27FC236}">
                <a16:creationId xmlns:a16="http://schemas.microsoft.com/office/drawing/2014/main" id="{3A4C9F87-6598-6DA8-E7AE-7A60F90C4A59}"/>
              </a:ext>
            </a:extLst>
          </p:cNvPr>
          <p:cNvSpPr txBox="1">
            <a:spLocks/>
          </p:cNvSpPr>
          <p:nvPr/>
        </p:nvSpPr>
        <p:spPr>
          <a:xfrm>
            <a:off x="-1412942" y="-3880561"/>
            <a:ext cx="8986736" cy="3510909"/>
          </a:xfrm>
          <a:prstGeom prst="roundRect">
            <a:avLst/>
          </a:prstGeom>
          <a:solidFill>
            <a:schemeClr val="bg1"/>
          </a:solidFill>
          <a:ln w="12700"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vi-VN">
                <a:latin typeface="Corbel Light" panose="020B0303020204020204" pitchFamily="34" charset="0"/>
              </a:rPr>
              <a:t>	Các bạn học sinh thân mến. Tinh thần yêu nước và sự hi sinh anh dũng của anh Kim Đồng mãi được sử sách lưu danh. Đó là tấm gương sáng để mỗi chúng ta ra sức rèn luyện, học tập tốt xứng đáng với sự hi sinh của các thế hệ cha anh. Các bạn hãy tìm đọc cuốn sách “Kim Đồng” hiện đang có trong tủ sách danh nhân tại thư viện trường THCS </a:t>
            </a:r>
            <a:r>
              <a:rPr lang="en-US">
                <a:latin typeface="Corbel Light" panose="020B0303020204020204" pitchFamily="34" charset="0"/>
              </a:rPr>
              <a:t>Yên Viên </a:t>
            </a:r>
            <a:r>
              <a:rPr lang="vi-VN">
                <a:latin typeface="Corbel Light" panose="020B0303020204020204" pitchFamily="34" charset="0"/>
              </a:rPr>
              <a:t>nhé!</a:t>
            </a:r>
            <a:br>
              <a:rPr lang="vi-VN">
                <a:latin typeface="Corbel Light" panose="020B0303020204020204" pitchFamily="34" charset="0"/>
              </a:rPr>
            </a:br>
            <a:r>
              <a:rPr lang="vi-VN">
                <a:latin typeface="Corbel Light" panose="020B0303020204020204" pitchFamily="34" charset="0"/>
              </a:rPr>
              <a:t> </a:t>
            </a:r>
            <a:endParaRPr lang="en-US" dirty="0">
              <a:latin typeface="Corbel Light" panose="020B0303020204020204" pitchFamily="34" charset="0"/>
            </a:endParaRPr>
          </a:p>
        </p:txBody>
      </p:sp>
    </p:spTree>
    <p:extLst>
      <p:ext uri="{BB962C8B-B14F-4D97-AF65-F5344CB8AC3E}">
        <p14:creationId xmlns:p14="http://schemas.microsoft.com/office/powerpoint/2010/main" val="1009071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6">
                                            <p:txEl>
                                              <p:pRg st="0" end="0"/>
                                            </p:txEl>
                                          </p:spTgt>
                                        </p:tgtEl>
                                        <p:attrNameLst>
                                          <p:attrName>style.color</p:attrName>
                                        </p:attrNameLst>
                                      </p:cBhvr>
                                      <p:to>
                                        <p:clrVal>
                                          <a:srgbClr val="FF0000"/>
                                        </p:clrVal>
                                      </p:to>
                                    </p:set>
                                    <p:set>
                                      <p:cBhvr>
                                        <p:cTn id="17" dur="500" fill="hold"/>
                                        <p:tgtEl>
                                          <p:spTgt spid="16">
                                            <p:txEl>
                                              <p:pRg st="0" end="0"/>
                                            </p:txEl>
                                          </p:spTgt>
                                        </p:tgtEl>
                                        <p:attrNameLst>
                                          <p:attrName>fillcolor</p:attrName>
                                        </p:attrNameLst>
                                      </p:cBhvr>
                                      <p:to>
                                        <p:clrVal>
                                          <a:srgbClr val="FF0000"/>
                                        </p:clrVal>
                                      </p:to>
                                    </p:set>
                                    <p:set>
                                      <p:cBhvr>
                                        <p:cTn id="18"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build="p"/>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640EEB2-8843-C55D-8DA0-68F6ACD73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1762"/>
            <a:ext cx="12192000" cy="1000976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p:cNvSpPr>
            <a:spLocks noGrp="1"/>
          </p:cNvSpPr>
          <p:nvPr>
            <p:ph idx="1"/>
          </p:nvPr>
        </p:nvSpPr>
        <p:spPr>
          <a:xfrm>
            <a:off x="1602632" y="268286"/>
            <a:ext cx="8986736" cy="3510909"/>
          </a:xfrm>
          <a:prstGeom prst="round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normAutofit/>
          </a:bodyPr>
          <a:lstStyle/>
          <a:p>
            <a:pPr marL="0" indent="0" algn="ctr">
              <a:buNone/>
            </a:pPr>
            <a:r>
              <a:rPr lang="vi-VN" dirty="0">
                <a:latin typeface="Corbel Light" panose="020B0303020204020204" pitchFamily="34" charset="0"/>
              </a:rPr>
              <a:t>	Các bạn học sinh thân mến. Tinh thần yêu nước và sự hi sinh anh dũng của anh Kim Đồng mãi được sử sách lưu danh. Đó là tấm gương sáng để mỗi chúng ta ra sức rèn luyện, học tập tốt xứng đáng với sự hi sinh của các thế hệ cha anh. Các bạn hãy tìm đọc cuốn sách “Kim Đồng” hiện đang có trong tủ sách danh nhân tại thư viện trường THCS </a:t>
            </a:r>
            <a:r>
              <a:rPr lang="en-US" dirty="0" err="1">
                <a:latin typeface="Corbel Light" panose="020B0303020204020204" pitchFamily="34" charset="0"/>
              </a:rPr>
              <a:t>Yên</a:t>
            </a:r>
            <a:r>
              <a:rPr lang="en-US" dirty="0">
                <a:latin typeface="Corbel Light" panose="020B0303020204020204" pitchFamily="34" charset="0"/>
              </a:rPr>
              <a:t> </a:t>
            </a:r>
            <a:r>
              <a:rPr lang="en-US" dirty="0" err="1">
                <a:latin typeface="Corbel Light" panose="020B0303020204020204" pitchFamily="34" charset="0"/>
              </a:rPr>
              <a:t>Viên</a:t>
            </a:r>
            <a:r>
              <a:rPr lang="en-US" dirty="0">
                <a:latin typeface="Corbel Light" panose="020B0303020204020204" pitchFamily="34" charset="0"/>
              </a:rPr>
              <a:t> </a:t>
            </a:r>
            <a:r>
              <a:rPr lang="vi-VN" dirty="0">
                <a:latin typeface="Corbel Light" panose="020B0303020204020204" pitchFamily="34" charset="0"/>
              </a:rPr>
              <a:t>nhé!</a:t>
            </a:r>
            <a:br>
              <a:rPr lang="vi-VN" dirty="0">
                <a:latin typeface="Corbel Light" panose="020B0303020204020204" pitchFamily="34" charset="0"/>
              </a:rPr>
            </a:br>
            <a:r>
              <a:rPr lang="vi-VN" dirty="0">
                <a:latin typeface="Corbel Light" panose="020B0303020204020204" pitchFamily="34" charset="0"/>
              </a:rPr>
              <a:t> </a:t>
            </a:r>
            <a:endParaRPr lang="en-US" dirty="0">
              <a:latin typeface="Corbel Light" panose="020B0303020204020204" pitchFamily="34" charset="0"/>
            </a:endParaRPr>
          </a:p>
        </p:txBody>
      </p:sp>
      <p:sp>
        <p:nvSpPr>
          <p:cNvPr id="4" name="Oval 3">
            <a:extLst>
              <a:ext uri="{FF2B5EF4-FFF2-40B4-BE49-F238E27FC236}">
                <a16:creationId xmlns:a16="http://schemas.microsoft.com/office/drawing/2014/main" id="{BB7BE7FC-1EB9-D441-7CA3-775FE6F179AA}"/>
              </a:ext>
            </a:extLst>
          </p:cNvPr>
          <p:cNvSpPr/>
          <p:nvPr/>
        </p:nvSpPr>
        <p:spPr>
          <a:xfrm>
            <a:off x="12865945" y="-1737163"/>
            <a:ext cx="10324797" cy="78015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Content Placeholder 5">
            <a:extLst>
              <a:ext uri="{FF2B5EF4-FFF2-40B4-BE49-F238E27FC236}">
                <a16:creationId xmlns:a16="http://schemas.microsoft.com/office/drawing/2014/main" id="{7607C716-1343-5D79-302C-62AC7EFE5438}"/>
              </a:ext>
            </a:extLst>
          </p:cNvPr>
          <p:cNvSpPr txBox="1">
            <a:spLocks/>
          </p:cNvSpPr>
          <p:nvPr/>
        </p:nvSpPr>
        <p:spPr>
          <a:xfrm>
            <a:off x="13644665" y="-456523"/>
            <a:ext cx="5524500" cy="5775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vi-VN">
                <a:latin typeface="Corbel Light" panose="020B0303020204020204" pitchFamily="34" charset="0"/>
              </a:rPr>
              <a:t>	Trong một lần đi liên lạc về, Kim Đồng phát hiện bọn địch đang phục kích ngay bên cạnh nơi họp của Mặt trận Việt Minh. Ngay lập tức, Kim Đồng nhanh trí nghĩ cách đánh lừa để địch nổ súng về phía mình. Chính nhờ tiếng súng “báo động” ấy, mà các cán bộ của Mặt trận Việt Minh đã nhanh chóng thoát khỏi vòng vây nguy hiểm của địch, anh chạy đến khu vực gần bờ suối Lênin thì anh dũng hi sinh.</a:t>
            </a:r>
          </a:p>
          <a:p>
            <a:pPr>
              <a:lnSpc>
                <a:spcPct val="100000"/>
              </a:lnSpc>
            </a:pPr>
            <a:endParaRPr lang="vi-VN" dirty="0"/>
          </a:p>
        </p:txBody>
      </p:sp>
    </p:spTree>
    <p:extLst>
      <p:ext uri="{BB962C8B-B14F-4D97-AF65-F5344CB8AC3E}">
        <p14:creationId xmlns:p14="http://schemas.microsoft.com/office/powerpoint/2010/main" val="2400915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9">
                                            <p:txEl>
                                              <p:pRg st="0" end="0"/>
                                            </p:txEl>
                                          </p:spTgt>
                                        </p:tgtEl>
                                        <p:attrNameLst>
                                          <p:attrName>style.color</p:attrName>
                                        </p:attrNameLst>
                                      </p:cBhvr>
                                      <p:to>
                                        <p:clrVal>
                                          <a:srgbClr val="FF0000"/>
                                        </p:clrVal>
                                      </p:to>
                                    </p:set>
                                    <p:set>
                                      <p:cBhvr>
                                        <p:cTn id="7" dur="500" fill="hold"/>
                                        <p:tgtEl>
                                          <p:spTgt spid="9">
                                            <p:txEl>
                                              <p:pRg st="0" end="0"/>
                                            </p:txEl>
                                          </p:spTgt>
                                        </p:tgtEl>
                                        <p:attrNameLst>
                                          <p:attrName>fillcolor</p:attrName>
                                        </p:attrNameLst>
                                      </p:cBhvr>
                                      <p:to>
                                        <p:clrVal>
                                          <a:srgbClr val="FF0000"/>
                                        </p:clrVal>
                                      </p:to>
                                    </p:set>
                                    <p:set>
                                      <p:cBhvr>
                                        <p:cTn id="8" dur="500" fill="hold"/>
                                        <p:tgtEl>
                                          <p:spTgt spid="9">
                                            <p:txEl>
                                              <p:pRg st="0" end="0"/>
                                            </p:txEl>
                                          </p:spTgt>
                                        </p:tgtEl>
                                        <p:attrNameLst>
                                          <p:attrName>fill.type</p:attrName>
                                        </p:attrNameLst>
                                      </p:cBhvr>
                                      <p:to>
                                        <p:strVal val="solid"/>
                                      </p:to>
                                    </p:set>
                                  </p:childTnLst>
                                </p:cTn>
                              </p:par>
                            </p:childTnLst>
                          </p:cTn>
                        </p:par>
                        <p:par>
                          <p:cTn id="9" fill="hold">
                            <p:stCondLst>
                              <p:cond delay="5820"/>
                            </p:stCondLst>
                            <p:childTnLst>
                              <p:par>
                                <p:cTn id="10" presetID="2" presetClass="entr" presetSubtype="2"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animBg="1"/>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181D"/>
        </a:solidFill>
        <a:effectLst/>
      </p:bgPr>
    </p:bg>
    <p:spTree>
      <p:nvGrpSpPr>
        <p:cNvPr id="1" name=""/>
        <p:cNvGrpSpPr/>
        <p:nvPr/>
      </p:nvGrpSpPr>
      <p:grpSpPr>
        <a:xfrm>
          <a:off x="0" y="0"/>
          <a:ext cx="0" cy="0"/>
          <a:chOff x="0" y="0"/>
          <a:chExt cx="0" cy="0"/>
        </a:xfrm>
      </p:grpSpPr>
      <p:sp>
        <p:nvSpPr>
          <p:cNvPr id="6" name="AutoShape 2" descr="Ending The End GIF by Tom Spoon">
            <a:extLst>
              <a:ext uri="{FF2B5EF4-FFF2-40B4-BE49-F238E27FC236}">
                <a16:creationId xmlns:a16="http://schemas.microsoft.com/office/drawing/2014/main" id="{2D4FF0E3-EC0D-E63F-B63A-882543A2F37C}"/>
              </a:ext>
            </a:extLst>
          </p:cNvPr>
          <p:cNvSpPr>
            <a:spLocks noChangeAspect="1" noChangeArrowheads="1"/>
          </p:cNvSpPr>
          <p:nvPr/>
        </p:nvSpPr>
        <p:spPr bwMode="auto">
          <a:xfrm>
            <a:off x="7130914" y="1906622"/>
            <a:ext cx="487464" cy="4874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148" name="Picture 4" descr="Ending The End GIF by Tom Spoon">
            <a:extLst>
              <a:ext uri="{FF2B5EF4-FFF2-40B4-BE49-F238E27FC236}">
                <a16:creationId xmlns:a16="http://schemas.microsoft.com/office/drawing/2014/main" id="{C4E40CD9-B0B9-3DA6-33B1-968579DE0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4247"/>
            <a:ext cx="12191999" cy="9319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1800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TotalTime>
  <Words>1013</Words>
  <Application>Microsoft Office PowerPoint</Application>
  <PresentationFormat>Widescreen</PresentationFormat>
  <Paragraphs>24</Paragraphs>
  <Slides>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Bahnschrift SemiLight Condensed</vt:lpstr>
      <vt:lpstr>Calibri</vt:lpstr>
      <vt:lpstr>Calibri Light</vt:lpstr>
      <vt:lpstr>Corbel Light</vt:lpstr>
      <vt:lpstr>Fira Sans SemiBold</vt:lpstr>
      <vt:lpstr>Times New Roman</vt:lpstr>
      <vt:lpstr>Office Theme</vt:lpstr>
      <vt:lpstr>GIỚI THIỆU SÁCH THÁNG 4 NĂM HỌC 2024-2025</vt:lpstr>
      <vt:lpstr>PowerPoint Presentation</vt:lpstr>
      <vt:lpstr>Giới thiệu về cuốn sách </vt:lpstr>
      <vt:lpstr>Nội dung cuốn sách</vt:lpstr>
      <vt:lpstr>Nội dung cuốn sách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VỀ MỘT QUYỂN SÁCH MÀ EM BIẾT</dc:title>
  <dc:creator>TD</dc:creator>
  <cp:lastModifiedBy>Admin</cp:lastModifiedBy>
  <cp:revision>12</cp:revision>
  <dcterms:created xsi:type="dcterms:W3CDTF">2024-10-13T12:46:00Z</dcterms:created>
  <dcterms:modified xsi:type="dcterms:W3CDTF">2025-03-27T04:41:39Z</dcterms:modified>
</cp:coreProperties>
</file>