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DEA-29B7-423B-BC06-28A13D9D6FC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2A30-EBB8-48AA-81CC-8D52AF4B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1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DEA-29B7-423B-BC06-28A13D9D6FC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2A30-EBB8-48AA-81CC-8D52AF4B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6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DEA-29B7-423B-BC06-28A13D9D6FC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2A30-EBB8-48AA-81CC-8D52AF4B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0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DEA-29B7-423B-BC06-28A13D9D6FC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2A30-EBB8-48AA-81CC-8D52AF4B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2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DEA-29B7-423B-BC06-28A13D9D6FC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2A30-EBB8-48AA-81CC-8D52AF4B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5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DEA-29B7-423B-BC06-28A13D9D6FC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2A30-EBB8-48AA-81CC-8D52AF4B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4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DEA-29B7-423B-BC06-28A13D9D6FC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2A30-EBB8-48AA-81CC-8D52AF4B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2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DEA-29B7-423B-BC06-28A13D9D6FC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2A30-EBB8-48AA-81CC-8D52AF4B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8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DEA-29B7-423B-BC06-28A13D9D6FC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2A30-EBB8-48AA-81CC-8D52AF4B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9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DEA-29B7-423B-BC06-28A13D9D6FC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2A30-EBB8-48AA-81CC-8D52AF4B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9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DEA-29B7-423B-BC06-28A13D9D6FC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2A30-EBB8-48AA-81CC-8D52AF4B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9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DEA-29B7-423B-BC06-28A13D9D6FC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52A30-EBB8-48AA-81CC-8D52AF4B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6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>
            <a:extLst>
              <a:ext uri="{FF2B5EF4-FFF2-40B4-BE49-F238E27FC236}">
                <a16:creationId xmlns:a16="http://schemas.microsoft.com/office/drawing/2014/main" id="{4C8FAD26-EB9E-7ABB-8030-AA0A36B4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5" y="-1057326"/>
            <a:ext cx="2560527" cy="34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3EBD135-6C80-B557-6778-B4B596B8D128}"/>
              </a:ext>
            </a:extLst>
          </p:cNvPr>
          <p:cNvGrpSpPr/>
          <p:nvPr/>
        </p:nvGrpSpPr>
        <p:grpSpPr>
          <a:xfrm>
            <a:off x="7983601" y="2438400"/>
            <a:ext cx="4692200" cy="4419600"/>
            <a:chOff x="7626135" y="1931418"/>
            <a:chExt cx="5336304" cy="5099302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B822EECE-E924-E22B-4BE4-6288F84D91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6" t="6442" r="13654" b="6654"/>
            <a:stretch/>
          </p:blipFill>
          <p:spPr bwMode="auto">
            <a:xfrm rot="639774">
              <a:off x="7626135" y="1931418"/>
              <a:ext cx="5336304" cy="5099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Sách mới về Di sản thế giới ở Việt Nam">
              <a:extLst>
                <a:ext uri="{FF2B5EF4-FFF2-40B4-BE49-F238E27FC236}">
                  <a16:creationId xmlns:a16="http://schemas.microsoft.com/office/drawing/2014/main" id="{48BB0C1F-1F10-79B9-A56E-D41CEF3EDC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" b="-1173"/>
            <a:stretch/>
          </p:blipFill>
          <p:spPr bwMode="auto">
            <a:xfrm rot="782589">
              <a:off x="8769152" y="2435743"/>
              <a:ext cx="2698308" cy="415233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7102" y="3071964"/>
            <a:ext cx="5917796" cy="1157417"/>
          </a:xfrm>
        </p:spPr>
        <p:txBody>
          <a:bodyPr>
            <a:normAutofit/>
          </a:bodyPr>
          <a:lstStyle/>
          <a:p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Tác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giả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: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Nhóm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trí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thức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việt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biên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soạn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 </a:t>
            </a:r>
          </a:p>
          <a:p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Thực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hiện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: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Tổ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cộng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tác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viên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thư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Fira Sans Thin" panose="020B0303050000020004" pitchFamily="34" charset="0"/>
              </a:rPr>
              <a:t>viện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Fira Sans Thin" panose="020B03030500000200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4075" y="391142"/>
            <a:ext cx="9963150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latin typeface="Candara" panose="020E0502030303020204" pitchFamily="34" charset="0"/>
              </a:rPr>
              <a:t>ỦY BAN NHÂN DÂN HUYỆN GIA LÂM</a:t>
            </a:r>
          </a:p>
          <a:p>
            <a:pPr algn="ctr"/>
            <a:r>
              <a:rPr lang="en-US" sz="2800" dirty="0">
                <a:ln w="0"/>
                <a:latin typeface="Candara" panose="020E0502030303020204" pitchFamily="34" charset="0"/>
              </a:rPr>
              <a:t>TRƯỜNG THCS YÊN VIÊN</a:t>
            </a:r>
          </a:p>
          <a:p>
            <a:pPr algn="ctr"/>
            <a:b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GIỚI THIỆU SÁCH THÁNG 5 NĂM HỌC 2024-2025</a:t>
            </a:r>
          </a:p>
          <a:p>
            <a:pPr algn="ctr"/>
            <a:r>
              <a:rPr lang="en-US" sz="2400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CUỐN SÁCHDI SẢN THẾ GIỚI Ở VIỆT NAM</a:t>
            </a:r>
            <a:b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b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en-US" sz="2400" dirty="0">
              <a:ln w="0"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InTheWind-July_3u7n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25904" y="6101374"/>
            <a:ext cx="487363" cy="487363"/>
          </a:xfrm>
          <a:prstGeom prst="rect">
            <a:avLst/>
          </a:prstGeom>
        </p:spPr>
      </p:pic>
      <p:pic>
        <p:nvPicPr>
          <p:cNvPr id="2058" name="Picture 10" descr="Mục này có hình ảnh của: ">
            <a:extLst>
              <a:ext uri="{FF2B5EF4-FFF2-40B4-BE49-F238E27FC236}">
                <a16:creationId xmlns:a16="http://schemas.microsoft.com/office/drawing/2014/main" id="{5A22B5F5-6340-690A-E0A1-3D4B4F813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010"/>
            <a:ext cx="4139588" cy="264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64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ục này có hình ảnh của: ">
            <a:extLst>
              <a:ext uri="{FF2B5EF4-FFF2-40B4-BE49-F238E27FC236}">
                <a16:creationId xmlns:a16="http://schemas.microsoft.com/office/drawing/2014/main" id="{1D478E1F-BCFD-7DF9-6F80-5B9A58C7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2374">
            <a:off x="9371806" y="-2255736"/>
            <a:ext cx="396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ục này có hình ảnh của: ">
            <a:extLst>
              <a:ext uri="{FF2B5EF4-FFF2-40B4-BE49-F238E27FC236}">
                <a16:creationId xmlns:a16="http://schemas.microsoft.com/office/drawing/2014/main" id="{DFEC01DC-BA40-371E-9D42-601C0516D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4136">
            <a:off x="-722947" y="2658694"/>
            <a:ext cx="396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err="1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Nội</a:t>
            </a:r>
            <a:r>
              <a:rPr lang="en-US" sz="5000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Dung: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150" y="250666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thiệu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cuốn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sách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di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Nam.</a:t>
            </a:r>
          </a:p>
          <a:p>
            <a:pPr marL="514350" indent="-514350">
              <a:buAutoNum type="arabicPeriod"/>
            </a:pP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Bố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Cục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cuốn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sách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danh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di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  <a:cs typeface="Times New Roman" panose="02020603050405020304" pitchFamily="18" charset="0"/>
              </a:rPr>
              <a:t> Nam.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D72210D8-67CA-6E55-CC2F-6479848EC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966" y="4143983"/>
            <a:ext cx="3446583" cy="277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21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>
            <a:extLst>
              <a:ext uri="{FF2B5EF4-FFF2-40B4-BE49-F238E27FC236}">
                <a16:creationId xmlns:a16="http://schemas.microsoft.com/office/drawing/2014/main" id="{71839491-EEE3-B0FD-2065-61552AD4A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91" y="-5830094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B3980E3F-2F65-4D18-8683-254AA6A81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82" y="1208073"/>
            <a:ext cx="3766618" cy="56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n w="0"/>
                <a:latin typeface="Fira Sans ExtraBold" panose="020B0903050000020004" pitchFamily="34" charset="0"/>
              </a:rPr>
              <a:t>1. </a:t>
            </a:r>
            <a:r>
              <a:rPr lang="en-US" sz="4800" dirty="0" err="1">
                <a:ln w="0"/>
                <a:latin typeface="Fira Sans ExtraBold" panose="020B0903050000020004" pitchFamily="34" charset="0"/>
              </a:rPr>
              <a:t>Giới</a:t>
            </a:r>
            <a:r>
              <a:rPr lang="en-US" sz="4800" dirty="0">
                <a:ln w="0"/>
                <a:latin typeface="Fira Sans ExtraBold" panose="020B0903050000020004" pitchFamily="34" charset="0"/>
              </a:rPr>
              <a:t> </a:t>
            </a:r>
            <a:r>
              <a:rPr lang="en-US" sz="4800" dirty="0" err="1">
                <a:ln w="0"/>
                <a:latin typeface="Fira Sans ExtraBold" panose="020B0903050000020004" pitchFamily="34" charset="0"/>
              </a:rPr>
              <a:t>thiệu</a:t>
            </a:r>
            <a:r>
              <a:rPr lang="en-US" sz="4800" dirty="0">
                <a:ln w="0"/>
                <a:latin typeface="Fira Sans ExtraBold" panose="020B0903050000020004" pitchFamily="34" charset="0"/>
              </a:rPr>
              <a:t> </a:t>
            </a:r>
            <a:r>
              <a:rPr lang="en-US" sz="4800" dirty="0" err="1">
                <a:ln w="0"/>
                <a:latin typeface="Fira Sans ExtraBold" panose="020B0903050000020004" pitchFamily="34" charset="0"/>
              </a:rPr>
              <a:t>bộ</a:t>
            </a:r>
            <a:r>
              <a:rPr lang="en-US" sz="4800" dirty="0">
                <a:ln w="0"/>
                <a:latin typeface="Fira Sans ExtraBold" panose="020B0903050000020004" pitchFamily="34" charset="0"/>
              </a:rPr>
              <a:t> </a:t>
            </a:r>
            <a:r>
              <a:rPr lang="en-US" sz="4800" dirty="0" err="1">
                <a:ln w="0"/>
                <a:latin typeface="Fira Sans ExtraBold" panose="020B0903050000020004" pitchFamily="34" charset="0"/>
              </a:rPr>
              <a:t>sách</a:t>
            </a:r>
            <a:r>
              <a:rPr lang="en-US" sz="4800" dirty="0">
                <a:ln w="0"/>
                <a:latin typeface="Fira Sans ExtraBold" panose="020B0903050000020004" pitchFamily="34" charset="0"/>
              </a:rPr>
              <a:t> di </a:t>
            </a:r>
            <a:r>
              <a:rPr lang="en-US" sz="4800" dirty="0" err="1">
                <a:ln w="0"/>
                <a:latin typeface="Fira Sans ExtraBold" panose="020B0903050000020004" pitchFamily="34" charset="0"/>
              </a:rPr>
              <a:t>sản</a:t>
            </a:r>
            <a:r>
              <a:rPr lang="en-US" sz="4800" dirty="0">
                <a:ln w="0"/>
                <a:latin typeface="Fira Sans ExtraBold" panose="020B0903050000020004" pitchFamily="34" charset="0"/>
              </a:rPr>
              <a:t> </a:t>
            </a:r>
            <a:r>
              <a:rPr lang="en-US" sz="4800" dirty="0" err="1">
                <a:ln w="0"/>
                <a:latin typeface="Fira Sans ExtraBold" panose="020B0903050000020004" pitchFamily="34" charset="0"/>
              </a:rPr>
              <a:t>thế</a:t>
            </a:r>
            <a:r>
              <a:rPr lang="en-US" sz="4800" dirty="0">
                <a:ln w="0"/>
                <a:latin typeface="Fira Sans ExtraBold" panose="020B0903050000020004" pitchFamily="34" charset="0"/>
              </a:rPr>
              <a:t> </a:t>
            </a:r>
            <a:r>
              <a:rPr lang="en-US" sz="4800" dirty="0" err="1">
                <a:ln w="0"/>
                <a:latin typeface="Fira Sans ExtraBold" panose="020B0903050000020004" pitchFamily="34" charset="0"/>
              </a:rPr>
              <a:t>giới</a:t>
            </a:r>
            <a:r>
              <a:rPr lang="en-US" sz="4800" dirty="0">
                <a:ln w="0"/>
                <a:latin typeface="Fira Sans ExtraBold" panose="020B0903050000020004" pitchFamily="34" charset="0"/>
              </a:rPr>
              <a:t> ở </a:t>
            </a:r>
            <a:r>
              <a:rPr lang="en-US" sz="4800" dirty="0" err="1">
                <a:ln w="0"/>
                <a:latin typeface="Fira Sans ExtraBold" panose="020B0903050000020004" pitchFamily="34" charset="0"/>
              </a:rPr>
              <a:t>Việt</a:t>
            </a:r>
            <a:r>
              <a:rPr lang="en-US" sz="4800" dirty="0">
                <a:ln w="0"/>
                <a:latin typeface="Fira Sans ExtraBold" panose="020B0903050000020004" pitchFamily="34" charset="0"/>
              </a:rPr>
              <a:t> 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15400" cy="4351338"/>
          </a:xfrm>
        </p:spPr>
        <p:txBody>
          <a:bodyPr/>
          <a:lstStyle/>
          <a:p>
            <a:pPr algn="just"/>
            <a:r>
              <a:rPr lang="en-US" sz="2400" dirty="0" err="1">
                <a:latin typeface="Fira Sans Thin" panose="020B0303050000020004" pitchFamily="34" charset="0"/>
              </a:rPr>
              <a:t>Sách</a:t>
            </a:r>
            <a:r>
              <a:rPr lang="en-US" sz="2400" dirty="0">
                <a:latin typeface="Fira Sans Thin" panose="020B0303050000020004" pitchFamily="34" charset="0"/>
              </a:rPr>
              <a:t> do </a:t>
            </a:r>
            <a:r>
              <a:rPr lang="en-US" sz="2400" dirty="0" err="1">
                <a:latin typeface="Fira Sans Thin" panose="020B0303050000020004" pitchFamily="34" charset="0"/>
              </a:rPr>
              <a:t>Nhóm</a:t>
            </a:r>
            <a:r>
              <a:rPr lang="en-US" sz="2400" dirty="0">
                <a:latin typeface="Fira Sans Thin" panose="020B0303050000020004" pitchFamily="34" charset="0"/>
              </a:rPr>
              <a:t> </a:t>
            </a:r>
            <a:r>
              <a:rPr lang="en-US" sz="2400" dirty="0" err="1">
                <a:latin typeface="Fira Sans Thin" panose="020B0303050000020004" pitchFamily="34" charset="0"/>
              </a:rPr>
              <a:t>Trí</a:t>
            </a:r>
            <a:r>
              <a:rPr lang="en-US" sz="2400" dirty="0">
                <a:latin typeface="Fira Sans Thin" panose="020B0303050000020004" pitchFamily="34" charset="0"/>
              </a:rPr>
              <a:t> </a:t>
            </a:r>
            <a:r>
              <a:rPr lang="en-US" sz="2400" dirty="0" err="1">
                <a:latin typeface="Fira Sans Thin" panose="020B0303050000020004" pitchFamily="34" charset="0"/>
              </a:rPr>
              <a:t>Thức</a:t>
            </a:r>
            <a:r>
              <a:rPr lang="en-US" sz="2400" dirty="0">
                <a:latin typeface="Fira Sans Thin" panose="020B0303050000020004" pitchFamily="34" charset="0"/>
              </a:rPr>
              <a:t> </a:t>
            </a:r>
            <a:r>
              <a:rPr lang="en-US" sz="2400" dirty="0" err="1">
                <a:latin typeface="Fira Sans Thin" panose="020B0303050000020004" pitchFamily="34" charset="0"/>
              </a:rPr>
              <a:t>Việt</a:t>
            </a:r>
            <a:r>
              <a:rPr lang="en-US" sz="2400" dirty="0">
                <a:latin typeface="Fira Sans Thin" panose="020B0303050000020004" pitchFamily="34" charset="0"/>
              </a:rPr>
              <a:t> </a:t>
            </a:r>
            <a:r>
              <a:rPr lang="en-US" sz="2400" dirty="0" err="1">
                <a:latin typeface="Fira Sans Thin" panose="020B0303050000020004" pitchFamily="34" charset="0"/>
              </a:rPr>
              <a:t>biên</a:t>
            </a:r>
            <a:r>
              <a:rPr lang="en-US" sz="2400" dirty="0">
                <a:latin typeface="Fira Sans Thin" panose="020B0303050000020004" pitchFamily="34" charset="0"/>
              </a:rPr>
              <a:t> </a:t>
            </a:r>
            <a:r>
              <a:rPr lang="en-US" sz="2400" dirty="0" err="1">
                <a:latin typeface="Fira Sans Thin" panose="020B0303050000020004" pitchFamily="34" charset="0"/>
              </a:rPr>
              <a:t>soạn</a:t>
            </a:r>
            <a:r>
              <a:rPr lang="en-US" sz="2400" dirty="0">
                <a:latin typeface="Fira Sans Thin" panose="020B0303050000020004" pitchFamily="34" charset="0"/>
              </a:rPr>
              <a:t>.</a:t>
            </a:r>
          </a:p>
          <a:p>
            <a:pPr algn="just"/>
            <a:r>
              <a:rPr lang="vi-VN" sz="2400" dirty="0">
                <a:latin typeface="Fira Sans Thin" panose="020B0303050000020004" pitchFamily="34" charset="0"/>
              </a:rPr>
              <a:t>Sách được thiết kế trên khổ giấy 13*20.5 cm</a:t>
            </a:r>
            <a:r>
              <a:rPr lang="en-US" sz="2400" dirty="0">
                <a:latin typeface="Fira Sans Thin" panose="020B0303050000020004" pitchFamily="34" charset="0"/>
              </a:rPr>
              <a:t>.</a:t>
            </a:r>
          </a:p>
          <a:p>
            <a:pPr algn="just"/>
            <a:r>
              <a:rPr lang="en-US" sz="2400" dirty="0">
                <a:latin typeface="Fira Sans Thin" panose="020B0303050000020004" pitchFamily="34" charset="0"/>
              </a:rPr>
              <a:t>Do </a:t>
            </a:r>
            <a:r>
              <a:rPr lang="en-US" sz="2400" dirty="0" err="1">
                <a:latin typeface="Fira Sans Thin" panose="020B0303050000020004" pitchFamily="34" charset="0"/>
              </a:rPr>
              <a:t>nhà</a:t>
            </a:r>
            <a:r>
              <a:rPr lang="en-US" sz="2400" dirty="0">
                <a:latin typeface="Fira Sans Thin" panose="020B0303050000020004" pitchFamily="34" charset="0"/>
              </a:rPr>
              <a:t> </a:t>
            </a:r>
            <a:r>
              <a:rPr lang="en-US" sz="2400" dirty="0" err="1">
                <a:latin typeface="Fira Sans Thin" panose="020B0303050000020004" pitchFamily="34" charset="0"/>
              </a:rPr>
              <a:t>xuất</a:t>
            </a:r>
            <a:r>
              <a:rPr lang="en-US" sz="2400" dirty="0">
                <a:latin typeface="Fira Sans Thin" panose="020B0303050000020004" pitchFamily="34" charset="0"/>
              </a:rPr>
              <a:t> </a:t>
            </a:r>
            <a:r>
              <a:rPr lang="en-US" sz="2400" dirty="0" err="1">
                <a:latin typeface="Fira Sans Thin" panose="020B0303050000020004" pitchFamily="34" charset="0"/>
              </a:rPr>
              <a:t>bản</a:t>
            </a:r>
            <a:r>
              <a:rPr lang="en-US" sz="2400" dirty="0">
                <a:latin typeface="Fira Sans Thin" panose="020B0303050000020004" pitchFamily="34" charset="0"/>
              </a:rPr>
              <a:t> Lao </a:t>
            </a:r>
            <a:r>
              <a:rPr lang="en-US" sz="2400" dirty="0" err="1">
                <a:latin typeface="Fira Sans Thin" panose="020B0303050000020004" pitchFamily="34" charset="0"/>
              </a:rPr>
              <a:t>Động</a:t>
            </a:r>
            <a:r>
              <a:rPr lang="en-US" sz="2400" dirty="0">
                <a:latin typeface="Fira Sans Thin" panose="020B0303050000020004" pitchFamily="34" charset="0"/>
              </a:rPr>
              <a:t> </a:t>
            </a:r>
            <a:r>
              <a:rPr lang="en-US" sz="2400" dirty="0" err="1">
                <a:latin typeface="Fira Sans Thin" panose="020B0303050000020004" pitchFamily="34" charset="0"/>
              </a:rPr>
              <a:t>ấn</a:t>
            </a:r>
            <a:r>
              <a:rPr lang="en-US" sz="2400" dirty="0">
                <a:latin typeface="Fira Sans Thin" panose="020B0303050000020004" pitchFamily="34" charset="0"/>
              </a:rPr>
              <a:t> </a:t>
            </a:r>
            <a:r>
              <a:rPr lang="en-US" sz="2400" dirty="0" err="1">
                <a:latin typeface="Fira Sans Thin" panose="020B0303050000020004" pitchFamily="34" charset="0"/>
              </a:rPr>
              <a:t>hành</a:t>
            </a:r>
            <a:r>
              <a:rPr lang="en-US" sz="2400" dirty="0">
                <a:latin typeface="Fira Sans Thin" panose="020B0303050000020004" pitchFamily="34" charset="0"/>
              </a:rPr>
              <a:t>  </a:t>
            </a:r>
            <a:r>
              <a:rPr lang="en-US" sz="2400" dirty="0" err="1">
                <a:latin typeface="Fira Sans Thin" panose="020B0303050000020004" pitchFamily="34" charset="0"/>
              </a:rPr>
              <a:t>năm</a:t>
            </a:r>
            <a:r>
              <a:rPr lang="en-US" sz="2400" dirty="0">
                <a:latin typeface="Fira Sans Thin" panose="020B0303050000020004" pitchFamily="34" charset="0"/>
              </a:rPr>
              <a:t> 2013 </a:t>
            </a:r>
            <a:r>
              <a:rPr lang="en-US" sz="2400" dirty="0" err="1">
                <a:latin typeface="Fira Sans Thin" panose="020B0303050000020004" pitchFamily="34" charset="0"/>
              </a:rPr>
              <a:t>với</a:t>
            </a:r>
            <a:r>
              <a:rPr lang="en-US" sz="2400" dirty="0">
                <a:latin typeface="Fira Sans Thin" panose="020B0303050000020004" pitchFamily="34" charset="0"/>
              </a:rPr>
              <a:t> </a:t>
            </a:r>
            <a:r>
              <a:rPr lang="en-US" sz="2400" dirty="0" err="1">
                <a:latin typeface="Fira Sans Thin" panose="020B0303050000020004" pitchFamily="34" charset="0"/>
              </a:rPr>
              <a:t>giá</a:t>
            </a:r>
            <a:r>
              <a:rPr lang="en-US" sz="2400" dirty="0">
                <a:latin typeface="Fira Sans Thin" panose="020B0303050000020004" pitchFamily="34" charset="0"/>
              </a:rPr>
              <a:t> </a:t>
            </a:r>
            <a:r>
              <a:rPr lang="en-US" sz="2400" dirty="0" err="1">
                <a:latin typeface="Fira Sans Thin" panose="020B0303050000020004" pitchFamily="34" charset="0"/>
              </a:rPr>
              <a:t>tiền</a:t>
            </a:r>
            <a:r>
              <a:rPr lang="en-US" sz="2400" dirty="0">
                <a:latin typeface="Fira Sans Thin" panose="020B0303050000020004" pitchFamily="34" charset="0"/>
              </a:rPr>
              <a:t> 52.000 </a:t>
            </a:r>
            <a:r>
              <a:rPr lang="en-US" sz="2400" dirty="0" err="1">
                <a:latin typeface="Fira Sans Thin" panose="020B0303050000020004" pitchFamily="34" charset="0"/>
              </a:rPr>
              <a:t>đồng</a:t>
            </a:r>
            <a:endParaRPr lang="en-US" sz="2400" dirty="0">
              <a:latin typeface="Fira Sans Thin" panose="020B0303050000020004" pitchFamily="34" charset="0"/>
            </a:endParaRPr>
          </a:p>
          <a:p>
            <a:pPr algn="just"/>
            <a:r>
              <a:rPr lang="en-US" sz="2400" dirty="0" err="1">
                <a:latin typeface="Fira Sans Thin" panose="020B0303050000020004" pitchFamily="34" charset="0"/>
              </a:rPr>
              <a:t>Sách</a:t>
            </a:r>
            <a:r>
              <a:rPr lang="en-US" sz="2400" dirty="0">
                <a:latin typeface="Fira Sans Thin" panose="020B0303050000020004" pitchFamily="34" charset="0"/>
              </a:rPr>
              <a:t> </a:t>
            </a:r>
            <a:r>
              <a:rPr lang="en-US" sz="2400" dirty="0" err="1">
                <a:latin typeface="Fira Sans Thin" panose="020B0303050000020004" pitchFamily="34" charset="0"/>
              </a:rPr>
              <a:t>dày</a:t>
            </a:r>
            <a:r>
              <a:rPr lang="en-US" sz="2400" dirty="0">
                <a:latin typeface="Fira Sans Thin" panose="020B0303050000020004" pitchFamily="34" charset="0"/>
              </a:rPr>
              <a:t> 218 </a:t>
            </a:r>
            <a:r>
              <a:rPr lang="en-US" sz="2400" dirty="0" err="1">
                <a:latin typeface="Fira Sans Thin" panose="020B0303050000020004" pitchFamily="34" charset="0"/>
              </a:rPr>
              <a:t>trang</a:t>
            </a:r>
            <a:r>
              <a:rPr lang="en-US" sz="2400" dirty="0">
                <a:latin typeface="Fira Sans Thin" panose="020B0303050000020004" pitchFamily="34" charset="0"/>
              </a:rPr>
              <a:t>.</a:t>
            </a:r>
          </a:p>
          <a:p>
            <a:pPr algn="just"/>
            <a:r>
              <a:rPr lang="vi-VN" sz="2400" dirty="0">
                <a:latin typeface="Fira Sans Thin" panose="020B0303050000020004" pitchFamily="34" charset="0"/>
              </a:rPr>
              <a:t>Cuốn sách này được biên soạn nhằm giới thiệu với bạn đọc những di sản thế giới ở Việt Nam, giúp chúng ta hiểu rõ hơn để thêm tự hào dân tộc, góp phần gìn giữ và bảo vệ những tài sản vô giá này của đất nước</a:t>
            </a:r>
            <a:r>
              <a:rPr lang="vi-VN" dirty="0">
                <a:latin typeface="Fira Sans Thin" panose="020B0303050000020004" pitchFamily="34" charset="0"/>
              </a:rPr>
              <a:t>.</a:t>
            </a:r>
            <a:endParaRPr lang="en-US" dirty="0">
              <a:latin typeface="Fira Sans Thin" panose="020B03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52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Mục này có hình ảnh của: ">
            <a:extLst>
              <a:ext uri="{FF2B5EF4-FFF2-40B4-BE49-F238E27FC236}">
                <a16:creationId xmlns:a16="http://schemas.microsoft.com/office/drawing/2014/main" id="{6A41777E-F27E-B7BA-7199-4D3A41C9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72030" y="2307131"/>
            <a:ext cx="3678837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364C99C-3C15-5DC6-4A0A-D7852478B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6" r="6189"/>
          <a:stretch/>
        </p:blipFill>
        <p:spPr bwMode="auto">
          <a:xfrm>
            <a:off x="7470275" y="0"/>
            <a:ext cx="4620125" cy="36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2. </a:t>
            </a:r>
            <a:r>
              <a:rPr lang="en-US" dirty="0" err="1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Bố</a:t>
            </a:r>
            <a:r>
              <a:rPr lang="en-US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 err="1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cục</a:t>
            </a:r>
            <a:r>
              <a:rPr lang="en-US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 err="1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của</a:t>
            </a:r>
            <a:r>
              <a:rPr lang="en-US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 err="1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cuốn</a:t>
            </a:r>
            <a:r>
              <a:rPr lang="en-US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 err="1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sách</a:t>
            </a:r>
            <a:endParaRPr lang="en-US" dirty="0">
              <a:ln w="0"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</a:rPr>
              <a:t>Bố cục sách được chia làm 2 phần rõ ràng: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 Thin" panose="020B03030500000200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</a:rPr>
              <a:t> </a:t>
            </a:r>
            <a:r>
              <a:rPr lang="vi-V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</a:rPr>
              <a:t>Phần I: Di sản thế giới đã được công nhận ở Việt Nam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</a:rPr>
              <a:t> </a:t>
            </a:r>
            <a:r>
              <a:rPr lang="vi-V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</a:rPr>
              <a:t>Phần II: Các danh hiệu khác được Unesco công nhận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Thin" panose="020B03030500000200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3FD70-0DC2-42D4-704F-534BEE043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87" y="2560604"/>
            <a:ext cx="6667500" cy="666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0AC465-B98D-CAB5-C54B-0D56EFD57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5" y="2408742"/>
            <a:ext cx="6667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E4B6B22-1F5B-1FD9-1E09-3EFE0A61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" b="99835" l="951" r="99457">
                        <a14:foregroundMark x1="82880" y1="86705" x2="92935" y2="94302"/>
                        <a14:foregroundMark x1="92935" y1="94302" x2="99592" y2="96367"/>
                        <a14:foregroundMark x1="26630" y1="10157" x2="15853" y2="5829"/>
                        <a14:foregroundMark x1="8016" y1="4294" x2="6114" y2="22296"/>
                        <a14:foregroundMark x1="6114" y1="22296" x2="21060" y2="61354"/>
                        <a14:foregroundMark x1="21060" y1="61354" x2="16576" y2="85962"/>
                        <a14:foregroundMark x1="16576" y1="85962" x2="4484" y2="92155"/>
                        <a14:foregroundMark x1="4484" y1="92155" x2="79620" y2="96532"/>
                        <a14:foregroundMark x1="79620" y1="96532" x2="64674" y2="95293"/>
                        <a14:foregroundMark x1="64674" y1="95293" x2="51223" y2="97275"/>
                        <a14:foregroundMark x1="51223" y1="97275" x2="18614" y2="95541"/>
                        <a14:foregroundMark x1="18614" y1="95541" x2="9103" y2="95706"/>
                        <a14:foregroundMark x1="9103" y1="95706" x2="14674" y2="86870"/>
                        <a14:foregroundMark x1="14674" y1="86870" x2="10326" y2="77044"/>
                        <a14:foregroundMark x1="10326" y1="77044" x2="12908" y2="61437"/>
                        <a14:foregroundMark x1="12908" y1="61437" x2="3804" y2="54996"/>
                        <a14:foregroundMark x1="3804" y1="54996" x2="3940" y2="42775"/>
                        <a14:foregroundMark x1="3940" y1="42775" x2="10462" y2="28819"/>
                        <a14:foregroundMark x1="10462" y1="28819" x2="4620" y2="21552"/>
                        <a14:foregroundMark x1="4620" y1="21552" x2="14538" y2="16102"/>
                        <a14:foregroundMark x1="14538" y1="16102" x2="3397" y2="6193"/>
                        <a14:foregroundMark x1="6119" y1="1734" x2="6522" y2="1073"/>
                        <a14:foregroundMark x1="5909" y1="2077" x2="6119" y2="1734"/>
                        <a14:foregroundMark x1="3397" y1="6193" x2="5840" y2="2191"/>
                        <a14:foregroundMark x1="10734" y1="90504" x2="951" y2="98431"/>
                        <a14:foregroundMark x1="951" y1="98431" x2="14810" y2="99835"/>
                        <a14:backgroundMark x1="8696" y1="1734" x2="8696" y2="1734"/>
                        <a14:backgroundMark x1="8696" y1="1899" x2="8152" y2="330"/>
                        <a14:backgroundMark x1="8967" y1="1073" x2="11957" y2="3799"/>
                        <a14:backgroundMark x1="12092" y1="3799" x2="12908" y2="3799"/>
                        <a14:backgroundMark x1="10870" y1="1899" x2="9647" y2="1569"/>
                        <a14:backgroundMark x1="6929" y1="495" x2="6929" y2="495"/>
                        <a14:backgroundMark x1="9239" y1="1569" x2="9239" y2="1073"/>
                        <a14:backgroundMark x1="9647" y1="2808" x2="9647" y2="2808"/>
                        <a14:backgroundMark x1="11141" y1="3468" x2="16576" y2="5367"/>
                        <a14:backgroundMark x1="9375" y1="2642" x2="8152" y2="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0590" flipH="1" flipV="1">
            <a:off x="7279435" y="5367779"/>
            <a:ext cx="1298113" cy="17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 Di sản thiên nhiên thế giới như:</a:t>
            </a:r>
          </a:p>
          <a:p>
            <a:r>
              <a:rPr lang="vi-VN" dirty="0">
                <a:latin typeface="Fira Sans Thin" panose="020B0303050000020004" pitchFamily="34" charset="0"/>
              </a:rPr>
              <a:t>Vịnh Hạ Long</a:t>
            </a:r>
          </a:p>
          <a:p>
            <a:r>
              <a:rPr lang="vi-VN" dirty="0">
                <a:latin typeface="Fira Sans Thin" panose="020B0303050000020004" pitchFamily="34" charset="0"/>
              </a:rPr>
              <a:t>Vườn Quốc gia Phong Nha – Kẻ Bàng</a:t>
            </a:r>
          </a:p>
          <a:p>
            <a:pPr marL="0" indent="0">
              <a:buNone/>
            </a:pPr>
            <a:r>
              <a:rPr lang="vi-VN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 Di sản văn hóa thế giới như:</a:t>
            </a:r>
          </a:p>
          <a:p>
            <a:r>
              <a:rPr lang="vi-VN" dirty="0">
                <a:latin typeface="Fira Sans Thin" panose="020B0303050000020004" pitchFamily="34" charset="0"/>
              </a:rPr>
              <a:t>Quần thể di tích Cố Đô Huế</a:t>
            </a:r>
          </a:p>
          <a:p>
            <a:r>
              <a:rPr lang="vi-VN" dirty="0">
                <a:latin typeface="Fira Sans Thin" panose="020B0303050000020004" pitchFamily="34" charset="0"/>
              </a:rPr>
              <a:t>Phố Cổ Hội An</a:t>
            </a:r>
          </a:p>
          <a:p>
            <a:r>
              <a:rPr lang="vi-VN" dirty="0">
                <a:latin typeface="Fira Sans Thin" panose="020B0303050000020004" pitchFamily="34" charset="0"/>
              </a:rPr>
              <a:t>Thánh địa Mỹ Sơn</a:t>
            </a:r>
          </a:p>
          <a:p>
            <a:r>
              <a:rPr lang="vi-VN" dirty="0">
                <a:latin typeface="Fira Sans Thin" panose="020B0303050000020004" pitchFamily="34" charset="0"/>
              </a:rPr>
              <a:t>Khu di tích trung tâm Hoàng thành Thăng Long</a:t>
            </a:r>
          </a:p>
          <a:p>
            <a:r>
              <a:rPr lang="vi-VN" dirty="0">
                <a:latin typeface="Fira Sans Thin" panose="020B0303050000020004" pitchFamily="34" charset="0"/>
              </a:rPr>
              <a:t>Thành nhà Hồ</a:t>
            </a:r>
          </a:p>
          <a:p>
            <a:endParaRPr lang="en-US" dirty="0">
              <a:latin typeface="Fira Sans Thin" panose="020B0303050000020004" pitchFamily="34" charset="0"/>
            </a:endParaRPr>
          </a:p>
        </p:txBody>
      </p:sp>
      <p:pic>
        <p:nvPicPr>
          <p:cNvPr id="6150" name="Picture 6" descr="Mục này có hình ảnh của: ">
            <a:extLst>
              <a:ext uri="{FF2B5EF4-FFF2-40B4-BE49-F238E27FC236}">
                <a16:creationId xmlns:a16="http://schemas.microsoft.com/office/drawing/2014/main" id="{7F4FACF8-FA10-C8B9-8F73-E18B87620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6084">
            <a:off x="8181408" y="1107285"/>
            <a:ext cx="22479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277BED7-6D10-8584-3B15-B6CDDB964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6" b="99835" l="951" r="99457">
                        <a14:foregroundMark x1="82880" y1="86705" x2="92935" y2="94302"/>
                        <a14:foregroundMark x1="92935" y1="94302" x2="99592" y2="96367"/>
                        <a14:foregroundMark x1="26630" y1="10157" x2="15853" y2="5829"/>
                        <a14:foregroundMark x1="8016" y1="4294" x2="6114" y2="22296"/>
                        <a14:foregroundMark x1="6114" y1="22296" x2="21060" y2="61354"/>
                        <a14:foregroundMark x1="21060" y1="61354" x2="16576" y2="85962"/>
                        <a14:foregroundMark x1="16576" y1="85962" x2="4484" y2="92155"/>
                        <a14:foregroundMark x1="4484" y1="92155" x2="79620" y2="96532"/>
                        <a14:foregroundMark x1="79620" y1="96532" x2="64674" y2="95293"/>
                        <a14:foregroundMark x1="64674" y1="95293" x2="51223" y2="97275"/>
                        <a14:foregroundMark x1="51223" y1="97275" x2="18614" y2="95541"/>
                        <a14:foregroundMark x1="18614" y1="95541" x2="9103" y2="95706"/>
                        <a14:foregroundMark x1="9103" y1="95706" x2="14674" y2="86870"/>
                        <a14:foregroundMark x1="14674" y1="86870" x2="10326" y2="77044"/>
                        <a14:foregroundMark x1="10326" y1="77044" x2="12908" y2="61437"/>
                        <a14:foregroundMark x1="12908" y1="61437" x2="3804" y2="54996"/>
                        <a14:foregroundMark x1="3804" y1="54996" x2="3940" y2="42775"/>
                        <a14:foregroundMark x1="3940" y1="42775" x2="10462" y2="28819"/>
                        <a14:foregroundMark x1="10462" y1="28819" x2="4620" y2="21552"/>
                        <a14:foregroundMark x1="4620" y1="21552" x2="14538" y2="16102"/>
                        <a14:foregroundMark x1="14538" y1="16102" x2="3397" y2="6193"/>
                        <a14:foregroundMark x1="6119" y1="1734" x2="6522" y2="1073"/>
                        <a14:foregroundMark x1="5909" y1="2077" x2="6119" y2="1734"/>
                        <a14:foregroundMark x1="3397" y1="6193" x2="5840" y2="2191"/>
                        <a14:foregroundMark x1="10734" y1="90504" x2="951" y2="98431"/>
                        <a14:foregroundMark x1="951" y1="98431" x2="14810" y2="99835"/>
                        <a14:backgroundMark x1="8696" y1="1734" x2="8696" y2="1734"/>
                        <a14:backgroundMark x1="8696" y1="1899" x2="8152" y2="330"/>
                        <a14:backgroundMark x1="8967" y1="1073" x2="11957" y2="3799"/>
                        <a14:backgroundMark x1="12092" y1="3799" x2="12908" y2="3799"/>
                        <a14:backgroundMark x1="10870" y1="1899" x2="9647" y2="1569"/>
                        <a14:backgroundMark x1="6929" y1="495" x2="6929" y2="495"/>
                        <a14:backgroundMark x1="9239" y1="1569" x2="9239" y2="1073"/>
                        <a14:backgroundMark x1="9647" y1="2808" x2="9647" y2="2808"/>
                        <a14:backgroundMark x1="11141" y1="3468" x2="16576" y2="5367"/>
                        <a14:backgroundMark x1="9375" y1="2642" x2="8152" y2="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7064" y="0"/>
            <a:ext cx="4814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vi-VN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Phần I: cuốn sách nói rất cụ thể và chi tiết 7 di tích được UNESCO công nhận là Di sản thế giới gồm:</a:t>
            </a:r>
            <a:endParaRPr lang="en-US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61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vi-VN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Phần II: cuốn sách còn có các danh hiệu được UNESCO công nhận khác cũng được xếp vào di sản thế giới gồm:</a:t>
            </a:r>
            <a:endParaRPr lang="en-US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Fira Sans Thin" panose="020B0303050000020004" pitchFamily="34" charset="0"/>
              </a:rPr>
              <a:t>Cao </a:t>
            </a:r>
            <a:r>
              <a:rPr lang="en-US" dirty="0" err="1">
                <a:latin typeface="Fira Sans Thin" panose="020B0303050000020004" pitchFamily="34" charset="0"/>
              </a:rPr>
              <a:t>nguyên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đá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Đồng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Văn</a:t>
            </a:r>
            <a:r>
              <a:rPr lang="en-US" dirty="0">
                <a:latin typeface="Fira Sans Thin" panose="020B0303050000020004" pitchFamily="34" charset="0"/>
              </a:rPr>
              <a:t>, </a:t>
            </a:r>
            <a:r>
              <a:rPr lang="en-US" dirty="0" err="1">
                <a:latin typeface="Fira Sans Thin" panose="020B0303050000020004" pitchFamily="34" charset="0"/>
              </a:rPr>
              <a:t>nhã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nhạc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cung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đình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Huế</a:t>
            </a:r>
            <a:r>
              <a:rPr lang="en-US" dirty="0">
                <a:latin typeface="Fira Sans Thin" panose="020B0303050000020004" pitchFamily="34" charset="0"/>
              </a:rPr>
              <a:t>, </a:t>
            </a:r>
            <a:r>
              <a:rPr lang="en-US" dirty="0" err="1">
                <a:latin typeface="Fira Sans Thin" panose="020B0303050000020004" pitchFamily="34" charset="0"/>
              </a:rPr>
              <a:t>không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gian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văn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hóa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cồng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chiêng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Tây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Nguyên</a:t>
            </a:r>
            <a:r>
              <a:rPr lang="en-US" dirty="0">
                <a:latin typeface="Fira Sans Thin" panose="020B0303050000020004" pitchFamily="34" charset="0"/>
              </a:rPr>
              <a:t>, </a:t>
            </a:r>
            <a:r>
              <a:rPr lang="en-US" dirty="0" err="1">
                <a:latin typeface="Fira Sans Thin" panose="020B0303050000020004" pitchFamily="34" charset="0"/>
              </a:rPr>
              <a:t>quan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họ</a:t>
            </a:r>
            <a:r>
              <a:rPr lang="en-US" dirty="0">
                <a:latin typeface="Fira Sans Thin" panose="020B0303050000020004" pitchFamily="34" charset="0"/>
              </a:rPr>
              <a:t>, ca </a:t>
            </a:r>
            <a:r>
              <a:rPr lang="en-US" dirty="0" err="1">
                <a:latin typeface="Fira Sans Thin" panose="020B0303050000020004" pitchFamily="34" charset="0"/>
              </a:rPr>
              <a:t>trù</a:t>
            </a:r>
            <a:r>
              <a:rPr lang="en-US" dirty="0">
                <a:latin typeface="Fira Sans Thin" panose="020B0303050000020004" pitchFamily="34" charset="0"/>
              </a:rPr>
              <a:t>, </a:t>
            </a:r>
            <a:r>
              <a:rPr lang="en-US" dirty="0" err="1">
                <a:latin typeface="Fira Sans Thin" panose="020B0303050000020004" pitchFamily="34" charset="0"/>
              </a:rPr>
              <a:t>mộc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bản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Triều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Nguyễn</a:t>
            </a:r>
            <a:r>
              <a:rPr lang="en-US" dirty="0">
                <a:latin typeface="Fira Sans Thin" panose="020B0303050000020004" pitchFamily="34" charset="0"/>
              </a:rPr>
              <a:t>, </a:t>
            </a:r>
            <a:r>
              <a:rPr lang="en-US" dirty="0" err="1">
                <a:latin typeface="Fira Sans Thin" panose="020B0303050000020004" pitchFamily="34" charset="0"/>
              </a:rPr>
              <a:t>Hội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Gióng</a:t>
            </a:r>
            <a:r>
              <a:rPr lang="en-US" dirty="0">
                <a:latin typeface="Fira Sans Thin" panose="020B0303050000020004" pitchFamily="34" charset="0"/>
              </a:rPr>
              <a:t>, </a:t>
            </a:r>
            <a:r>
              <a:rPr lang="en-US" dirty="0" err="1">
                <a:latin typeface="Fira Sans Thin" panose="020B0303050000020004" pitchFamily="34" charset="0"/>
              </a:rPr>
              <a:t>bia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Tiến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sĩ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Văn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Miếu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Thăng</a:t>
            </a:r>
            <a:r>
              <a:rPr lang="en-US" dirty="0">
                <a:latin typeface="Fira Sans Thin" panose="020B0303050000020004" pitchFamily="34" charset="0"/>
              </a:rPr>
              <a:t> Long, </a:t>
            </a:r>
            <a:r>
              <a:rPr lang="en-US" dirty="0" err="1">
                <a:latin typeface="Fira Sans Thin" panose="020B0303050000020004" pitchFamily="34" charset="0"/>
              </a:rPr>
              <a:t>hát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xoan</a:t>
            </a:r>
            <a:r>
              <a:rPr lang="en-US" dirty="0">
                <a:latin typeface="Fira Sans Thin" panose="020B0303050000020004" pitchFamily="34" charset="0"/>
              </a:rPr>
              <a:t>, </a:t>
            </a:r>
            <a:r>
              <a:rPr lang="en-US" dirty="0" err="1">
                <a:latin typeface="Fira Sans Thin" panose="020B0303050000020004" pitchFamily="34" charset="0"/>
              </a:rPr>
              <a:t>mộc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bản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chùa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Vĩnh</a:t>
            </a:r>
            <a:r>
              <a:rPr lang="en-US" dirty="0">
                <a:latin typeface="Fira Sans Thin" panose="020B0303050000020004" pitchFamily="34" charset="0"/>
              </a:rPr>
              <a:t> </a:t>
            </a:r>
            <a:r>
              <a:rPr lang="en-US" dirty="0" err="1">
                <a:latin typeface="Fira Sans Thin" panose="020B0303050000020004" pitchFamily="34" charset="0"/>
              </a:rPr>
              <a:t>Nghiêm</a:t>
            </a:r>
            <a:r>
              <a:rPr lang="en-US" dirty="0">
                <a:latin typeface="Fira Sans Thin" panose="020B03030500000200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785344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11349990" cy="1325563"/>
          </a:xfrm>
        </p:spPr>
        <p:txBody>
          <a:bodyPr/>
          <a:lstStyle/>
          <a:p>
            <a:r>
              <a:rPr lang="en-US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3. </a:t>
            </a:r>
            <a:r>
              <a:rPr lang="en-US" dirty="0" err="1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Điểm</a:t>
            </a:r>
            <a:r>
              <a:rPr lang="en-US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 err="1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danh</a:t>
            </a:r>
            <a:r>
              <a:rPr lang="en-US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 err="1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một</a:t>
            </a:r>
            <a:r>
              <a:rPr lang="en-US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 err="1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số</a:t>
            </a:r>
            <a:r>
              <a:rPr lang="en-US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di </a:t>
            </a:r>
            <a:r>
              <a:rPr lang="en-US" dirty="0" err="1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sản</a:t>
            </a:r>
            <a:r>
              <a:rPr lang="en-US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 err="1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thế</a:t>
            </a:r>
            <a:r>
              <a:rPr lang="en-US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 err="1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giới</a:t>
            </a:r>
            <a:r>
              <a:rPr lang="en-US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ở </a:t>
            </a:r>
            <a:r>
              <a:rPr lang="en-US" dirty="0" err="1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Việt</a:t>
            </a:r>
            <a:r>
              <a:rPr lang="en-US" dirty="0">
                <a:ln w="0"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Nam</a:t>
            </a:r>
          </a:p>
        </p:txBody>
      </p:sp>
      <p:pic>
        <p:nvPicPr>
          <p:cNvPr id="2050" name="Picture 2" descr="VỊNH HẠ LONG - KỲ QUAN THIÊN NHIÊN THẾ GIỚI - Peace Hotel Ha Lo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" y="1794510"/>
            <a:ext cx="3486150" cy="35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510" y="5533072"/>
            <a:ext cx="333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Fira Sans Thin" panose="020B0303050000020004" pitchFamily="34" charset="0"/>
              </a:rPr>
              <a:t> </a:t>
            </a:r>
            <a:r>
              <a:rPr lang="en-US" sz="1600" b="1" dirty="0" err="1">
                <a:latin typeface="Fira Sans Thin" panose="020B0303050000020004" pitchFamily="34" charset="0"/>
              </a:rPr>
              <a:t>Vịnh</a:t>
            </a:r>
            <a:r>
              <a:rPr lang="en-US" sz="1600" b="1" dirty="0">
                <a:latin typeface="Fira Sans Thin" panose="020B0303050000020004" pitchFamily="34" charset="0"/>
              </a:rPr>
              <a:t> </a:t>
            </a:r>
            <a:r>
              <a:rPr lang="en-US" sz="1600" b="1" dirty="0" err="1">
                <a:latin typeface="Fira Sans Thin" panose="020B0303050000020004" pitchFamily="34" charset="0"/>
              </a:rPr>
              <a:t>Hạ</a:t>
            </a:r>
            <a:r>
              <a:rPr lang="en-US" sz="1600" b="1" dirty="0">
                <a:latin typeface="Fira Sans Thin" panose="020B0303050000020004" pitchFamily="34" charset="0"/>
              </a:rPr>
              <a:t> Long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794510"/>
            <a:ext cx="3360420" cy="3611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4870" y="5548461"/>
            <a:ext cx="333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Fira Sans Thin" panose="020B0303050000020004" pitchFamily="34" charset="0"/>
              </a:rPr>
              <a:t>Vườn</a:t>
            </a:r>
            <a:r>
              <a:rPr lang="en-US" sz="1600" b="1" dirty="0">
                <a:latin typeface="Fira Sans Thin" panose="020B0303050000020004" pitchFamily="34" charset="0"/>
              </a:rPr>
              <a:t> </a:t>
            </a:r>
            <a:r>
              <a:rPr lang="en-US" sz="1600" b="1" dirty="0" err="1">
                <a:latin typeface="Fira Sans Thin" panose="020B0303050000020004" pitchFamily="34" charset="0"/>
              </a:rPr>
              <a:t>Quốc</a:t>
            </a:r>
            <a:r>
              <a:rPr lang="en-US" sz="1600" b="1" dirty="0">
                <a:latin typeface="Fira Sans Thin" panose="020B0303050000020004" pitchFamily="34" charset="0"/>
              </a:rPr>
              <a:t> </a:t>
            </a:r>
            <a:r>
              <a:rPr lang="en-US" sz="1600" b="1" dirty="0" err="1">
                <a:latin typeface="Fira Sans Thin" panose="020B0303050000020004" pitchFamily="34" charset="0"/>
              </a:rPr>
              <a:t>gia</a:t>
            </a:r>
            <a:r>
              <a:rPr lang="en-US" sz="1600" b="1" dirty="0">
                <a:latin typeface="Fira Sans Thin" panose="020B0303050000020004" pitchFamily="34" charset="0"/>
              </a:rPr>
              <a:t> Phong Nha – </a:t>
            </a:r>
            <a:r>
              <a:rPr lang="en-US" sz="1600" b="1" dirty="0" err="1">
                <a:latin typeface="Fira Sans Thin" panose="020B0303050000020004" pitchFamily="34" charset="0"/>
              </a:rPr>
              <a:t>Kẻ</a:t>
            </a:r>
            <a:r>
              <a:rPr lang="en-US" sz="1600" b="1" dirty="0">
                <a:latin typeface="Fira Sans Thin" panose="020B0303050000020004" pitchFamily="34" charset="0"/>
              </a:rPr>
              <a:t> </a:t>
            </a:r>
            <a:r>
              <a:rPr lang="en-US" sz="1600" b="1" dirty="0" err="1">
                <a:latin typeface="Fira Sans Thin" panose="020B0303050000020004" pitchFamily="34" charset="0"/>
              </a:rPr>
              <a:t>Bàng</a:t>
            </a:r>
            <a:endParaRPr lang="en-US" sz="1600" b="1" dirty="0">
              <a:latin typeface="Fira Sans Thin" panose="020B03030500000200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781" y="1794510"/>
            <a:ext cx="3246119" cy="3371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6781" y="5533072"/>
            <a:ext cx="333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Fira Sans Thin" panose="020B0303050000020004" pitchFamily="34" charset="0"/>
              </a:rPr>
              <a:t>Phố</a:t>
            </a:r>
            <a:r>
              <a:rPr lang="en-US" sz="1600" b="1" dirty="0">
                <a:latin typeface="Fira Sans Thin" panose="020B0303050000020004" pitchFamily="34" charset="0"/>
              </a:rPr>
              <a:t> </a:t>
            </a:r>
            <a:r>
              <a:rPr lang="en-US" sz="1600" b="1" dirty="0" err="1">
                <a:latin typeface="Fira Sans Thin" panose="020B0303050000020004" pitchFamily="34" charset="0"/>
              </a:rPr>
              <a:t>Cổ</a:t>
            </a:r>
            <a:r>
              <a:rPr lang="en-US" sz="1600" b="1" dirty="0">
                <a:latin typeface="Fira Sans Thin" panose="020B0303050000020004" pitchFamily="34" charset="0"/>
              </a:rPr>
              <a:t> </a:t>
            </a:r>
            <a:r>
              <a:rPr lang="en-US" sz="1600" b="1" dirty="0" err="1">
                <a:latin typeface="Fira Sans Thin" panose="020B0303050000020004" pitchFamily="34" charset="0"/>
              </a:rPr>
              <a:t>Hội</a:t>
            </a:r>
            <a:r>
              <a:rPr lang="en-US" sz="1600" b="1" dirty="0">
                <a:latin typeface="Fira Sans Thin" panose="020B0303050000020004" pitchFamily="34" charset="0"/>
              </a:rPr>
              <a:t> An </a:t>
            </a:r>
          </a:p>
        </p:txBody>
      </p:sp>
    </p:spTree>
    <p:extLst>
      <p:ext uri="{BB962C8B-B14F-4D97-AF65-F5344CB8AC3E}">
        <p14:creationId xmlns:p14="http://schemas.microsoft.com/office/powerpoint/2010/main" val="1238984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F535935-6ACD-26F2-DC8D-F4098AEE9B3F}"/>
              </a:ext>
            </a:extLst>
          </p:cNvPr>
          <p:cNvGrpSpPr/>
          <p:nvPr/>
        </p:nvGrpSpPr>
        <p:grpSpPr>
          <a:xfrm>
            <a:off x="2573654" y="408742"/>
            <a:ext cx="3295650" cy="2859347"/>
            <a:chOff x="925829" y="384600"/>
            <a:chExt cx="3295650" cy="2859347"/>
          </a:xfrm>
        </p:grpSpPr>
        <p:sp>
          <p:nvSpPr>
            <p:cNvPr id="5" name="TextBox 4"/>
            <p:cNvSpPr txBox="1"/>
            <p:nvPr/>
          </p:nvSpPr>
          <p:spPr>
            <a:xfrm>
              <a:off x="1213484" y="2905393"/>
              <a:ext cx="2720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Fira Sans Thin" panose="020B0303050000020004" pitchFamily="34" charset="0"/>
                </a:rPr>
                <a:t>Cố</a:t>
              </a:r>
              <a:r>
                <a:rPr lang="en-US" sz="1600" b="1" dirty="0">
                  <a:latin typeface="Fira Sans Thin" panose="020B0303050000020004" pitchFamily="34" charset="0"/>
                </a:rPr>
                <a:t> </a:t>
              </a:r>
              <a:r>
                <a:rPr lang="en-US" sz="1600" b="1" dirty="0" err="1">
                  <a:latin typeface="Fira Sans Thin" panose="020B0303050000020004" pitchFamily="34" charset="0"/>
                </a:rPr>
                <a:t>đô</a:t>
              </a:r>
              <a:r>
                <a:rPr lang="en-US" sz="1600" b="1" dirty="0">
                  <a:latin typeface="Fira Sans Thin" panose="020B0303050000020004" pitchFamily="34" charset="0"/>
                </a:rPr>
                <a:t> </a:t>
              </a:r>
              <a:r>
                <a:rPr lang="en-US" sz="1600" b="1" dirty="0" err="1">
                  <a:latin typeface="Fira Sans Thin" panose="020B0303050000020004" pitchFamily="34" charset="0"/>
                </a:rPr>
                <a:t>Huế</a:t>
              </a:r>
              <a:r>
                <a:rPr lang="en-US" sz="1600" b="1" dirty="0">
                  <a:latin typeface="Fira Sans Thin" panose="020B0303050000020004" pitchFamily="34" charset="0"/>
                </a:rPr>
                <a:t> </a:t>
              </a:r>
            </a:p>
          </p:txBody>
        </p:sp>
        <p:pic>
          <p:nvPicPr>
            <p:cNvPr id="1026" name="Picture 2" descr="Khám phá Cố Đô với Top 12 địa điểm du lịch nổi tiếng tại Huế">
              <a:extLst>
                <a:ext uri="{FF2B5EF4-FFF2-40B4-BE49-F238E27FC236}">
                  <a16:creationId xmlns:a16="http://schemas.microsoft.com/office/drawing/2014/main" id="{44029252-729E-CF22-39FC-C7213266A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829" y="384600"/>
              <a:ext cx="3295650" cy="247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A4F2CD-BE51-3D19-B3A0-013FD0D8A2A4}"/>
              </a:ext>
            </a:extLst>
          </p:cNvPr>
          <p:cNvGrpSpPr/>
          <p:nvPr/>
        </p:nvGrpSpPr>
        <p:grpSpPr>
          <a:xfrm>
            <a:off x="8292468" y="384567"/>
            <a:ext cx="3295650" cy="2859347"/>
            <a:chOff x="7711440" y="384600"/>
            <a:chExt cx="3295650" cy="2859347"/>
          </a:xfrm>
        </p:grpSpPr>
        <p:sp>
          <p:nvSpPr>
            <p:cNvPr id="3" name="TextBox 2"/>
            <p:cNvSpPr txBox="1"/>
            <p:nvPr/>
          </p:nvSpPr>
          <p:spPr>
            <a:xfrm>
              <a:off x="7999095" y="2905393"/>
              <a:ext cx="2720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Fira Sans Thin" panose="020B0303050000020004" pitchFamily="34" charset="0"/>
                </a:rPr>
                <a:t>Thánh</a:t>
              </a:r>
              <a:r>
                <a:rPr lang="en-US" sz="1600" b="1" dirty="0">
                  <a:latin typeface="Fira Sans Thin" panose="020B0303050000020004" pitchFamily="34" charset="0"/>
                </a:rPr>
                <a:t> </a:t>
              </a:r>
              <a:r>
                <a:rPr lang="en-US" sz="1600" b="1" dirty="0" err="1">
                  <a:latin typeface="Fira Sans Thin" panose="020B0303050000020004" pitchFamily="34" charset="0"/>
                </a:rPr>
                <a:t>địa</a:t>
              </a:r>
              <a:r>
                <a:rPr lang="en-US" sz="1600" b="1" dirty="0">
                  <a:latin typeface="Fira Sans Thin" panose="020B0303050000020004" pitchFamily="34" charset="0"/>
                </a:rPr>
                <a:t> </a:t>
              </a:r>
              <a:r>
                <a:rPr lang="en-US" sz="1600" b="1" dirty="0" err="1">
                  <a:latin typeface="Fira Sans Thin" panose="020B0303050000020004" pitchFamily="34" charset="0"/>
                </a:rPr>
                <a:t>Mỹ</a:t>
              </a:r>
              <a:r>
                <a:rPr lang="en-US" sz="1600" b="1" dirty="0">
                  <a:latin typeface="Fira Sans Thin" panose="020B0303050000020004" pitchFamily="34" charset="0"/>
                </a:rPr>
                <a:t> </a:t>
              </a:r>
              <a:r>
                <a:rPr lang="en-US" sz="1600" b="1" dirty="0" err="1">
                  <a:latin typeface="Fira Sans Thin" panose="020B0303050000020004" pitchFamily="34" charset="0"/>
                </a:rPr>
                <a:t>Sơn</a:t>
              </a:r>
              <a:r>
                <a:rPr lang="en-US" sz="1600" b="1" dirty="0">
                  <a:latin typeface="Fira Sans Thin" panose="020B0303050000020004" pitchFamily="34" charset="0"/>
                </a:rPr>
                <a:t> </a:t>
              </a:r>
            </a:p>
          </p:txBody>
        </p:sp>
        <p:pic>
          <p:nvPicPr>
            <p:cNvPr id="1030" name="Picture 6" descr="Thánh địa Mỹ Sơn, Quảng Nam: Di sản Văn hóa thế giới UNESCO">
              <a:extLst>
                <a:ext uri="{FF2B5EF4-FFF2-40B4-BE49-F238E27FC236}">
                  <a16:creationId xmlns:a16="http://schemas.microsoft.com/office/drawing/2014/main" id="{7A92FC96-F366-1C1C-6EC6-94C0688CF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440" y="384600"/>
              <a:ext cx="3295650" cy="247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8A6F14-863D-BED5-71AC-15C9F5315C27}"/>
              </a:ext>
            </a:extLst>
          </p:cNvPr>
          <p:cNvGrpSpPr/>
          <p:nvPr/>
        </p:nvGrpSpPr>
        <p:grpSpPr>
          <a:xfrm>
            <a:off x="630554" y="3403431"/>
            <a:ext cx="3295650" cy="2979569"/>
            <a:chOff x="925829" y="3469689"/>
            <a:chExt cx="3295650" cy="2979569"/>
          </a:xfrm>
        </p:grpSpPr>
        <p:sp>
          <p:nvSpPr>
            <p:cNvPr id="8" name="TextBox 7"/>
            <p:cNvSpPr txBox="1"/>
            <p:nvPr/>
          </p:nvSpPr>
          <p:spPr>
            <a:xfrm>
              <a:off x="1213484" y="6110704"/>
              <a:ext cx="2720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Fira Sans Thin" panose="020B0303050000020004" pitchFamily="34" charset="0"/>
                </a:rPr>
                <a:t>Hoàng</a:t>
              </a:r>
              <a:r>
                <a:rPr lang="en-US" sz="1600" b="1" dirty="0">
                  <a:latin typeface="Fira Sans Thin" panose="020B0303050000020004" pitchFamily="34" charset="0"/>
                </a:rPr>
                <a:t> </a:t>
              </a:r>
              <a:r>
                <a:rPr lang="en-US" sz="1600" b="1" dirty="0" err="1">
                  <a:latin typeface="Fira Sans Thin" panose="020B0303050000020004" pitchFamily="34" charset="0"/>
                </a:rPr>
                <a:t>Thành</a:t>
              </a:r>
              <a:r>
                <a:rPr lang="en-US" sz="1600" b="1" dirty="0">
                  <a:latin typeface="Fira Sans Thin" panose="020B0303050000020004" pitchFamily="34" charset="0"/>
                </a:rPr>
                <a:t> </a:t>
              </a:r>
              <a:r>
                <a:rPr lang="en-US" sz="1600" b="1" dirty="0" err="1">
                  <a:latin typeface="Fira Sans Thin" panose="020B0303050000020004" pitchFamily="34" charset="0"/>
                </a:rPr>
                <a:t>Thăng</a:t>
              </a:r>
              <a:r>
                <a:rPr lang="en-US" sz="1600" b="1" dirty="0">
                  <a:latin typeface="Fira Sans Thin" panose="020B0303050000020004" pitchFamily="34" charset="0"/>
                </a:rPr>
                <a:t> Long </a:t>
              </a:r>
            </a:p>
          </p:txBody>
        </p:sp>
        <p:pic>
          <p:nvPicPr>
            <p:cNvPr id="1032" name="Picture 8" descr="Cận cảnh &quot;báu vật&quot; ngàn năm tuổi tại Khu khảo cổ Hoàng thành Thăng Long">
              <a:extLst>
                <a:ext uri="{FF2B5EF4-FFF2-40B4-BE49-F238E27FC236}">
                  <a16:creationId xmlns:a16="http://schemas.microsoft.com/office/drawing/2014/main" id="{35885202-56F2-2FD7-1AD9-9CF28773B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829" y="3469689"/>
              <a:ext cx="3295650" cy="247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4B6268-BE86-DE63-2EFA-B4C4DED42CBA}"/>
              </a:ext>
            </a:extLst>
          </p:cNvPr>
          <p:cNvGrpSpPr/>
          <p:nvPr/>
        </p:nvGrpSpPr>
        <p:grpSpPr>
          <a:xfrm>
            <a:off x="5494023" y="3429000"/>
            <a:ext cx="3295650" cy="2954000"/>
            <a:chOff x="7711440" y="3469689"/>
            <a:chExt cx="3295650" cy="2954000"/>
          </a:xfrm>
        </p:grpSpPr>
        <p:sp>
          <p:nvSpPr>
            <p:cNvPr id="10" name="TextBox 9"/>
            <p:cNvSpPr txBox="1"/>
            <p:nvPr/>
          </p:nvSpPr>
          <p:spPr>
            <a:xfrm>
              <a:off x="7999095" y="6085135"/>
              <a:ext cx="2720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Fira Sans Thin" panose="020B0303050000020004" pitchFamily="34" charset="0"/>
                </a:rPr>
                <a:t>Thành</a:t>
              </a:r>
              <a:r>
                <a:rPr lang="en-US" sz="1600" b="1" dirty="0">
                  <a:latin typeface="Fira Sans Thin" panose="020B0303050000020004" pitchFamily="34" charset="0"/>
                </a:rPr>
                <a:t> </a:t>
              </a:r>
              <a:r>
                <a:rPr lang="en-US" sz="1600" b="1" dirty="0" err="1">
                  <a:latin typeface="Fira Sans Thin" panose="020B0303050000020004" pitchFamily="34" charset="0"/>
                </a:rPr>
                <a:t>Nhà</a:t>
              </a:r>
              <a:r>
                <a:rPr lang="en-US" sz="1600" b="1" dirty="0">
                  <a:latin typeface="Fira Sans Thin" panose="020B0303050000020004" pitchFamily="34" charset="0"/>
                </a:rPr>
                <a:t> </a:t>
              </a:r>
              <a:r>
                <a:rPr lang="en-US" sz="1600" b="1" dirty="0" err="1">
                  <a:latin typeface="Fira Sans Thin" panose="020B0303050000020004" pitchFamily="34" charset="0"/>
                </a:rPr>
                <a:t>Hồ</a:t>
              </a:r>
              <a:endParaRPr lang="en-US" sz="1600" b="1" dirty="0">
                <a:latin typeface="Fira Sans Thin" panose="020B0303050000020004" pitchFamily="34" charset="0"/>
              </a:endParaRPr>
            </a:p>
          </p:txBody>
        </p:sp>
        <p:pic>
          <p:nvPicPr>
            <p:cNvPr id="1034" name="Picture 10" descr="Thành Nhà Hồ - di sản văn hóa thế giới">
              <a:extLst>
                <a:ext uri="{FF2B5EF4-FFF2-40B4-BE49-F238E27FC236}">
                  <a16:creationId xmlns:a16="http://schemas.microsoft.com/office/drawing/2014/main" id="{C699F2F2-7D84-6F1B-E606-217157864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440" y="3469689"/>
              <a:ext cx="3295650" cy="247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0071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46" y="257908"/>
            <a:ext cx="9952892" cy="6025660"/>
          </a:xfrm>
          <a:prstGeom prst="rect">
            <a:avLst/>
          </a:prstGeom>
        </p:spPr>
      </p:pic>
      <p:pic>
        <p:nvPicPr>
          <p:cNvPr id="6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1033" y="62835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1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7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434</Words>
  <Application>Microsoft Office PowerPoint</Application>
  <PresentationFormat>Widescreen</PresentationFormat>
  <Paragraphs>40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Fira Sans ExtraBold</vt:lpstr>
      <vt:lpstr>Fira Sans Thin</vt:lpstr>
      <vt:lpstr>Open Sans Extrabold</vt:lpstr>
      <vt:lpstr>Times New Roman</vt:lpstr>
      <vt:lpstr>Wingdings</vt:lpstr>
      <vt:lpstr>Office Theme</vt:lpstr>
      <vt:lpstr>PowerPoint Presentation</vt:lpstr>
      <vt:lpstr>Nội Dung:</vt:lpstr>
      <vt:lpstr>1. Giới thiệu bộ sách di sản thế giới ở Việt Nam</vt:lpstr>
      <vt:lpstr>2. Bố cục của cuốn sách</vt:lpstr>
      <vt:lpstr>Phần I: cuốn sách nói rất cụ thể và chi tiết 7 di tích được UNESCO công nhận là Di sản thế giới gồm:</vt:lpstr>
      <vt:lpstr>Phần II: cuốn sách còn có các danh hiệu được UNESCO công nhận khác cũng được xếp vào di sản thế giới gồm:</vt:lpstr>
      <vt:lpstr>3. Điểm danh một số di sản thế giới ở Việt Nam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GIỚI THIỆU BỘ SÁCH DI SẢN THẾ GIỚI Ở VIỆT NAM</dc:title>
  <dc:creator>Admin</dc:creator>
  <cp:lastModifiedBy>Admin</cp:lastModifiedBy>
  <cp:revision>55</cp:revision>
  <dcterms:created xsi:type="dcterms:W3CDTF">2024-10-19T01:58:36Z</dcterms:created>
  <dcterms:modified xsi:type="dcterms:W3CDTF">2025-05-06T09:11:22Z</dcterms:modified>
</cp:coreProperties>
</file>