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6" r:id="rId3"/>
    <p:sldId id="272" r:id="rId4"/>
    <p:sldId id="273" r:id="rId5"/>
    <p:sldId id="274" r:id="rId6"/>
    <p:sldId id="271" r:id="rId7"/>
    <p:sldId id="267" r:id="rId8"/>
    <p:sldId id="264" r:id="rId9"/>
    <p:sldId id="265" r:id="rId10"/>
  </p:sldIdLst>
  <p:sldSz cx="18288000" cy="10287000"/>
  <p:notesSz cx="6858000" cy="9144000"/>
  <p:embeddedFontLst>
    <p:embeddedFont>
      <p:font typeface="Arial Bold" panose="020B0704020202020204" pitchFamily="34" charset="0"/>
      <p:bold r:id="rId11"/>
    </p:embeddedFont>
    <p:embeddedFont>
      <p:font typeface="Sniglet" panose="020B0604020202020204" charset="0"/>
      <p:regular r:id="rId12"/>
    </p:embeddedFont>
    <p:embeddedFont>
      <p:font typeface="Tahoma" panose="020B0604030504040204" pitchFamily="3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6B6"/>
    <a:srgbClr val="FDEDDF"/>
    <a:srgbClr val="F2EBDE"/>
    <a:srgbClr val="0000FF"/>
    <a:srgbClr val="FFFFFF"/>
    <a:srgbClr val="3378FF"/>
    <a:srgbClr val="FEFEFE"/>
    <a:srgbClr val="FF2929"/>
    <a:srgbClr val="FDD07E"/>
    <a:srgbClr val="BE6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69" y="4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128675" y="393329"/>
            <a:ext cx="3750006" cy="1640698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9A99786-2C78-632D-61B1-386CF437A228}"/>
              </a:ext>
            </a:extLst>
          </p:cNvPr>
          <p:cNvSpPr/>
          <p:nvPr/>
        </p:nvSpPr>
        <p:spPr>
          <a:xfrm>
            <a:off x="2743200" y="6542277"/>
            <a:ext cx="12239398" cy="2812928"/>
          </a:xfrm>
          <a:prstGeom prst="cloudCallout">
            <a:avLst>
              <a:gd name="adj1" fmla="val 54141"/>
              <a:gd name="adj2" fmla="val 20153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AAEAF0-BE80-81B7-4640-6328D6DF9008}"/>
              </a:ext>
            </a:extLst>
          </p:cNvPr>
          <p:cNvGrpSpPr/>
          <p:nvPr/>
        </p:nvGrpSpPr>
        <p:grpSpPr>
          <a:xfrm>
            <a:off x="14906398" y="6947154"/>
            <a:ext cx="3148564" cy="3339846"/>
            <a:chOff x="2930639" y="6564748"/>
            <a:chExt cx="3148564" cy="3339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0A30A6-1709-0A43-6B75-F6197FAAE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AB5414-7284-BF76-ECE8-69E77828D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AEB3B5-CCFC-E1A9-2F42-B850A5FF8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90" y="949631"/>
            <a:ext cx="9722820" cy="5469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972855" y="2324100"/>
            <a:ext cx="11717548" cy="44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16B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vi-VN" sz="4800" b="1" dirty="0">
                <a:solidFill>
                  <a:srgbClr val="0000FF"/>
                </a:solidFill>
                <a:latin typeface="+mn-lt"/>
              </a:rPr>
              <a:t>SỬ DỤNG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vi-VN" sz="4800" b="1" dirty="0">
                <a:solidFill>
                  <a:srgbClr val="0000FF"/>
                </a:solidFill>
                <a:latin typeface="+mn-lt"/>
              </a:rPr>
              <a:t>CÔNG CỤ ĐA PHƯƠNG TIỆN HỖ TRỢ TẠO SẢN PHẨM ĐƠN GIẢN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0446" y="808234"/>
            <a:ext cx="16907108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674690" y="194587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6" name="Freeform 6"/>
          <p:cNvSpPr/>
          <p:nvPr/>
        </p:nvSpPr>
        <p:spPr>
          <a:xfrm>
            <a:off x="16687799" y="808234"/>
            <a:ext cx="1640935" cy="1560525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2CDF61-7518-3375-505B-C3AC185874D9}"/>
              </a:ext>
            </a:extLst>
          </p:cNvPr>
          <p:cNvGrpSpPr/>
          <p:nvPr/>
        </p:nvGrpSpPr>
        <p:grpSpPr>
          <a:xfrm>
            <a:off x="1143000" y="1366737"/>
            <a:ext cx="16916400" cy="774186"/>
            <a:chOff x="696578" y="1357811"/>
            <a:chExt cx="16916400" cy="7741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01FE82C-8508-C160-6727-94B51408938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9A15DA7-F3FB-9BE2-20F8-2B7384DC071A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069B43-20D3-093D-3845-49160B12EE3E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D9D4AE-5FC6-BC34-09D8-F3266AEC973D}"/>
                </a:ext>
              </a:extLst>
            </p:cNvPr>
            <p:cNvSpPr txBox="1"/>
            <p:nvPr/>
          </p:nvSpPr>
          <p:spPr>
            <a:xfrm>
              <a:off x="1362708" y="1393333"/>
              <a:ext cx="162502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video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A9339C4-5992-7AED-5D51-24A4AA6DACE2}"/>
              </a:ext>
            </a:extLst>
          </p:cNvPr>
          <p:cNvGrpSpPr/>
          <p:nvPr/>
        </p:nvGrpSpPr>
        <p:grpSpPr>
          <a:xfrm>
            <a:off x="1065222" y="2063532"/>
            <a:ext cx="11822046" cy="7646383"/>
            <a:chOff x="1229683" y="2139040"/>
            <a:chExt cx="11822046" cy="7646383"/>
          </a:xfrm>
        </p:grpSpPr>
        <p:grpSp>
          <p:nvGrpSpPr>
            <p:cNvPr id="19" name="Group 38">
              <a:extLst>
                <a:ext uri="{FF2B5EF4-FFF2-40B4-BE49-F238E27FC236}">
                  <a16:creationId xmlns:a16="http://schemas.microsoft.com/office/drawing/2014/main" id="{CD5C48A0-EE02-5A47-E868-111377E01C96}"/>
                </a:ext>
              </a:extLst>
            </p:cNvPr>
            <p:cNvGrpSpPr/>
            <p:nvPr/>
          </p:nvGrpSpPr>
          <p:grpSpPr>
            <a:xfrm rot="6302">
              <a:off x="1229683" y="2139040"/>
              <a:ext cx="11822046" cy="7646383"/>
              <a:chOff x="0" y="-38100"/>
              <a:chExt cx="3518275" cy="2036648"/>
            </a:xfrm>
          </p:grpSpPr>
          <p:sp>
            <p:nvSpPr>
              <p:cNvPr id="20" name="Freeform 39">
                <a:extLst>
                  <a:ext uri="{FF2B5EF4-FFF2-40B4-BE49-F238E27FC236}">
                    <a16:creationId xmlns:a16="http://schemas.microsoft.com/office/drawing/2014/main" id="{47EF763A-9CFB-535F-D5CC-6A6166CF5BD6}"/>
                  </a:ext>
                </a:extLst>
              </p:cNvPr>
              <p:cNvSpPr/>
              <p:nvPr/>
            </p:nvSpPr>
            <p:spPr>
              <a:xfrm>
                <a:off x="0" y="0"/>
                <a:ext cx="2922266" cy="1998548"/>
              </a:xfrm>
              <a:prstGeom prst="roundRect">
                <a:avLst/>
              </a:prstGeom>
              <a:solidFill>
                <a:srgbClr val="EFE6D5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1" name="TextBox 40">
                <a:extLst>
                  <a:ext uri="{FF2B5EF4-FFF2-40B4-BE49-F238E27FC236}">
                    <a16:creationId xmlns:a16="http://schemas.microsoft.com/office/drawing/2014/main" id="{B122E4E7-9762-437E-7532-BE910BCCA9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518275" cy="1980597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BDD03942-AA45-7583-FFAE-67C533ADDB2A}"/>
                </a:ext>
              </a:extLst>
            </p:cNvPr>
            <p:cNvSpPr/>
            <p:nvPr/>
          </p:nvSpPr>
          <p:spPr>
            <a:xfrm>
              <a:off x="2627920" y="2475808"/>
              <a:ext cx="6942989" cy="858579"/>
            </a:xfrm>
            <a:custGeom>
              <a:avLst/>
              <a:gdLst/>
              <a:ahLst/>
              <a:cxnLst/>
              <a:rect l="l" t="t" r="r" b="b"/>
              <a:pathLst>
                <a:path w="5618721" h="877925">
                  <a:moveTo>
                    <a:pt x="0" y="0"/>
                  </a:moveTo>
                  <a:lnTo>
                    <a:pt x="5618721" y="0"/>
                  </a:lnTo>
                  <a:lnTo>
                    <a:pt x="5618721" y="877925"/>
                  </a:lnTo>
                  <a:lnTo>
                    <a:pt x="0" y="877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51">
              <a:extLst>
                <a:ext uri="{FF2B5EF4-FFF2-40B4-BE49-F238E27FC236}">
                  <a16:creationId xmlns:a16="http://schemas.microsoft.com/office/drawing/2014/main" id="{231FBBB6-F2DC-2B3E-CBC4-B2F602916325}"/>
                </a:ext>
              </a:extLst>
            </p:cNvPr>
            <p:cNvSpPr txBox="1"/>
            <p:nvPr/>
          </p:nvSpPr>
          <p:spPr>
            <a:xfrm>
              <a:off x="2246430" y="8290688"/>
              <a:ext cx="8433631" cy="11955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759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16B.2,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khiển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video.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52">
              <a:extLst>
                <a:ext uri="{FF2B5EF4-FFF2-40B4-BE49-F238E27FC236}">
                  <a16:creationId xmlns:a16="http://schemas.microsoft.com/office/drawing/2014/main" id="{DE8FD746-0437-A381-4973-9C6D959D8234}"/>
                </a:ext>
              </a:extLst>
            </p:cNvPr>
            <p:cNvSpPr txBox="1"/>
            <p:nvPr/>
          </p:nvSpPr>
          <p:spPr>
            <a:xfrm>
              <a:off x="2260863" y="3466408"/>
              <a:ext cx="8254737" cy="46201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video:</a:t>
              </a:r>
            </a:p>
            <a:p>
              <a:pPr marL="796925" indent="-796925" algn="just">
                <a:lnSpc>
                  <a:spcPct val="120000"/>
                </a:lnSpc>
                <a:spcAft>
                  <a:spcPts val="300"/>
                </a:spcAft>
              </a:pPr>
              <a:r>
                <a: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Mở thư mục chứa video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Huong dan lam hop but </a:t>
              </a:r>
              <a:r>
                <a: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(D:\Lop 5A\Video);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96925" indent="-796925" algn="just">
                <a:lnSpc>
                  <a:spcPct val="120000"/>
                </a:lnSpc>
                <a:spcAft>
                  <a:spcPts val="300"/>
                </a:spcAft>
              </a:pPr>
              <a:r>
                <a: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Nháy chuột phải vào tệp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Huong dan lam hop but</a:t>
              </a:r>
              <a:r>
                <a: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96925" indent="-796925" algn="just">
                <a:lnSpc>
                  <a:spcPct val="120000"/>
                </a:lnSpc>
                <a:spcAft>
                  <a:spcPts val="300"/>
                </a:spcAft>
              </a:pPr>
              <a:r>
                <a: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With </a:t>
              </a:r>
              <a:r>
                <a: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 Player</a:t>
              </a:r>
              <a:r>
                <a: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Video được mở như hình 16B.1.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38C895F4-969A-4FB3-0E01-2768582785FC}"/>
                </a:ext>
              </a:extLst>
            </p:cNvPr>
            <p:cNvSpPr/>
            <p:nvPr/>
          </p:nvSpPr>
          <p:spPr>
            <a:xfrm>
              <a:off x="1491485" y="3466408"/>
              <a:ext cx="558113" cy="464982"/>
            </a:xfrm>
            <a:custGeom>
              <a:avLst/>
              <a:gdLst/>
              <a:ahLst/>
              <a:cxnLst/>
              <a:rect l="l" t="t" r="r" b="b"/>
              <a:pathLst>
                <a:path w="475685" h="464982">
                  <a:moveTo>
                    <a:pt x="0" y="0"/>
                  </a:moveTo>
                  <a:lnTo>
                    <a:pt x="475685" y="0"/>
                  </a:lnTo>
                  <a:lnTo>
                    <a:pt x="475685" y="464981"/>
                  </a:lnTo>
                  <a:lnTo>
                    <a:pt x="0" y="464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55">
              <a:extLst>
                <a:ext uri="{FF2B5EF4-FFF2-40B4-BE49-F238E27FC236}">
                  <a16:creationId xmlns:a16="http://schemas.microsoft.com/office/drawing/2014/main" id="{AF6DF9DE-DB4C-52D0-78B4-329058DEE7F5}"/>
                </a:ext>
              </a:extLst>
            </p:cNvPr>
            <p:cNvSpPr/>
            <p:nvPr/>
          </p:nvSpPr>
          <p:spPr>
            <a:xfrm>
              <a:off x="1491251" y="8313491"/>
              <a:ext cx="573334" cy="486917"/>
            </a:xfrm>
            <a:custGeom>
              <a:avLst/>
              <a:gdLst/>
              <a:ahLst/>
              <a:cxnLst/>
              <a:rect l="l" t="t" r="r" b="b"/>
              <a:pathLst>
                <a:path w="475685" h="464982">
                  <a:moveTo>
                    <a:pt x="0" y="0"/>
                  </a:moveTo>
                  <a:lnTo>
                    <a:pt x="475685" y="0"/>
                  </a:lnTo>
                  <a:lnTo>
                    <a:pt x="475685" y="464982"/>
                  </a:lnTo>
                  <a:lnTo>
                    <a:pt x="0" y="464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D7AFEDA-6A0A-A652-4632-CB0179AF68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1585" y="2400300"/>
            <a:ext cx="6746823" cy="4459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813681-2F3E-E163-7FAE-5FA06D35AE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7476" y="7277101"/>
            <a:ext cx="6801923" cy="2290326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 flipH="1">
            <a:off x="64792" y="8472792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9348988"/>
            <a:chOff x="-110259" y="-76200"/>
            <a:chExt cx="4577475" cy="2462285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462285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513096" y="-51603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2423" y="77343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77259">
            <a:off x="15221269" y="776116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D92F83-46E5-45AB-75FB-5C67B60CAD9F}"/>
              </a:ext>
            </a:extLst>
          </p:cNvPr>
          <p:cNvSpPr/>
          <p:nvPr/>
        </p:nvSpPr>
        <p:spPr>
          <a:xfrm>
            <a:off x="7308037" y="190500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B89C0E-D9A3-DCA2-D0F9-5DCB6DE23AF9}"/>
              </a:ext>
            </a:extLst>
          </p:cNvPr>
          <p:cNvGrpSpPr/>
          <p:nvPr/>
        </p:nvGrpSpPr>
        <p:grpSpPr>
          <a:xfrm>
            <a:off x="1524000" y="1325844"/>
            <a:ext cx="12954000" cy="778264"/>
            <a:chOff x="696578" y="1353733"/>
            <a:chExt cx="15623309" cy="77826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505DD8-89FA-01D6-9BCB-0402217D7D21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496F6BA-C33E-F695-9ED8-A433B887CE38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3E0F97-8A0F-E7A7-07E0-DB52ED2FD58D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1BE37B-9D98-DFCE-C658-7E0E073992EF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dirty="0"/>
                <a:t>Làm hộp bút giấy theo video hướng dẫn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A95C5A-4B4C-E46F-DCAC-501D422D36AF}"/>
              </a:ext>
            </a:extLst>
          </p:cNvPr>
          <p:cNvSpPr txBox="1"/>
          <p:nvPr/>
        </p:nvSpPr>
        <p:spPr>
          <a:xfrm>
            <a:off x="1560691" y="2362142"/>
            <a:ext cx="9144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D2A45-0E40-3669-B23D-54F1EE3AA9A1}"/>
              </a:ext>
            </a:extLst>
          </p:cNvPr>
          <p:cNvSpPr txBox="1"/>
          <p:nvPr/>
        </p:nvSpPr>
        <p:spPr>
          <a:xfrm>
            <a:off x="1878657" y="3070028"/>
            <a:ext cx="12420600" cy="15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– 7 tờ giấy thủ công hình vuông có kích thước 15 cm.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– 1 lọ hồ dán, kéo, bút chì, thước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909069-DA52-C2C0-177C-3659E5ED4C9C}"/>
              </a:ext>
            </a:extLst>
          </p:cNvPr>
          <p:cNvSpPr txBox="1"/>
          <p:nvPr/>
        </p:nvSpPr>
        <p:spPr>
          <a:xfrm>
            <a:off x="1560691" y="4823435"/>
            <a:ext cx="9144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dirty="0">
                <a:latin typeface="Arial" panose="020B0604020202020204" pitchFamily="34" charset="0"/>
                <a:cs typeface="Arial" panose="020B0604020202020204" pitchFamily="34" charset="0"/>
              </a:rPr>
              <a:t>b. Xem một lượt video hướng dẫn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338267-729B-075C-D57D-77CA4973D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986" y="6567351"/>
            <a:ext cx="7961814" cy="253854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63F6D10-5F96-1FFA-0E4F-0B79C8AA018D}"/>
              </a:ext>
            </a:extLst>
          </p:cNvPr>
          <p:cNvGrpSpPr/>
          <p:nvPr/>
        </p:nvGrpSpPr>
        <p:grpSpPr>
          <a:xfrm>
            <a:off x="526931" y="5812790"/>
            <a:ext cx="9020239" cy="3445510"/>
            <a:chOff x="526931" y="5575974"/>
            <a:chExt cx="9020239" cy="344551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A26D514-E339-B0F6-3830-2B5B3A319A2E}"/>
                </a:ext>
              </a:extLst>
            </p:cNvPr>
            <p:cNvSpPr/>
            <p:nvPr/>
          </p:nvSpPr>
          <p:spPr>
            <a:xfrm>
              <a:off x="1106310" y="5676900"/>
              <a:ext cx="8210681" cy="3344584"/>
            </a:xfrm>
            <a:custGeom>
              <a:avLst/>
              <a:gdLst/>
              <a:ahLst/>
              <a:cxnLst/>
              <a:rect l="l" t="t" r="r" b="b"/>
              <a:pathLst>
                <a:path w="6771443" h="4114800">
                  <a:moveTo>
                    <a:pt x="0" y="0"/>
                  </a:moveTo>
                  <a:lnTo>
                    <a:pt x="6771443" y="0"/>
                  </a:lnTo>
                  <a:lnTo>
                    <a:pt x="677144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A26C8D-1EEF-9D8D-D764-162E4EA4309D}"/>
                </a:ext>
              </a:extLst>
            </p:cNvPr>
            <p:cNvSpPr txBox="1"/>
            <p:nvPr/>
          </p:nvSpPr>
          <p:spPr>
            <a:xfrm>
              <a:off x="1585357" y="6677347"/>
              <a:ext cx="7961813" cy="15933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165100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0000FF"/>
                  </a:solidFill>
                </a:rPr>
                <a:t>• Hộp bút có bao nhiêu chi tiết? </a:t>
              </a:r>
              <a:endParaRPr lang="en-US" sz="4000" dirty="0">
                <a:solidFill>
                  <a:srgbClr val="0000FF"/>
                </a:solidFill>
              </a:endParaRPr>
            </a:p>
            <a:p>
              <a:pPr indent="165100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0000FF"/>
                  </a:solidFill>
                </a:rPr>
                <a:t>• Có mấy chi tiết giống nhau?</a:t>
              </a:r>
              <a:endParaRPr lang="en-US" sz="4000" dirty="0">
                <a:solidFill>
                  <a:srgbClr val="0000FF"/>
                </a:solidFill>
              </a:endParaRP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8D6789D0-1AE2-4C1B-936A-C9B5846AD336}"/>
                </a:ext>
              </a:extLst>
            </p:cNvPr>
            <p:cNvSpPr/>
            <p:nvPr/>
          </p:nvSpPr>
          <p:spPr>
            <a:xfrm rot="19842602">
              <a:off x="526931" y="5575974"/>
              <a:ext cx="2622378" cy="1333177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80073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156" y="808233"/>
            <a:ext cx="17069687" cy="9096631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6142" y="114491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987CBB-95EF-80E1-A43D-7921F38145DA}"/>
              </a:ext>
            </a:extLst>
          </p:cNvPr>
          <p:cNvSpPr/>
          <p:nvPr/>
        </p:nvSpPr>
        <p:spPr>
          <a:xfrm>
            <a:off x="7086600" y="266700"/>
            <a:ext cx="4152900" cy="8004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ACAB2A-3921-5EE5-E998-2B9CE8E85C55}"/>
              </a:ext>
            </a:extLst>
          </p:cNvPr>
          <p:cNvGrpSpPr/>
          <p:nvPr/>
        </p:nvGrpSpPr>
        <p:grpSpPr>
          <a:xfrm>
            <a:off x="914400" y="1311414"/>
            <a:ext cx="12954000" cy="778264"/>
            <a:chOff x="696578" y="1353733"/>
            <a:chExt cx="15623309" cy="7782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58A2A99-BDEC-B679-4CFF-3C8BF8E9EBAB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46D90F-37F2-C733-D7A8-DE40E1D389B4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CA5B49-76C8-56BB-A22F-D8E954EAFA52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AD06E4-D7B1-1203-3FB6-F04EBB2B6AE4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dirty="0"/>
                <a:t>Làm hộp bút giấy theo video hướng dẫn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E9A1EF-DF17-1F49-E2CD-960CA1244A12}"/>
              </a:ext>
            </a:extLst>
          </p:cNvPr>
          <p:cNvSpPr txBox="1"/>
          <p:nvPr/>
        </p:nvSpPr>
        <p:spPr>
          <a:xfrm>
            <a:off x="1057216" y="2324100"/>
            <a:ext cx="12420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c. Xem và làm từng chi tiết theo video hướng dẫn</a:t>
            </a:r>
            <a:endParaRPr lang="en-US" sz="40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AE4937-AC50-9D85-54E5-1B41ADD23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662" y="4581394"/>
            <a:ext cx="7008381" cy="380420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8101A04-B560-C4CE-1D0D-892E6E2F0CC6}"/>
              </a:ext>
            </a:extLst>
          </p:cNvPr>
          <p:cNvGrpSpPr/>
          <p:nvPr/>
        </p:nvGrpSpPr>
        <p:grpSpPr>
          <a:xfrm>
            <a:off x="990600" y="3352430"/>
            <a:ext cx="9386263" cy="6126335"/>
            <a:chOff x="990600" y="3352430"/>
            <a:chExt cx="9386263" cy="6126335"/>
          </a:xfrm>
          <a:noFill/>
        </p:grpSpPr>
        <p:grpSp>
          <p:nvGrpSpPr>
            <p:cNvPr id="31" name="Group 91">
              <a:extLst>
                <a:ext uri="{FF2B5EF4-FFF2-40B4-BE49-F238E27FC236}">
                  <a16:creationId xmlns:a16="http://schemas.microsoft.com/office/drawing/2014/main" id="{89745E16-5F77-7216-99AB-EB3FC31413D1}"/>
                </a:ext>
              </a:extLst>
            </p:cNvPr>
            <p:cNvGrpSpPr/>
            <p:nvPr/>
          </p:nvGrpSpPr>
          <p:grpSpPr>
            <a:xfrm>
              <a:off x="1057216" y="3695700"/>
              <a:ext cx="9319647" cy="5783065"/>
              <a:chOff x="0" y="0"/>
              <a:chExt cx="1504948" cy="1219628"/>
            </a:xfrm>
            <a:grpFill/>
          </p:grpSpPr>
          <p:sp>
            <p:nvSpPr>
              <p:cNvPr id="32" name="Freeform 92">
                <a:extLst>
                  <a:ext uri="{FF2B5EF4-FFF2-40B4-BE49-F238E27FC236}">
                    <a16:creationId xmlns:a16="http://schemas.microsoft.com/office/drawing/2014/main" id="{37DC705A-3EE0-7C89-584F-606033B3657D}"/>
                  </a:ext>
                </a:extLst>
              </p:cNvPr>
              <p:cNvSpPr/>
              <p:nvPr/>
            </p:nvSpPr>
            <p:spPr>
              <a:xfrm>
                <a:off x="0" y="0"/>
                <a:ext cx="1504948" cy="1219628"/>
              </a:xfrm>
              <a:custGeom>
                <a:avLst/>
                <a:gdLst/>
                <a:ahLst/>
                <a:cxnLst/>
                <a:rect l="l" t="t" r="r" b="b"/>
                <a:pathLst>
                  <a:path w="1504948" h="1219628">
                    <a:moveTo>
                      <a:pt x="81293" y="0"/>
                    </a:moveTo>
                    <a:lnTo>
                      <a:pt x="1423655" y="0"/>
                    </a:lnTo>
                    <a:cubicBezTo>
                      <a:pt x="1445215" y="0"/>
                      <a:pt x="1465892" y="8565"/>
                      <a:pt x="1481138" y="23810"/>
                    </a:cubicBezTo>
                    <a:cubicBezTo>
                      <a:pt x="1496383" y="39055"/>
                      <a:pt x="1504948" y="59733"/>
                      <a:pt x="1504948" y="81293"/>
                    </a:cubicBezTo>
                    <a:lnTo>
                      <a:pt x="1504948" y="1138335"/>
                    </a:lnTo>
                    <a:cubicBezTo>
                      <a:pt x="1504948" y="1183232"/>
                      <a:pt x="1468552" y="1219628"/>
                      <a:pt x="1423655" y="1219628"/>
                    </a:cubicBezTo>
                    <a:lnTo>
                      <a:pt x="81293" y="1219628"/>
                    </a:lnTo>
                    <a:cubicBezTo>
                      <a:pt x="36396" y="1219628"/>
                      <a:pt x="0" y="1183232"/>
                      <a:pt x="0" y="1138335"/>
                    </a:cubicBezTo>
                    <a:lnTo>
                      <a:pt x="0" y="81293"/>
                    </a:lnTo>
                    <a:cubicBezTo>
                      <a:pt x="0" y="36396"/>
                      <a:pt x="36396" y="0"/>
                      <a:pt x="81293" y="0"/>
                    </a:cubicBezTo>
                    <a:close/>
                  </a:path>
                </a:pathLst>
              </a:custGeom>
              <a:solidFill>
                <a:srgbClr val="FDEDDF"/>
              </a:solidFill>
              <a:ln w="28575" cap="rnd">
                <a:solidFill>
                  <a:srgbClr val="E76262"/>
                </a:solidFill>
                <a:prstDash val="lgDash"/>
                <a:round/>
              </a:ln>
            </p:spPr>
          </p:sp>
          <p:sp>
            <p:nvSpPr>
              <p:cNvPr id="33" name="TextBox 93">
                <a:extLst>
                  <a:ext uri="{FF2B5EF4-FFF2-40B4-BE49-F238E27FC236}">
                    <a16:creationId xmlns:a16="http://schemas.microsoft.com/office/drawing/2014/main" id="{76E87113-F4D1-1122-0599-BA2A388CE0F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504948" cy="1248203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95">
              <a:extLst>
                <a:ext uri="{FF2B5EF4-FFF2-40B4-BE49-F238E27FC236}">
                  <a16:creationId xmlns:a16="http://schemas.microsoft.com/office/drawing/2014/main" id="{6C88A792-8397-46C3-F818-70D61537AAD4}"/>
                </a:ext>
              </a:extLst>
            </p:cNvPr>
            <p:cNvGrpSpPr/>
            <p:nvPr/>
          </p:nvGrpSpPr>
          <p:grpSpPr>
            <a:xfrm>
              <a:off x="2458345" y="3352430"/>
              <a:ext cx="6291412" cy="936064"/>
              <a:chOff x="0" y="0"/>
              <a:chExt cx="1230440" cy="222913"/>
            </a:xfrm>
            <a:grpFill/>
          </p:grpSpPr>
          <p:sp>
            <p:nvSpPr>
              <p:cNvPr id="35" name="Freeform 96">
                <a:extLst>
                  <a:ext uri="{FF2B5EF4-FFF2-40B4-BE49-F238E27FC236}">
                    <a16:creationId xmlns:a16="http://schemas.microsoft.com/office/drawing/2014/main" id="{E3EB8921-4664-BE01-50ED-EACCE422C148}"/>
                  </a:ext>
                </a:extLst>
              </p:cNvPr>
              <p:cNvSpPr/>
              <p:nvPr/>
            </p:nvSpPr>
            <p:spPr>
              <a:xfrm>
                <a:off x="0" y="0"/>
                <a:ext cx="1222028" cy="222913"/>
              </a:xfrm>
              <a:custGeom>
                <a:avLst/>
                <a:gdLst/>
                <a:ahLst/>
                <a:cxnLst/>
                <a:rect l="l" t="t" r="r" b="b"/>
                <a:pathLst>
                  <a:path w="1222028" h="222913">
                    <a:moveTo>
                      <a:pt x="111456" y="0"/>
                    </a:moveTo>
                    <a:lnTo>
                      <a:pt x="1110572" y="0"/>
                    </a:lnTo>
                    <a:cubicBezTo>
                      <a:pt x="1140132" y="0"/>
                      <a:pt x="1168481" y="11743"/>
                      <a:pt x="1189384" y="32645"/>
                    </a:cubicBezTo>
                    <a:cubicBezTo>
                      <a:pt x="1210286" y="53547"/>
                      <a:pt x="1222028" y="81896"/>
                      <a:pt x="1222028" y="111456"/>
                    </a:cubicBezTo>
                    <a:lnTo>
                      <a:pt x="1222028" y="111456"/>
                    </a:lnTo>
                    <a:cubicBezTo>
                      <a:pt x="1222028" y="141016"/>
                      <a:pt x="1210286" y="169366"/>
                      <a:pt x="1189384" y="190268"/>
                    </a:cubicBezTo>
                    <a:cubicBezTo>
                      <a:pt x="1168481" y="211170"/>
                      <a:pt x="1140132" y="222913"/>
                      <a:pt x="1110572" y="222913"/>
                    </a:cubicBezTo>
                    <a:lnTo>
                      <a:pt x="111456" y="222913"/>
                    </a:lnTo>
                    <a:cubicBezTo>
                      <a:pt x="81896" y="222913"/>
                      <a:pt x="53547" y="211170"/>
                      <a:pt x="32645" y="190268"/>
                    </a:cubicBezTo>
                    <a:cubicBezTo>
                      <a:pt x="11743" y="169366"/>
                      <a:pt x="0" y="141016"/>
                      <a:pt x="0" y="111456"/>
                    </a:cubicBezTo>
                    <a:lnTo>
                      <a:pt x="0" y="111456"/>
                    </a:lnTo>
                    <a:cubicBezTo>
                      <a:pt x="0" y="81896"/>
                      <a:pt x="11743" y="53547"/>
                      <a:pt x="32645" y="32645"/>
                    </a:cubicBezTo>
                    <a:cubicBezTo>
                      <a:pt x="53547" y="11743"/>
                      <a:pt x="81896" y="0"/>
                      <a:pt x="111456" y="0"/>
                    </a:cubicBezTo>
                    <a:close/>
                  </a:path>
                </a:pathLst>
              </a:custGeom>
              <a:solidFill>
                <a:srgbClr val="FCD6B6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</p:sp>
          <p:sp>
            <p:nvSpPr>
              <p:cNvPr id="36" name="TextBox 97">
                <a:extLst>
                  <a:ext uri="{FF2B5EF4-FFF2-40B4-BE49-F238E27FC236}">
                    <a16:creationId xmlns:a16="http://schemas.microsoft.com/office/drawing/2014/main" id="{48719F85-9941-8881-942E-5CB303D5D88A}"/>
                  </a:ext>
                </a:extLst>
              </p:cNvPr>
              <p:cNvSpPr txBox="1"/>
              <p:nvPr/>
            </p:nvSpPr>
            <p:spPr>
              <a:xfrm>
                <a:off x="8412" y="18637"/>
                <a:ext cx="1222028" cy="182310"/>
              </a:xfrm>
              <a:prstGeom prst="rect">
                <a:avLst/>
              </a:prstGeom>
              <a:grpFill/>
            </p:spPr>
            <p:txBody>
              <a:bodyPr lIns="44952" tIns="44952" rIns="44952" bIns="44952" rtlCol="0" anchor="ctr"/>
              <a:lstStyle/>
              <a:p>
                <a:pPr algn="ctr">
                  <a:lnSpc>
                    <a:spcPts val="4200"/>
                  </a:lnSpc>
                </a:pPr>
                <a:r>
                  <a:rPr lang="vi-VN" sz="3800" b="1" dirty="0"/>
                  <a:t>Em cùng bạn thực hiện</a:t>
                </a:r>
                <a:endParaRPr lang="en-US" sz="3800" dirty="0">
                  <a:solidFill>
                    <a:srgbClr val="503D36"/>
                  </a:solidFill>
                  <a:latin typeface="Sniglet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FFC280-4FF1-7D5E-4E73-865B93832909}"/>
                </a:ext>
              </a:extLst>
            </p:cNvPr>
            <p:cNvSpPr txBox="1"/>
            <p:nvPr/>
          </p:nvSpPr>
          <p:spPr>
            <a:xfrm>
              <a:off x="990600" y="4432189"/>
              <a:ext cx="9226903" cy="490288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914400" indent="-6778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700" dirty="0">
                  <a:solidFill>
                    <a:srgbClr val="FF0000"/>
                  </a:solidFill>
                </a:rPr>
                <a:t>[1]</a:t>
              </a:r>
              <a:r>
                <a:rPr lang="en-US" sz="3700" dirty="0">
                  <a:solidFill>
                    <a:srgbClr val="FF0000"/>
                  </a:solidFill>
                </a:rPr>
                <a:t> </a:t>
              </a:r>
              <a:r>
                <a:rPr lang="vi-VN" sz="3700" dirty="0"/>
                <a:t>Sử dụng các nút điều khiển để tạm dừng, tiếp tục hoặc tua đi, tua lại video ở những thời điểm thích hợp để quan sát và làm từng chi tiết của hộp bút theo hướng dẫn của video; </a:t>
              </a:r>
              <a:endParaRPr lang="en-US" sz="3700" dirty="0"/>
            </a:p>
            <a:p>
              <a:pPr marL="914400" indent="-6778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700" dirty="0">
                  <a:solidFill>
                    <a:srgbClr val="FF0000"/>
                  </a:solidFill>
                </a:rPr>
                <a:t>[2] </a:t>
              </a:r>
              <a:r>
                <a:rPr lang="vi-VN" sz="3700" dirty="0"/>
                <a:t>Bôi hồ dán và dán các chi tiết lại thành hộp bút theo hướng dẫn của video.</a:t>
              </a:r>
              <a:endParaRPr lang="en-US" sz="370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592824" y="9348128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946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2118116">
            <a:off x="14749885" y="434767"/>
            <a:ext cx="3724114" cy="1571375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5CF9A2-7C86-98DA-1E7E-ADFDD5B46FFA}"/>
              </a:ext>
            </a:extLst>
          </p:cNvPr>
          <p:cNvGrpSpPr/>
          <p:nvPr/>
        </p:nvGrpSpPr>
        <p:grpSpPr>
          <a:xfrm>
            <a:off x="179435" y="303330"/>
            <a:ext cx="14797454" cy="7665663"/>
            <a:chOff x="425953" y="610338"/>
            <a:chExt cx="14797454" cy="7665663"/>
          </a:xfrm>
        </p:grpSpPr>
        <p:sp>
          <p:nvSpPr>
            <p:cNvPr id="13" name="TextBox 13"/>
            <p:cNvSpPr txBox="1"/>
            <p:nvPr/>
          </p:nvSpPr>
          <p:spPr>
            <a:xfrm>
              <a:off x="2877509" y="4052965"/>
              <a:ext cx="12345898" cy="4223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425953" y="610338"/>
              <a:ext cx="1798851" cy="1766178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4727" b="-109305"/>
              </a:stretch>
            </a:blipFill>
          </p:spPr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77684C-FBFB-8E7C-7AD7-BD3BF52B2E86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9C967-2C96-C208-E1FD-0D994EC38205}"/>
              </a:ext>
            </a:extLst>
          </p:cNvPr>
          <p:cNvSpPr txBox="1"/>
          <p:nvPr/>
        </p:nvSpPr>
        <p:spPr>
          <a:xfrm>
            <a:off x="1012371" y="2095500"/>
            <a:ext cx="16176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Nêu các bước để mở một video bằng phần mềm 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Player.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8E66C-AE41-72A9-B3D2-FAC9BEE6B94F}"/>
              </a:ext>
            </a:extLst>
          </p:cNvPr>
          <p:cNvSpPr txBox="1"/>
          <p:nvPr/>
        </p:nvSpPr>
        <p:spPr>
          <a:xfrm>
            <a:off x="990600" y="3162300"/>
            <a:ext cx="16176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Ghép mỗi nút lệnh ở </a:t>
            </a:r>
            <a:r>
              <a:rPr lang="vi-VN" sz="4000" b="1" dirty="0"/>
              <a:t>cột A </a:t>
            </a:r>
            <a:r>
              <a:rPr lang="vi-VN" sz="4000" dirty="0"/>
              <a:t>với chức năng tương ứng ở </a:t>
            </a:r>
            <a:r>
              <a:rPr lang="vi-VN" sz="4000" b="1" dirty="0"/>
              <a:t>cột B</a:t>
            </a:r>
            <a:r>
              <a:rPr lang="vi-VN" sz="4000" dirty="0"/>
              <a:t>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732670-966D-29D8-B605-AB531D17B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258" y="4000500"/>
            <a:ext cx="4960016" cy="5418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27625-C959-2F4D-F624-E079B4438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6386" y="4000500"/>
            <a:ext cx="6699630" cy="54188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04180C-BD63-A29F-F306-BE766463A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6372" y="7255014"/>
            <a:ext cx="1228725" cy="895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653C31-7534-CBE1-26FB-15D869899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48533" y="8327641"/>
            <a:ext cx="12573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80BB2D-3474-2E9C-FFC0-DBA74202B5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86847" y="5149989"/>
            <a:ext cx="1228725" cy="88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3B39A1-21C9-C698-21DE-BEB8C5FECB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96372" y="6239852"/>
            <a:ext cx="1171575" cy="857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9E8207-1F6B-2C98-801D-7408B0F887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2372" y="5149989"/>
            <a:ext cx="1219200" cy="9082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EEC2B0-35CE-4043-1444-8962F7E40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9715" y="6188214"/>
            <a:ext cx="1219200" cy="9082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BD7423-946D-26EB-66B4-E99F1C77C8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2372" y="7255014"/>
            <a:ext cx="1219200" cy="908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6E19C0-0601-D82B-15AA-B54954C07C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2372" y="8321814"/>
            <a:ext cx="1219200" cy="908201"/>
          </a:xfrm>
          <a:prstGeom prst="rect">
            <a:avLst/>
          </a:prstGeom>
        </p:spPr>
      </p:pic>
      <p:sp>
        <p:nvSpPr>
          <p:cNvPr id="28" name="Freeform 16">
            <a:extLst>
              <a:ext uri="{FF2B5EF4-FFF2-40B4-BE49-F238E27FC236}">
                <a16:creationId xmlns:a16="http://schemas.microsoft.com/office/drawing/2014/main" id="{F12E136D-B185-28B1-7246-4E9FB499AA30}"/>
              </a:ext>
            </a:extLst>
          </p:cNvPr>
          <p:cNvSpPr/>
          <p:nvPr/>
        </p:nvSpPr>
        <p:spPr>
          <a:xfrm>
            <a:off x="16412206" y="8358952"/>
            <a:ext cx="1798851" cy="1766178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727" b="-109305"/>
            </a:stretch>
          </a:blipFill>
        </p:spPr>
      </p:sp>
    </p:spTree>
    <p:extLst>
      <p:ext uri="{BB962C8B-B14F-4D97-AF65-F5344CB8AC3E}">
        <p14:creationId xmlns:p14="http://schemas.microsoft.com/office/powerpoint/2010/main" val="200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8959854"/>
            <a:chOff x="-110259" y="-76200"/>
            <a:chExt cx="4577475" cy="2359797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3597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513096" y="-51603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92781" y="1159565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52097" y="7858961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77259">
            <a:off x="14890699" y="761314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FEEABD-5DD7-35CF-9CA8-B2D6315563BC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D39A37-5356-0EF0-9A3A-A080384F00F8}"/>
              </a:ext>
            </a:extLst>
          </p:cNvPr>
          <p:cNvGrpSpPr/>
          <p:nvPr/>
        </p:nvGrpSpPr>
        <p:grpSpPr>
          <a:xfrm>
            <a:off x="1006811" y="2370224"/>
            <a:ext cx="15212280" cy="7070480"/>
            <a:chOff x="2072069" y="3895287"/>
            <a:chExt cx="13189179" cy="5411813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2EC1DA47-3C80-4380-6FE3-FBFF4D4D3EC6}"/>
                </a:ext>
              </a:extLst>
            </p:cNvPr>
            <p:cNvGrpSpPr/>
            <p:nvPr/>
          </p:nvGrpSpPr>
          <p:grpSpPr>
            <a:xfrm>
              <a:off x="2544287" y="4052965"/>
              <a:ext cx="12679120" cy="4924327"/>
              <a:chOff x="-60586" y="-76200"/>
              <a:chExt cx="2305303" cy="1269056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16DE3642-8403-1812-50BB-EED2D451FFE3}"/>
                  </a:ext>
                </a:extLst>
              </p:cNvPr>
              <p:cNvSpPr/>
              <p:nvPr/>
            </p:nvSpPr>
            <p:spPr>
              <a:xfrm>
                <a:off x="-60586" y="-50780"/>
                <a:ext cx="2281850" cy="1243636"/>
              </a:xfrm>
              <a:custGeom>
                <a:avLst/>
                <a:gdLst/>
                <a:ahLst/>
                <a:cxnLst/>
                <a:rect l="l" t="t" r="r" b="b"/>
                <a:pathLst>
                  <a:path w="2244717" h="1012125">
                    <a:moveTo>
                      <a:pt x="46327" y="0"/>
                    </a:moveTo>
                    <a:lnTo>
                      <a:pt x="2198390" y="0"/>
                    </a:lnTo>
                    <a:cubicBezTo>
                      <a:pt x="2223976" y="0"/>
                      <a:pt x="2244717" y="20741"/>
                      <a:pt x="2244717" y="46327"/>
                    </a:cubicBezTo>
                    <a:lnTo>
                      <a:pt x="2244717" y="965798"/>
                    </a:lnTo>
                    <a:cubicBezTo>
                      <a:pt x="2244717" y="978085"/>
                      <a:pt x="2239836" y="989868"/>
                      <a:pt x="2231148" y="998556"/>
                    </a:cubicBezTo>
                    <a:cubicBezTo>
                      <a:pt x="2222460" y="1007244"/>
                      <a:pt x="2210677" y="1012125"/>
                      <a:pt x="2198390" y="1012125"/>
                    </a:cubicBezTo>
                    <a:lnTo>
                      <a:pt x="46327" y="1012125"/>
                    </a:lnTo>
                    <a:cubicBezTo>
                      <a:pt x="20741" y="1012125"/>
                      <a:pt x="0" y="991384"/>
                      <a:pt x="0" y="965798"/>
                    </a:cubicBezTo>
                    <a:lnTo>
                      <a:pt x="0" y="46327"/>
                    </a:lnTo>
                    <a:cubicBezTo>
                      <a:pt x="0" y="20741"/>
                      <a:pt x="20741" y="0"/>
                      <a:pt x="46327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0D41C4ED-94FA-4C94-0F7B-EC4808DDCF03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244717" cy="1088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ADAEC86-87B0-3441-A1BD-FC30A77942BB}"/>
                </a:ext>
              </a:extLst>
            </p:cNvPr>
            <p:cNvSpPr/>
            <p:nvPr/>
          </p:nvSpPr>
          <p:spPr>
            <a:xfrm>
              <a:off x="2748515" y="4315603"/>
              <a:ext cx="12126315" cy="45097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91EED207-FC96-6504-CFC3-5BBB7DF93DFA}"/>
                </a:ext>
              </a:extLst>
            </p:cNvPr>
            <p:cNvSpPr/>
            <p:nvPr/>
          </p:nvSpPr>
          <p:spPr>
            <a:xfrm>
              <a:off x="2072069" y="8223745"/>
              <a:ext cx="1453453" cy="1083355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4727" b="-109305"/>
              </a:stretch>
            </a:blipFill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BE329E-73DE-4523-E27C-D5B61A00FFDE}"/>
                </a:ext>
              </a:extLst>
            </p:cNvPr>
            <p:cNvSpPr/>
            <p:nvPr/>
          </p:nvSpPr>
          <p:spPr>
            <a:xfrm>
              <a:off x="13545055" y="3895287"/>
              <a:ext cx="1716193" cy="1205183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4727" b="-109305"/>
              </a:stretch>
            </a:blip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8B4A0D-2534-7DD1-C553-660C36B23F39}"/>
                </a:ext>
              </a:extLst>
            </p:cNvPr>
            <p:cNvSpPr txBox="1"/>
            <p:nvPr/>
          </p:nvSpPr>
          <p:spPr>
            <a:xfrm>
              <a:off x="2877509" y="4974618"/>
              <a:ext cx="11799123" cy="2824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20000"/>
                </a:lnSpc>
                <a:spcAft>
                  <a:spcPts val="600"/>
                </a:spcAft>
                <a:buFont typeface="Calibri" panose="020F0502020204030204" pitchFamily="34" charset="0"/>
                <a:buChar char="•"/>
              </a:pPr>
              <a:r>
                <a:rPr lang="vi-VN" sz="3800" dirty="0"/>
                <a:t>Phân công mỗi bạn trong nhóm làm một ngăn của hộp bút 8 ngăn. </a:t>
              </a:r>
              <a:endParaRPr lang="en-US" sz="3800" dirty="0"/>
            </a:p>
            <a:p>
              <a:pPr marL="571500" indent="-571500" algn="just">
                <a:lnSpc>
                  <a:spcPct val="120000"/>
                </a:lnSpc>
                <a:spcAft>
                  <a:spcPts val="600"/>
                </a:spcAft>
                <a:buFont typeface="Calibri" panose="020F0502020204030204" pitchFamily="34" charset="0"/>
                <a:buChar char="•"/>
              </a:pPr>
              <a:r>
                <a:rPr lang="vi-VN" sz="3800" dirty="0"/>
                <a:t>Dán các ngăn lại để được hộp bút.</a:t>
              </a:r>
              <a:endParaRPr lang="en-US" sz="3800" dirty="0"/>
            </a:p>
            <a:p>
              <a:pPr marL="571500" indent="-571500" algn="just">
                <a:lnSpc>
                  <a:spcPct val="120000"/>
                </a:lnSpc>
                <a:spcAft>
                  <a:spcPts val="600"/>
                </a:spcAft>
                <a:buFont typeface="Calibri" panose="020F0502020204030204" pitchFamily="34" charset="0"/>
                <a:buChar char="•"/>
              </a:pPr>
              <a:r>
                <a:rPr lang="vi-VN" sz="3800" dirty="0"/>
                <a:t>Các nhóm cùng thi đua xem nhóm nào hoàn thành nhanh và đẹp hơn.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Freeform 7">
            <a:extLst>
              <a:ext uri="{FF2B5EF4-FFF2-40B4-BE49-F238E27FC236}">
                <a16:creationId xmlns:a16="http://schemas.microsoft.com/office/drawing/2014/main" id="{7BA842CA-6C57-A5CB-A270-01CE7E323264}"/>
              </a:ext>
            </a:extLst>
          </p:cNvPr>
          <p:cNvSpPr/>
          <p:nvPr/>
        </p:nvSpPr>
        <p:spPr>
          <a:xfrm>
            <a:off x="5062514" y="2279400"/>
            <a:ext cx="7315200" cy="1315302"/>
          </a:xfrm>
          <a:custGeom>
            <a:avLst/>
            <a:gdLst/>
            <a:ahLst/>
            <a:cxnLst/>
            <a:rect l="l" t="t" r="r" b="b"/>
            <a:pathLst>
              <a:path w="7315200" h="1688592">
                <a:moveTo>
                  <a:pt x="0" y="0"/>
                </a:moveTo>
                <a:lnTo>
                  <a:pt x="7315200" y="0"/>
                </a:lnTo>
                <a:lnTo>
                  <a:pt x="7315200" y="1688592"/>
                </a:lnTo>
                <a:lnTo>
                  <a:pt x="0" y="1688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thực hiện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22473-2A73-7BA7-DB9C-32933EE842CA}"/>
              </a:ext>
            </a:extLst>
          </p:cNvPr>
          <p:cNvSpPr txBox="1"/>
          <p:nvPr/>
        </p:nvSpPr>
        <p:spPr>
          <a:xfrm>
            <a:off x="2291850" y="7375912"/>
            <a:ext cx="12948150" cy="143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b="1" dirty="0">
                <a:solidFill>
                  <a:srgbClr val="FF0000"/>
                </a:solidFill>
              </a:rPr>
              <a:t>Tìm video hướng dẫn làm sản phẩm thủ công trên website Youtube.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72063" y="1127081"/>
            <a:ext cx="10246300" cy="127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7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BD03BA04-530A-6C3A-A6CC-63B266BC50F0}"/>
              </a:ext>
            </a:extLst>
          </p:cNvPr>
          <p:cNvGrpSpPr/>
          <p:nvPr/>
        </p:nvGrpSpPr>
        <p:grpSpPr>
          <a:xfrm>
            <a:off x="2273278" y="3629552"/>
            <a:ext cx="13741444" cy="4908979"/>
            <a:chOff x="0" y="0"/>
            <a:chExt cx="3619146" cy="1292900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9FC86D7-7264-D193-6F3F-E94CB1B2397D}"/>
                </a:ext>
              </a:extLst>
            </p:cNvPr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0EC23655-FEEB-E928-D217-A58FE8127FF5}"/>
                </a:ext>
              </a:extLst>
            </p:cNvPr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F2056060-80A5-4974-28F2-26F6CCFBB6AF}"/>
              </a:ext>
            </a:extLst>
          </p:cNvPr>
          <p:cNvGrpSpPr/>
          <p:nvPr/>
        </p:nvGrpSpPr>
        <p:grpSpPr>
          <a:xfrm>
            <a:off x="2599273" y="3912550"/>
            <a:ext cx="13089455" cy="4342982"/>
            <a:chOff x="0" y="0"/>
            <a:chExt cx="3447428" cy="1143831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8C3F04AD-6396-130D-1A58-CE72D770AEB9}"/>
                </a:ext>
              </a:extLst>
            </p:cNvPr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2729F433-833E-C138-5719-8FDA89471B98}"/>
                </a:ext>
              </a:extLst>
            </p:cNvPr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20">
            <a:extLst>
              <a:ext uri="{FF2B5EF4-FFF2-40B4-BE49-F238E27FC236}">
                <a16:creationId xmlns:a16="http://schemas.microsoft.com/office/drawing/2014/main" id="{AD4A1243-86CD-8C5C-54A3-4D2431CB0F25}"/>
              </a:ext>
            </a:extLst>
          </p:cNvPr>
          <p:cNvSpPr/>
          <p:nvPr/>
        </p:nvSpPr>
        <p:spPr>
          <a:xfrm flipH="1">
            <a:off x="834770" y="6828347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FC1892-B946-0F19-E026-C7AFF4AEF778}"/>
              </a:ext>
            </a:extLst>
          </p:cNvPr>
          <p:cNvSpPr txBox="1"/>
          <p:nvPr/>
        </p:nvSpPr>
        <p:spPr>
          <a:xfrm>
            <a:off x="3009900" y="4764951"/>
            <a:ext cx="12268199" cy="2541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algn="just">
              <a:lnSpc>
                <a:spcPct val="130000"/>
              </a:lnSpc>
              <a:spcAft>
                <a:spcPts val="600"/>
              </a:spcAft>
              <a:tabLst>
                <a:tab pos="1204913" algn="l"/>
              </a:tabLst>
            </a:pPr>
            <a:r>
              <a:rPr lang="vi-VN" sz="4200" dirty="0">
                <a:solidFill>
                  <a:schemeClr val="tx1"/>
                </a:solidFill>
              </a:rPr>
              <a:t>Xem và sử dụng các nút điều khiển video hợp lí giúp em tạo được các sản phẩm theo hướng dẫn trong video.</a:t>
            </a:r>
            <a:endParaRPr lang="en-US" sz="4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416</Words>
  <Application>Microsoft Office PowerPoint</Application>
  <PresentationFormat>Custom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 Bold</vt:lpstr>
      <vt:lpstr>Calibri</vt:lpstr>
      <vt:lpstr>Times New Roman</vt:lpstr>
      <vt:lpstr>Tahoma</vt:lpstr>
      <vt:lpstr>Sniglet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46</cp:revision>
  <dcterms:created xsi:type="dcterms:W3CDTF">2006-08-16T00:00:00Z</dcterms:created>
  <dcterms:modified xsi:type="dcterms:W3CDTF">2024-06-04T06:20:10Z</dcterms:modified>
  <dc:identifier>DAGEvgh5pV8</dc:identifier>
</cp:coreProperties>
</file>