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7" r:id="rId2"/>
    <p:sldId id="260" r:id="rId3"/>
    <p:sldId id="256" r:id="rId4"/>
    <p:sldId id="269" r:id="rId5"/>
    <p:sldId id="275" r:id="rId6"/>
    <p:sldId id="258" r:id="rId7"/>
    <p:sldId id="276" r:id="rId8"/>
    <p:sldId id="278" r:id="rId9"/>
    <p:sldId id="277" r:id="rId10"/>
    <p:sldId id="261" r:id="rId11"/>
    <p:sldId id="265" r:id="rId12"/>
    <p:sldId id="259" r:id="rId13"/>
    <p:sldId id="279" r:id="rId14"/>
    <p:sldId id="266"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4CE"/>
    <a:srgbClr val="0000FF"/>
    <a:srgbClr val="FEE99C"/>
    <a:srgbClr val="FDFDFD"/>
    <a:srgbClr val="FFE697"/>
    <a:srgbClr val="A4C060"/>
    <a:srgbClr val="EA929A"/>
    <a:srgbClr val="FCDED8"/>
    <a:srgbClr val="ED9FA7"/>
    <a:srgbClr val="F19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826" y="29"/>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D27C9-24CE-402A-8D02-460CC8B639B6}" type="datetimeFigureOut">
              <a:rPr lang="en-US" smtClean="0"/>
              <a:t>6/3/2024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D6406-25FF-4C27-95AD-66F8B4A76DEF}" type="slidenum">
              <a:rPr lang="en-US" smtClean="0"/>
              <a:t>‹#›</a:t>
            </a:fld>
            <a:endParaRPr lang="en-US"/>
          </a:p>
        </p:txBody>
      </p:sp>
    </p:spTree>
    <p:extLst>
      <p:ext uri="{BB962C8B-B14F-4D97-AF65-F5344CB8AC3E}">
        <p14:creationId xmlns:p14="http://schemas.microsoft.com/office/powerpoint/2010/main" val="65536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DD6406-25FF-4C27-95AD-66F8B4A76DEF}" type="slidenum">
              <a:rPr lang="en-US" smtClean="0"/>
              <a:t>6</a:t>
            </a:fld>
            <a:endParaRPr lang="en-US"/>
          </a:p>
        </p:txBody>
      </p:sp>
    </p:spTree>
    <p:extLst>
      <p:ext uri="{BB962C8B-B14F-4D97-AF65-F5344CB8AC3E}">
        <p14:creationId xmlns:p14="http://schemas.microsoft.com/office/powerpoint/2010/main" val="229598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D6406-25FF-4C27-95AD-66F8B4A76D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183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26.png"/><Relationship Id="rId4" Type="http://schemas.openxmlformats.org/officeDocument/2006/relationships/image" Target="../media/image56.pn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6.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png"/><Relationship Id="rId7" Type="http://schemas.openxmlformats.org/officeDocument/2006/relationships/image" Target="../media/image12.png"/><Relationship Id="rId12" Type="http://schemas.openxmlformats.org/officeDocument/2006/relationships/image" Target="../media/image7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70.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68.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22.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9.png"/><Relationship Id="rId5" Type="http://schemas.openxmlformats.org/officeDocument/2006/relationships/image" Target="../media/image47.png"/><Relationship Id="rId10"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21.png"/><Relationship Id="rId1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38.png"/><Relationship Id="rId12"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2.wdp"/><Relationship Id="rId5" Type="http://schemas.openxmlformats.org/officeDocument/2006/relationships/image" Target="../media/image35.pn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40.png"/><Relationship Id="rId14"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38.png"/><Relationship Id="rId12"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2.wdp"/><Relationship Id="rId5" Type="http://schemas.openxmlformats.org/officeDocument/2006/relationships/image" Target="../media/image35.pn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40.png"/><Relationship Id="rId14" Type="http://schemas.openxmlformats.org/officeDocument/2006/relationships/image" Target="../media/image53.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9.png"/><Relationship Id="rId5" Type="http://schemas.openxmlformats.org/officeDocument/2006/relationships/image" Target="../media/image47.png"/><Relationship Id="rId15" Type="http://schemas.openxmlformats.org/officeDocument/2006/relationships/image" Target="../media/image55.png"/><Relationship Id="rId10"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21.pn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3623389" y="2291489"/>
            <a:ext cx="12405783" cy="5237989"/>
            <a:chOff x="0" y="0"/>
            <a:chExt cx="3851716" cy="1626278"/>
          </a:xfrm>
        </p:grpSpPr>
        <p:sp>
          <p:nvSpPr>
            <p:cNvPr id="5" name="Freeform 5"/>
            <p:cNvSpPr/>
            <p:nvPr/>
          </p:nvSpPr>
          <p:spPr>
            <a:xfrm>
              <a:off x="0" y="0"/>
              <a:ext cx="3851716" cy="1626278"/>
            </a:xfrm>
            <a:custGeom>
              <a:avLst/>
              <a:gdLst/>
              <a:ahLst/>
              <a:cxnLst/>
              <a:rect l="l" t="t" r="r" b="b"/>
              <a:pathLst>
                <a:path w="3851716" h="1626278">
                  <a:moveTo>
                    <a:pt x="31827" y="0"/>
                  </a:moveTo>
                  <a:lnTo>
                    <a:pt x="3819890" y="0"/>
                  </a:lnTo>
                  <a:cubicBezTo>
                    <a:pt x="3837467" y="0"/>
                    <a:pt x="3851716" y="14249"/>
                    <a:pt x="3851716" y="31827"/>
                  </a:cubicBezTo>
                  <a:lnTo>
                    <a:pt x="3851716" y="1594451"/>
                  </a:lnTo>
                  <a:cubicBezTo>
                    <a:pt x="3851716" y="1612028"/>
                    <a:pt x="3837467" y="1626278"/>
                    <a:pt x="3819890" y="1626278"/>
                  </a:cubicBezTo>
                  <a:lnTo>
                    <a:pt x="31827" y="1626278"/>
                  </a:lnTo>
                  <a:cubicBezTo>
                    <a:pt x="14249" y="1626278"/>
                    <a:pt x="0" y="1612028"/>
                    <a:pt x="0" y="1594451"/>
                  </a:cubicBezTo>
                  <a:lnTo>
                    <a:pt x="0" y="31827"/>
                  </a:lnTo>
                  <a:cubicBezTo>
                    <a:pt x="0" y="14249"/>
                    <a:pt x="14249" y="0"/>
                    <a:pt x="31827" y="0"/>
                  </a:cubicBezTo>
                  <a:close/>
                </a:path>
              </a:pathLst>
            </a:custGeom>
            <a:solidFill>
              <a:srgbClr val="F0B3A7"/>
            </a:solidFill>
            <a:ln cap="rnd">
              <a:noFill/>
              <a:prstDash val="solid"/>
              <a:round/>
            </a:ln>
          </p:spPr>
        </p:sp>
        <p:sp>
          <p:nvSpPr>
            <p:cNvPr id="6" name="TextBox 6"/>
            <p:cNvSpPr txBox="1"/>
            <p:nvPr/>
          </p:nvSpPr>
          <p:spPr>
            <a:xfrm>
              <a:off x="0" y="-38100"/>
              <a:ext cx="3851716" cy="1664378"/>
            </a:xfrm>
            <a:prstGeom prst="rect">
              <a:avLst/>
            </a:prstGeom>
          </p:spPr>
          <p:txBody>
            <a:bodyPr lIns="43093" tIns="43093" rIns="43093" bIns="43093" rtlCol="0" anchor="ctr"/>
            <a:lstStyle/>
            <a:p>
              <a:pPr algn="ctr">
                <a:lnSpc>
                  <a:spcPts val="2660"/>
                </a:lnSpc>
                <a:spcBef>
                  <a:spcPct val="0"/>
                </a:spcBef>
              </a:pPr>
              <a:endParaRPr/>
            </a:p>
          </p:txBody>
        </p:sp>
      </p:grpSp>
      <p:grpSp>
        <p:nvGrpSpPr>
          <p:cNvPr id="7" name="Group 7"/>
          <p:cNvGrpSpPr/>
          <p:nvPr/>
        </p:nvGrpSpPr>
        <p:grpSpPr>
          <a:xfrm>
            <a:off x="2842546" y="1943772"/>
            <a:ext cx="12890501" cy="5364751"/>
            <a:chOff x="0" y="0"/>
            <a:chExt cx="4002211" cy="1665634"/>
          </a:xfrm>
        </p:grpSpPr>
        <p:sp>
          <p:nvSpPr>
            <p:cNvPr id="8" name="Freeform 8"/>
            <p:cNvSpPr/>
            <p:nvPr/>
          </p:nvSpPr>
          <p:spPr>
            <a:xfrm>
              <a:off x="0" y="0"/>
              <a:ext cx="4002211" cy="1665634"/>
            </a:xfrm>
            <a:custGeom>
              <a:avLst/>
              <a:gdLst/>
              <a:ahLst/>
              <a:cxnLst/>
              <a:rect l="l" t="t" r="r" b="b"/>
              <a:pathLst>
                <a:path w="4002211" h="1665634">
                  <a:moveTo>
                    <a:pt x="30630" y="0"/>
                  </a:moveTo>
                  <a:lnTo>
                    <a:pt x="3971580" y="0"/>
                  </a:lnTo>
                  <a:cubicBezTo>
                    <a:pt x="3979704" y="0"/>
                    <a:pt x="3987495" y="3227"/>
                    <a:pt x="3993240" y="8971"/>
                  </a:cubicBezTo>
                  <a:cubicBezTo>
                    <a:pt x="3998984" y="14716"/>
                    <a:pt x="4002211" y="22507"/>
                    <a:pt x="4002211" y="30630"/>
                  </a:cubicBezTo>
                  <a:lnTo>
                    <a:pt x="4002211" y="1635004"/>
                  </a:lnTo>
                  <a:cubicBezTo>
                    <a:pt x="4002211" y="1651921"/>
                    <a:pt x="3988497" y="1665634"/>
                    <a:pt x="3971580" y="1665634"/>
                  </a:cubicBezTo>
                  <a:lnTo>
                    <a:pt x="30630" y="1665634"/>
                  </a:lnTo>
                  <a:cubicBezTo>
                    <a:pt x="22507" y="1665634"/>
                    <a:pt x="14716" y="1662407"/>
                    <a:pt x="8971" y="1656663"/>
                  </a:cubicBezTo>
                  <a:cubicBezTo>
                    <a:pt x="3227" y="1650919"/>
                    <a:pt x="0" y="1643128"/>
                    <a:pt x="0" y="1635004"/>
                  </a:cubicBezTo>
                  <a:lnTo>
                    <a:pt x="0" y="30630"/>
                  </a:lnTo>
                  <a:cubicBezTo>
                    <a:pt x="0" y="22507"/>
                    <a:pt x="3227" y="14716"/>
                    <a:pt x="8971" y="8971"/>
                  </a:cubicBezTo>
                  <a:cubicBezTo>
                    <a:pt x="14716" y="3227"/>
                    <a:pt x="22507" y="0"/>
                    <a:pt x="30630" y="0"/>
                  </a:cubicBezTo>
                  <a:close/>
                </a:path>
              </a:pathLst>
            </a:custGeom>
            <a:solidFill>
              <a:srgbClr val="FCDED8"/>
            </a:solidFill>
            <a:ln cap="rnd">
              <a:noFill/>
              <a:prstDash val="solid"/>
              <a:round/>
            </a:ln>
          </p:spPr>
        </p:sp>
        <p:sp>
          <p:nvSpPr>
            <p:cNvPr id="9" name="TextBox 9"/>
            <p:cNvSpPr txBox="1"/>
            <p:nvPr/>
          </p:nvSpPr>
          <p:spPr>
            <a:xfrm>
              <a:off x="0" y="-38100"/>
              <a:ext cx="4002211" cy="1703734"/>
            </a:xfrm>
            <a:prstGeom prst="rect">
              <a:avLst/>
            </a:prstGeom>
          </p:spPr>
          <p:txBody>
            <a:bodyPr lIns="43093" tIns="43093" rIns="43093" bIns="43093" rtlCol="0" anchor="ctr"/>
            <a:lstStyle/>
            <a:p>
              <a:pPr algn="ctr">
                <a:lnSpc>
                  <a:spcPts val="2660"/>
                </a:lnSpc>
                <a:spcBef>
                  <a:spcPct val="0"/>
                </a:spcBef>
              </a:pPr>
              <a:endParaRPr/>
            </a:p>
          </p:txBody>
        </p:sp>
      </p:grpSp>
      <p:sp>
        <p:nvSpPr>
          <p:cNvPr id="14" name="Freeform 14"/>
          <p:cNvSpPr/>
          <p:nvPr/>
        </p:nvSpPr>
        <p:spPr>
          <a:xfrm rot="1167597">
            <a:off x="12686296" y="1398491"/>
            <a:ext cx="4520461" cy="1090561"/>
          </a:xfrm>
          <a:custGeom>
            <a:avLst/>
            <a:gdLst/>
            <a:ahLst/>
            <a:cxnLst/>
            <a:rect l="l" t="t" r="r" b="b"/>
            <a:pathLst>
              <a:path w="4520461" h="1090561">
                <a:moveTo>
                  <a:pt x="0" y="0"/>
                </a:moveTo>
                <a:lnTo>
                  <a:pt x="4520462" y="0"/>
                </a:lnTo>
                <a:lnTo>
                  <a:pt x="4520462" y="1090561"/>
                </a:lnTo>
                <a:lnTo>
                  <a:pt x="0" y="10905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flipH="1">
            <a:off x="1181288" y="8885615"/>
            <a:ext cx="1026266" cy="1146665"/>
          </a:xfrm>
          <a:custGeom>
            <a:avLst/>
            <a:gdLst/>
            <a:ahLst/>
            <a:cxnLst/>
            <a:rect l="l" t="t" r="r" b="b"/>
            <a:pathLst>
              <a:path w="1026266" h="1146665">
                <a:moveTo>
                  <a:pt x="1026266" y="0"/>
                </a:moveTo>
                <a:lnTo>
                  <a:pt x="0" y="0"/>
                </a:lnTo>
                <a:lnTo>
                  <a:pt x="0" y="1146665"/>
                </a:lnTo>
                <a:lnTo>
                  <a:pt x="1026266" y="1146665"/>
                </a:lnTo>
                <a:lnTo>
                  <a:pt x="1026266" y="0"/>
                </a:lnTo>
                <a:close/>
              </a:path>
            </a:pathLst>
          </a:custGeom>
          <a:blipFill>
            <a:blip r:embed="rId6"/>
            <a:stretch>
              <a:fillRect/>
            </a:stretch>
          </a:blipFill>
        </p:spPr>
      </p:sp>
      <p:sp>
        <p:nvSpPr>
          <p:cNvPr id="16" name="Freeform 16"/>
          <p:cNvSpPr/>
          <p:nvPr/>
        </p:nvSpPr>
        <p:spPr>
          <a:xfrm>
            <a:off x="11207050" y="8243853"/>
            <a:ext cx="1426704" cy="1547960"/>
          </a:xfrm>
          <a:custGeom>
            <a:avLst/>
            <a:gdLst/>
            <a:ahLst/>
            <a:cxnLst/>
            <a:rect l="l" t="t" r="r" b="b"/>
            <a:pathLst>
              <a:path w="1426704" h="1547960">
                <a:moveTo>
                  <a:pt x="0" y="0"/>
                </a:moveTo>
                <a:lnTo>
                  <a:pt x="1426704" y="0"/>
                </a:lnTo>
                <a:lnTo>
                  <a:pt x="1426704" y="1547960"/>
                </a:lnTo>
                <a:lnTo>
                  <a:pt x="0" y="1547960"/>
                </a:lnTo>
                <a:lnTo>
                  <a:pt x="0" y="0"/>
                </a:lnTo>
                <a:close/>
              </a:path>
            </a:pathLst>
          </a:custGeom>
          <a:blipFill>
            <a:blip r:embed="rId7"/>
            <a:stretch>
              <a:fillRect/>
            </a:stretch>
          </a:blipFill>
        </p:spPr>
      </p:sp>
      <p:sp>
        <p:nvSpPr>
          <p:cNvPr id="17" name="Freeform 17"/>
          <p:cNvSpPr/>
          <p:nvPr/>
        </p:nvSpPr>
        <p:spPr>
          <a:xfrm>
            <a:off x="14654382" y="4474169"/>
            <a:ext cx="3431542" cy="5130051"/>
          </a:xfrm>
          <a:custGeom>
            <a:avLst/>
            <a:gdLst/>
            <a:ahLst/>
            <a:cxnLst/>
            <a:rect l="l" t="t" r="r" b="b"/>
            <a:pathLst>
              <a:path w="3431542" h="5130051">
                <a:moveTo>
                  <a:pt x="0" y="0"/>
                </a:moveTo>
                <a:lnTo>
                  <a:pt x="3431542" y="0"/>
                </a:lnTo>
                <a:lnTo>
                  <a:pt x="3431542" y="5130052"/>
                </a:lnTo>
                <a:lnTo>
                  <a:pt x="0" y="5130052"/>
                </a:lnTo>
                <a:lnTo>
                  <a:pt x="0" y="0"/>
                </a:lnTo>
                <a:close/>
              </a:path>
            </a:pathLst>
          </a:custGeom>
          <a:blipFill>
            <a:blip r:embed="rId8"/>
            <a:stretch>
              <a:fillRect b="-8839"/>
            </a:stretch>
          </a:blipFill>
        </p:spPr>
      </p:sp>
      <p:sp>
        <p:nvSpPr>
          <p:cNvPr id="18" name="Freeform 18"/>
          <p:cNvSpPr/>
          <p:nvPr/>
        </p:nvSpPr>
        <p:spPr>
          <a:xfrm>
            <a:off x="15189255" y="9128995"/>
            <a:ext cx="1902662" cy="734903"/>
          </a:xfrm>
          <a:custGeom>
            <a:avLst/>
            <a:gdLst/>
            <a:ahLst/>
            <a:cxnLst/>
            <a:rect l="l" t="t" r="r" b="b"/>
            <a:pathLst>
              <a:path w="1902662" h="734903">
                <a:moveTo>
                  <a:pt x="0" y="0"/>
                </a:moveTo>
                <a:lnTo>
                  <a:pt x="1902662" y="0"/>
                </a:lnTo>
                <a:lnTo>
                  <a:pt x="1902662" y="734904"/>
                </a:lnTo>
                <a:lnTo>
                  <a:pt x="0" y="734904"/>
                </a:lnTo>
                <a:lnTo>
                  <a:pt x="0" y="0"/>
                </a:lnTo>
                <a:close/>
              </a:path>
            </a:pathLst>
          </a:custGeom>
          <a:blipFill>
            <a:blip r:embed="rId9"/>
            <a:stretch>
              <a:fillRect/>
            </a:stretch>
          </a:blipFill>
        </p:spPr>
      </p:sp>
      <p:sp>
        <p:nvSpPr>
          <p:cNvPr id="19" name="Freeform 19"/>
          <p:cNvSpPr/>
          <p:nvPr/>
        </p:nvSpPr>
        <p:spPr>
          <a:xfrm>
            <a:off x="568070" y="411979"/>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0"/>
            <a:stretch>
              <a:fillRect/>
            </a:stretch>
          </a:blipFill>
        </p:spPr>
      </p:sp>
      <p:sp>
        <p:nvSpPr>
          <p:cNvPr id="20" name="Freeform 20"/>
          <p:cNvSpPr/>
          <p:nvPr/>
        </p:nvSpPr>
        <p:spPr>
          <a:xfrm>
            <a:off x="6723167" y="8512929"/>
            <a:ext cx="1137970" cy="745371"/>
          </a:xfrm>
          <a:custGeom>
            <a:avLst/>
            <a:gdLst/>
            <a:ahLst/>
            <a:cxnLst/>
            <a:rect l="l" t="t" r="r" b="b"/>
            <a:pathLst>
              <a:path w="1137970" h="745371">
                <a:moveTo>
                  <a:pt x="0" y="0"/>
                </a:moveTo>
                <a:lnTo>
                  <a:pt x="1137971" y="0"/>
                </a:lnTo>
                <a:lnTo>
                  <a:pt x="1137971" y="745371"/>
                </a:lnTo>
                <a:lnTo>
                  <a:pt x="0" y="745371"/>
                </a:lnTo>
                <a:lnTo>
                  <a:pt x="0" y="0"/>
                </a:lnTo>
                <a:close/>
              </a:path>
            </a:pathLst>
          </a:custGeom>
          <a:blipFill>
            <a:blip r:embed="rId11"/>
            <a:stretch>
              <a:fillRect/>
            </a:stretch>
          </a:blipFill>
        </p:spPr>
      </p:sp>
      <p:sp>
        <p:nvSpPr>
          <p:cNvPr id="21" name="Freeform 21"/>
          <p:cNvSpPr/>
          <p:nvPr/>
        </p:nvSpPr>
        <p:spPr>
          <a:xfrm>
            <a:off x="8552126" y="302175"/>
            <a:ext cx="1183748" cy="726525"/>
          </a:xfrm>
          <a:custGeom>
            <a:avLst/>
            <a:gdLst/>
            <a:ahLst/>
            <a:cxnLst/>
            <a:rect l="l" t="t" r="r" b="b"/>
            <a:pathLst>
              <a:path w="1183748" h="726525">
                <a:moveTo>
                  <a:pt x="0" y="0"/>
                </a:moveTo>
                <a:lnTo>
                  <a:pt x="1183748" y="0"/>
                </a:lnTo>
                <a:lnTo>
                  <a:pt x="1183748" y="726525"/>
                </a:lnTo>
                <a:lnTo>
                  <a:pt x="0" y="726525"/>
                </a:lnTo>
                <a:lnTo>
                  <a:pt x="0" y="0"/>
                </a:lnTo>
                <a:close/>
              </a:path>
            </a:pathLst>
          </a:custGeom>
          <a:blipFill>
            <a:blip r:embed="rId12"/>
            <a:stretch>
              <a:fillRect/>
            </a:stretch>
          </a:blipFill>
        </p:spPr>
      </p:sp>
      <p:sp>
        <p:nvSpPr>
          <p:cNvPr id="22" name="Freeform 22"/>
          <p:cNvSpPr/>
          <p:nvPr/>
        </p:nvSpPr>
        <p:spPr>
          <a:xfrm>
            <a:off x="1323947" y="3559011"/>
            <a:ext cx="740949" cy="457536"/>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13"/>
            <a:stretch>
              <a:fillRect/>
            </a:stretch>
          </a:blipFill>
        </p:spPr>
      </p:sp>
      <p:sp>
        <p:nvSpPr>
          <p:cNvPr id="23" name="TextBox 23"/>
          <p:cNvSpPr txBox="1"/>
          <p:nvPr/>
        </p:nvSpPr>
        <p:spPr>
          <a:xfrm>
            <a:off x="4536284" y="2385655"/>
            <a:ext cx="10024432" cy="4634730"/>
          </a:xfrm>
          <a:prstGeom prst="rect">
            <a:avLst/>
          </a:prstGeom>
        </p:spPr>
        <p:txBody>
          <a:bodyPr lIns="0" tIns="0" rIns="0" bIns="0" rtlCol="0" anchor="t">
            <a:spAutoFit/>
          </a:bodyPr>
          <a:lstStyle/>
          <a:p>
            <a:pPr algn="ctr">
              <a:lnSpc>
                <a:spcPct val="130000"/>
              </a:lnSpc>
            </a:pPr>
            <a:r>
              <a:rPr lang="en-US" sz="8000" b="1" dirty="0">
                <a:solidFill>
                  <a:srgbClr val="000000"/>
                </a:solidFill>
                <a:latin typeface="Arial" panose="020B0604020202020204" pitchFamily="34" charset="0"/>
                <a:cs typeface="Arial" panose="020B0604020202020204" pitchFamily="34" charset="0"/>
              </a:rPr>
              <a:t>XIN CHÀO CÁC CON TỚI VỚI BÀI HỌC HÔM NAY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7816219"/>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sp>
      <p:sp>
        <p:nvSpPr>
          <p:cNvPr id="9" name="TextBox 9"/>
          <p:cNvSpPr txBox="1"/>
          <p:nvPr/>
        </p:nvSpPr>
        <p:spPr>
          <a:xfrm>
            <a:off x="914400" y="1130602"/>
            <a:ext cx="8756163" cy="7789383"/>
          </a:xfrm>
          <a:prstGeom prst="rect">
            <a:avLst/>
          </a:prstGeom>
        </p:spPr>
        <p:txBody>
          <a:bodyPr lIns="50800" tIns="50800" rIns="50800" bIns="50800" rtlCol="0" anchor="ctr"/>
          <a:lstStyle/>
          <a:p>
            <a:pPr algn="ctr">
              <a:lnSpc>
                <a:spcPts val="2659"/>
              </a:lnSpc>
              <a:spcBef>
                <a:spcPct val="0"/>
              </a:spcBef>
            </a:pPr>
            <a:endParaRPr/>
          </a:p>
        </p:txBody>
      </p:sp>
      <p:sp>
        <p:nvSpPr>
          <p:cNvPr id="11" name="Freeform 11"/>
          <p:cNvSpPr/>
          <p:nvPr/>
        </p:nvSpPr>
        <p:spPr>
          <a:xfrm flipH="1">
            <a:off x="12192000" y="4457700"/>
            <a:ext cx="5562601" cy="5433390"/>
          </a:xfrm>
          <a:custGeom>
            <a:avLst/>
            <a:gdLst/>
            <a:ahLst/>
            <a:cxnLst/>
            <a:rect l="l" t="t" r="r" b="b"/>
            <a:pathLst>
              <a:path w="6873646" h="7840660">
                <a:moveTo>
                  <a:pt x="6873646" y="0"/>
                </a:moveTo>
                <a:lnTo>
                  <a:pt x="0" y="0"/>
                </a:lnTo>
                <a:lnTo>
                  <a:pt x="0" y="7840660"/>
                </a:lnTo>
                <a:lnTo>
                  <a:pt x="6873646" y="7840660"/>
                </a:lnTo>
                <a:lnTo>
                  <a:pt x="6873646" y="0"/>
                </a:lnTo>
                <a:close/>
              </a:path>
            </a:pathLst>
          </a:custGeom>
          <a:blipFill>
            <a:blip r:embed="rId4"/>
            <a:stretch>
              <a:fillRect/>
            </a:stretch>
          </a:blipFill>
        </p:spPr>
      </p:sp>
      <p:sp>
        <p:nvSpPr>
          <p:cNvPr id="12" name="Freeform 12"/>
          <p:cNvSpPr/>
          <p:nvPr/>
        </p:nvSpPr>
        <p:spPr>
          <a:xfrm>
            <a:off x="12258914" y="8072153"/>
            <a:ext cx="2384063" cy="1695664"/>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5"/>
            <a:stretch>
              <a:fillRect/>
            </a:stretch>
          </a:blipFill>
        </p:spPr>
      </p:sp>
      <p:sp>
        <p:nvSpPr>
          <p:cNvPr id="13" name="Freeform 13"/>
          <p:cNvSpPr/>
          <p:nvPr/>
        </p:nvSpPr>
        <p:spPr>
          <a:xfrm>
            <a:off x="10179272" y="148216"/>
            <a:ext cx="1174951" cy="675597"/>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sp>
      <p:sp>
        <p:nvSpPr>
          <p:cNvPr id="14" name="Freeform 14"/>
          <p:cNvSpPr/>
          <p:nvPr/>
        </p:nvSpPr>
        <p:spPr>
          <a:xfrm>
            <a:off x="16233697" y="3919126"/>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7"/>
            <a:stretch>
              <a:fillRect/>
            </a:stretch>
          </a:blipFill>
        </p:spPr>
      </p:sp>
      <p:sp>
        <p:nvSpPr>
          <p:cNvPr id="15" name="TextBox 14">
            <a:extLst>
              <a:ext uri="{FF2B5EF4-FFF2-40B4-BE49-F238E27FC236}">
                <a16:creationId xmlns:a16="http://schemas.microsoft.com/office/drawing/2014/main" id="{95193AF0-5A66-0836-7E51-1DA8EE9F36BF}"/>
              </a:ext>
            </a:extLst>
          </p:cNvPr>
          <p:cNvSpPr txBox="1"/>
          <p:nvPr/>
        </p:nvSpPr>
        <p:spPr>
          <a:xfrm>
            <a:off x="1400414" y="573183"/>
            <a:ext cx="8613049" cy="781752"/>
          </a:xfrm>
          <a:prstGeom prst="rect">
            <a:avLst/>
          </a:prstGeom>
          <a:noFill/>
        </p:spPr>
        <p:txBody>
          <a:bodyPr wrap="square">
            <a:spAutoFit/>
          </a:bodyPr>
          <a:lstStyle/>
          <a:p>
            <a:pPr algn="ctr">
              <a:lnSpc>
                <a:spcPct val="120000"/>
              </a:lnSpc>
              <a:spcAft>
                <a:spcPts val="1200"/>
              </a:spcAft>
            </a:pPr>
            <a:r>
              <a:rPr lang="en-US" sz="4000" b="1" dirty="0" err="1">
                <a:latin typeface="Arial" panose="020B0604020202020204" pitchFamily="34" charset="0"/>
                <a:cs typeface="Arial" panose="020B0604020202020204" pitchFamily="34" charset="0"/>
              </a:rPr>
              <a:t>Chương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trình</a:t>
            </a:r>
            <a:endParaRPr lang="en-US" sz="4000" b="1" dirty="0">
              <a:latin typeface="Arial" panose="020B0604020202020204" pitchFamily="34" charset="0"/>
              <a:cs typeface="Arial" panose="020B0604020202020204" pitchFamily="34" charset="0"/>
            </a:endParaRPr>
          </a:p>
        </p:txBody>
      </p:sp>
      <p:sp>
        <p:nvSpPr>
          <p:cNvPr id="16" name="Freeform 16"/>
          <p:cNvSpPr/>
          <p:nvPr/>
        </p:nvSpPr>
        <p:spPr>
          <a:xfrm>
            <a:off x="15349499" y="133882"/>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8"/>
            <a:stretch>
              <a:fillRect/>
            </a:stretch>
          </a:blipFill>
        </p:spPr>
      </p:sp>
      <p:pic>
        <p:nvPicPr>
          <p:cNvPr id="17" name="Picture 16">
            <a:extLst>
              <a:ext uri="{FF2B5EF4-FFF2-40B4-BE49-F238E27FC236}">
                <a16:creationId xmlns:a16="http://schemas.microsoft.com/office/drawing/2014/main" id="{1BD5ECC2-038D-D747-66D5-125586716675}"/>
              </a:ext>
            </a:extLst>
          </p:cNvPr>
          <p:cNvPicPr>
            <a:picLocks noChangeAspect="1"/>
          </p:cNvPicPr>
          <p:nvPr/>
        </p:nvPicPr>
        <p:blipFill rotWithShape="1">
          <a:blip r:embed="rId9"/>
          <a:srcRect b="5921"/>
          <a:stretch/>
        </p:blipFill>
        <p:spPr>
          <a:xfrm>
            <a:off x="1945549" y="1613891"/>
            <a:ext cx="7839313" cy="768245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sp>
        <p:nvSpPr>
          <p:cNvPr id="25" name="Freeform 25"/>
          <p:cNvSpPr/>
          <p:nvPr/>
        </p:nvSpPr>
        <p:spPr>
          <a:xfrm>
            <a:off x="10363200" y="434762"/>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sp>
      <p:sp>
        <p:nvSpPr>
          <p:cNvPr id="26" name="Freeform 26"/>
          <p:cNvSpPr/>
          <p:nvPr/>
        </p:nvSpPr>
        <p:spPr>
          <a:xfrm>
            <a:off x="16648143" y="1714500"/>
            <a:ext cx="917515" cy="626204"/>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sp>
      <p:sp>
        <p:nvSpPr>
          <p:cNvPr id="27" name="Freeform 27"/>
          <p:cNvSpPr/>
          <p:nvPr/>
        </p:nvSpPr>
        <p:spPr>
          <a:xfrm>
            <a:off x="9624754"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sp>
      <p:sp>
        <p:nvSpPr>
          <p:cNvPr id="28" name="Freeform 28"/>
          <p:cNvSpPr/>
          <p:nvPr/>
        </p:nvSpPr>
        <p:spPr>
          <a:xfrm>
            <a:off x="4511013"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sp>
      <p:sp>
        <p:nvSpPr>
          <p:cNvPr id="29" name="Freeform 29"/>
          <p:cNvSpPr/>
          <p:nvPr/>
        </p:nvSpPr>
        <p:spPr>
          <a:xfrm>
            <a:off x="15809969" y="8402241"/>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sp>
      <p:sp>
        <p:nvSpPr>
          <p:cNvPr id="36" name="Freeform 36"/>
          <p:cNvSpPr/>
          <p:nvPr/>
        </p:nvSpPr>
        <p:spPr>
          <a:xfrm>
            <a:off x="444228" y="8338587"/>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sp>
      <p:sp>
        <p:nvSpPr>
          <p:cNvPr id="39" name="Freeform 9">
            <a:extLst>
              <a:ext uri="{FF2B5EF4-FFF2-40B4-BE49-F238E27FC236}">
                <a16:creationId xmlns:a16="http://schemas.microsoft.com/office/drawing/2014/main" id="{AE28BC88-3843-433E-BBA7-E04E84D0764E}"/>
              </a:ext>
            </a:extLst>
          </p:cNvPr>
          <p:cNvSpPr/>
          <p:nvPr/>
        </p:nvSpPr>
        <p:spPr>
          <a:xfrm>
            <a:off x="-693176" y="316491"/>
            <a:ext cx="7322575" cy="946851"/>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1F577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99C325FD-4201-9252-73C9-DEA63DAE6F84}"/>
              </a:ext>
            </a:extLst>
          </p:cNvPr>
          <p:cNvSpPr txBox="1"/>
          <p:nvPr/>
        </p:nvSpPr>
        <p:spPr>
          <a:xfrm>
            <a:off x="1403343" y="382369"/>
            <a:ext cx="388600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Thực</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hành</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a:t>
            </a:r>
          </a:p>
        </p:txBody>
      </p:sp>
      <p:grpSp>
        <p:nvGrpSpPr>
          <p:cNvPr id="47" name="Group 46">
            <a:extLst>
              <a:ext uri="{FF2B5EF4-FFF2-40B4-BE49-F238E27FC236}">
                <a16:creationId xmlns:a16="http://schemas.microsoft.com/office/drawing/2014/main" id="{FB3C7C23-5ED3-6663-4135-3FBEB0090D71}"/>
              </a:ext>
            </a:extLst>
          </p:cNvPr>
          <p:cNvGrpSpPr/>
          <p:nvPr/>
        </p:nvGrpSpPr>
        <p:grpSpPr>
          <a:xfrm>
            <a:off x="1444864" y="2174006"/>
            <a:ext cx="14856691" cy="5355938"/>
            <a:chOff x="1444864" y="2174006"/>
            <a:chExt cx="14856691" cy="5355938"/>
          </a:xfrm>
        </p:grpSpPr>
        <p:grpSp>
          <p:nvGrpSpPr>
            <p:cNvPr id="41" name="Group 40">
              <a:extLst>
                <a:ext uri="{FF2B5EF4-FFF2-40B4-BE49-F238E27FC236}">
                  <a16:creationId xmlns:a16="http://schemas.microsoft.com/office/drawing/2014/main" id="{A35CB0FC-B727-848C-91E1-EEB3063B72B4}"/>
                </a:ext>
              </a:extLst>
            </p:cNvPr>
            <p:cNvGrpSpPr/>
            <p:nvPr/>
          </p:nvGrpSpPr>
          <p:grpSpPr>
            <a:xfrm>
              <a:off x="1444864" y="2174006"/>
              <a:ext cx="14856691" cy="5355938"/>
              <a:chOff x="-618872" y="1657644"/>
              <a:chExt cx="13723694" cy="4525657"/>
            </a:xfrm>
          </p:grpSpPr>
          <p:sp>
            <p:nvSpPr>
              <p:cNvPr id="42" name="Thought Bubble: Cloud 126">
                <a:extLst>
                  <a:ext uri="{FF2B5EF4-FFF2-40B4-BE49-F238E27FC236}">
                    <a16:creationId xmlns:a16="http://schemas.microsoft.com/office/drawing/2014/main" id="{AA110B66-EACB-B905-8D17-900CAA7B3248}"/>
                  </a:ext>
                </a:extLst>
              </p:cNvPr>
              <p:cNvSpPr/>
              <p:nvPr/>
            </p:nvSpPr>
            <p:spPr>
              <a:xfrm>
                <a:off x="-618872" y="1657644"/>
                <a:ext cx="13723694" cy="4525657"/>
              </a:xfrm>
              <a:prstGeom prst="roundRect">
                <a:avLst/>
              </a:prstGeom>
              <a:solidFill>
                <a:schemeClr val="bg1"/>
              </a:solidFill>
              <a:ln w="57150" cmpd="thickThi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600" b="1" dirty="0">
                  <a:solidFill>
                    <a:schemeClr val="tx1"/>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EC9A6AFF-6385-203B-B3DC-B300B56E04C3}"/>
                  </a:ext>
                </a:extLst>
              </p:cNvPr>
              <p:cNvSpPr txBox="1"/>
              <p:nvPr/>
            </p:nvSpPr>
            <p:spPr>
              <a:xfrm>
                <a:off x="6027295" y="2142641"/>
                <a:ext cx="6611663" cy="3498414"/>
              </a:xfrm>
              <a:prstGeom prst="rect">
                <a:avLst/>
              </a:prstGeom>
              <a:noFill/>
            </p:spPr>
            <p:txBody>
              <a:bodyPr wrap="square" rtlCol="0">
                <a:spAutoFit/>
              </a:bodyPr>
              <a:lstStyle/>
              <a:p>
                <a:pPr marL="342900" indent="-342900" algn="just">
                  <a:lnSpc>
                    <a:spcPct val="130000"/>
                  </a:lnSpc>
                  <a:spcAft>
                    <a:spcPts val="300"/>
                  </a:spcAft>
                  <a:buFont typeface="Wingdings" panose="05000000000000000000" pitchFamily="2" charset="2"/>
                  <a:buChar char="v"/>
                </a:pP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Em </a:t>
                </a:r>
                <a:r>
                  <a:rPr lang="en-US" sz="4000" b="1" dirty="0" err="1">
                    <a:latin typeface="Arial" panose="020B0604020202020204" pitchFamily="34" charset="0"/>
                    <a:cs typeface="Arial" panose="020B0604020202020204" pitchFamily="34" charset="0"/>
                  </a:rPr>
                  <a:t>cùng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thực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hiện</a:t>
                </a:r>
                <a:r>
                  <a:rPr lang="en-US" sz="4000" b="1" dirty="0">
                    <a:latin typeface="Arial" panose="020B0604020202020204" pitchFamily="34" charset="0"/>
                    <a:cs typeface="Arial" panose="020B0604020202020204" pitchFamily="34" charset="0"/>
                  </a:rPr>
                  <a:t>: </a:t>
                </a:r>
              </a:p>
              <a:p>
                <a:pPr indent="461963" algn="just">
                  <a:lnSpc>
                    <a:spcPct val="130000"/>
                  </a:lnSpc>
                  <a:spcBef>
                    <a:spcPts val="600"/>
                  </a:spcBef>
                  <a:spcAft>
                    <a:spcPts val="300"/>
                  </a:spcAft>
                  <a:tabLst>
                    <a:tab pos="400050" algn="l"/>
                    <a:tab pos="738188" algn="l"/>
                  </a:tabLst>
                </a:pPr>
                <a:r>
                  <a:rPr lang="vi-VN" sz="4000" dirty="0"/>
                  <a:t>Sử dụng cấu trúc lặp với số lần biết trước để tạo chương trình điều khiển chú gấu đi bộ trong rừng</a:t>
                </a:r>
                <a:r>
                  <a:rPr lang="en-US" sz="4000" dirty="0"/>
                  <a:t>.</a:t>
                </a:r>
                <a:endParaRPr lang="en-US" sz="4000" b="1" dirty="0">
                  <a:solidFill>
                    <a:schemeClr val="tx1"/>
                  </a:solidFill>
                  <a:latin typeface="Arial" panose="020B0604020202020204" pitchFamily="34" charset="0"/>
                  <a:cs typeface="Arial" panose="020B0604020202020204" pitchFamily="34" charset="0"/>
                </a:endParaRPr>
              </a:p>
            </p:txBody>
          </p:sp>
        </p:grpSp>
        <p:pic>
          <p:nvPicPr>
            <p:cNvPr id="44" name="Picture 43">
              <a:extLst>
                <a:ext uri="{FF2B5EF4-FFF2-40B4-BE49-F238E27FC236}">
                  <a16:creationId xmlns:a16="http://schemas.microsoft.com/office/drawing/2014/main" id="{84C62376-1278-084F-5590-7A47066BE2F1}"/>
                </a:ext>
              </a:extLst>
            </p:cNvPr>
            <p:cNvPicPr>
              <a:picLocks noChangeAspect="1"/>
            </p:cNvPicPr>
            <p:nvPr/>
          </p:nvPicPr>
          <p:blipFill>
            <a:blip r:embed="rId8"/>
            <a:stretch>
              <a:fillRect/>
            </a:stretch>
          </p:blipFill>
          <p:spPr>
            <a:xfrm>
              <a:off x="1755224" y="2539583"/>
              <a:ext cx="5970050" cy="4650895"/>
            </a:xfrm>
            <a:prstGeom prst="rect">
              <a:avLst/>
            </a:prstGeom>
            <a:ln>
              <a:noFill/>
            </a:ln>
            <a:effectLst>
              <a:softEdge rad="112500"/>
            </a:effectLst>
          </p:spPr>
        </p:pic>
        <p:cxnSp>
          <p:nvCxnSpPr>
            <p:cNvPr id="45" name="Straight Connector 44">
              <a:extLst>
                <a:ext uri="{FF2B5EF4-FFF2-40B4-BE49-F238E27FC236}">
                  <a16:creationId xmlns:a16="http://schemas.microsoft.com/office/drawing/2014/main" id="{32E42F3F-EE95-4D9E-48EB-4F74FF765176}"/>
                </a:ext>
              </a:extLst>
            </p:cNvPr>
            <p:cNvCxnSpPr>
              <a:cxnSpLocks/>
            </p:cNvCxnSpPr>
            <p:nvPr/>
          </p:nvCxnSpPr>
          <p:spPr>
            <a:xfrm>
              <a:off x="8229600" y="2552700"/>
              <a:ext cx="0" cy="46482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162773" flipH="1">
            <a:off x="-2412654" y="8310079"/>
            <a:ext cx="24395033" cy="9453075"/>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sp>
      <p:sp>
        <p:nvSpPr>
          <p:cNvPr id="13" name="Freeform 13"/>
          <p:cNvSpPr/>
          <p:nvPr/>
        </p:nvSpPr>
        <p:spPr>
          <a:xfrm>
            <a:off x="14210441" y="245369"/>
            <a:ext cx="960304" cy="552175"/>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4"/>
            <a:stretch>
              <a:fillRect/>
            </a:stretch>
          </a:blipFill>
        </p:spPr>
      </p:sp>
      <p:sp>
        <p:nvSpPr>
          <p:cNvPr id="12" name="Freeform 12"/>
          <p:cNvSpPr/>
          <p:nvPr/>
        </p:nvSpPr>
        <p:spPr>
          <a:xfrm>
            <a:off x="170450" y="269996"/>
            <a:ext cx="1531272" cy="634479"/>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5"/>
            <a:stretch>
              <a:fillRect/>
            </a:stretch>
          </a:blipFill>
        </p:spPr>
      </p:sp>
      <p:pic>
        <p:nvPicPr>
          <p:cNvPr id="7" name="Picture 6">
            <a:extLst>
              <a:ext uri="{FF2B5EF4-FFF2-40B4-BE49-F238E27FC236}">
                <a16:creationId xmlns:a16="http://schemas.microsoft.com/office/drawing/2014/main" id="{4245CB19-2B4A-BE21-4360-B2EB48D1F97F}"/>
              </a:ext>
            </a:extLst>
          </p:cNvPr>
          <p:cNvPicPr>
            <a:picLocks noChangeAspect="1"/>
          </p:cNvPicPr>
          <p:nvPr/>
        </p:nvPicPr>
        <p:blipFill>
          <a:blip r:embed="rId6"/>
          <a:stretch>
            <a:fillRect/>
          </a:stretch>
        </p:blipFill>
        <p:spPr>
          <a:xfrm>
            <a:off x="990600" y="1174471"/>
            <a:ext cx="16559044" cy="7200934"/>
          </a:xfrm>
          <a:prstGeom prst="rect">
            <a:avLst/>
          </a:prstGeom>
        </p:spPr>
      </p:pic>
      <p:sp>
        <p:nvSpPr>
          <p:cNvPr id="11" name="Freeform 11"/>
          <p:cNvSpPr/>
          <p:nvPr/>
        </p:nvSpPr>
        <p:spPr>
          <a:xfrm flipH="1">
            <a:off x="13792200" y="7316432"/>
            <a:ext cx="3686847" cy="2913764"/>
          </a:xfrm>
          <a:custGeom>
            <a:avLst/>
            <a:gdLst/>
            <a:ahLst/>
            <a:cxnLst/>
            <a:rect l="l" t="t" r="r" b="b"/>
            <a:pathLst>
              <a:path w="5340493" h="4833147">
                <a:moveTo>
                  <a:pt x="5340493" y="0"/>
                </a:moveTo>
                <a:lnTo>
                  <a:pt x="0" y="0"/>
                </a:lnTo>
                <a:lnTo>
                  <a:pt x="0" y="4833147"/>
                </a:lnTo>
                <a:lnTo>
                  <a:pt x="5340493" y="4833147"/>
                </a:lnTo>
                <a:lnTo>
                  <a:pt x="5340493" y="0"/>
                </a:lnTo>
                <a:close/>
              </a:path>
            </a:pathLst>
          </a:custGeom>
          <a:blipFill>
            <a:blip r:embed="rId7"/>
            <a:stretch>
              <a:fillRect/>
            </a:stretch>
          </a:blipFill>
        </p:spPr>
      </p:sp>
      <p:sp>
        <p:nvSpPr>
          <p:cNvPr id="8" name="TextBox 7">
            <a:extLst>
              <a:ext uri="{FF2B5EF4-FFF2-40B4-BE49-F238E27FC236}">
                <a16:creationId xmlns:a16="http://schemas.microsoft.com/office/drawing/2014/main" id="{7F0CC91C-CAA1-A532-A765-C8A67D99F469}"/>
              </a:ext>
            </a:extLst>
          </p:cNvPr>
          <p:cNvSpPr txBox="1"/>
          <p:nvPr/>
        </p:nvSpPr>
        <p:spPr>
          <a:xfrm>
            <a:off x="7494187" y="389641"/>
            <a:ext cx="3299625"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Hướng</a:t>
            </a:r>
            <a:r>
              <a:rPr kumimoji="0" lang="en-US" sz="45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dẫn</a:t>
            </a:r>
            <a:endParaRPr kumimoji="0" lang="en-US" sz="45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sp>
        <p:nvSpPr>
          <p:cNvPr id="10" name="Freeform 10"/>
          <p:cNvSpPr/>
          <p:nvPr/>
        </p:nvSpPr>
        <p:spPr>
          <a:xfrm>
            <a:off x="2011667" y="3695699"/>
            <a:ext cx="3474733" cy="5908151"/>
          </a:xfrm>
          <a:custGeom>
            <a:avLst/>
            <a:gdLst/>
            <a:ahLst/>
            <a:cxnLst/>
            <a:rect l="l" t="t" r="r" b="b"/>
            <a:pathLst>
              <a:path w="4898394" h="7775229">
                <a:moveTo>
                  <a:pt x="0" y="0"/>
                </a:moveTo>
                <a:lnTo>
                  <a:pt x="4898395" y="0"/>
                </a:lnTo>
                <a:lnTo>
                  <a:pt x="4898395" y="7775229"/>
                </a:lnTo>
                <a:lnTo>
                  <a:pt x="0" y="7775229"/>
                </a:lnTo>
                <a:lnTo>
                  <a:pt x="0" y="0"/>
                </a:lnTo>
                <a:close/>
              </a:path>
            </a:pathLst>
          </a:custGeom>
          <a:blipFill>
            <a:blip r:embed="rId4"/>
            <a:stretch>
              <a:fillRect/>
            </a:stretch>
          </a:blipFill>
        </p:spPr>
      </p:sp>
      <p:sp>
        <p:nvSpPr>
          <p:cNvPr id="11" name="Freeform 11"/>
          <p:cNvSpPr/>
          <p:nvPr/>
        </p:nvSpPr>
        <p:spPr>
          <a:xfrm>
            <a:off x="2792331" y="8106340"/>
            <a:ext cx="1720407" cy="1407781"/>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5"/>
            <a:stretch>
              <a:fillRect/>
            </a:stretch>
          </a:blipFill>
        </p:spPr>
      </p:sp>
      <p:sp>
        <p:nvSpPr>
          <p:cNvPr id="12" name="Freeform 12"/>
          <p:cNvSpPr/>
          <p:nvPr/>
        </p:nvSpPr>
        <p:spPr>
          <a:xfrm>
            <a:off x="4156191" y="7734300"/>
            <a:ext cx="1635009" cy="2055799"/>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6"/>
            <a:stretch>
              <a:fillRect/>
            </a:stretch>
          </a:blipFill>
        </p:spPr>
      </p:sp>
      <p:sp>
        <p:nvSpPr>
          <p:cNvPr id="13" name="Freeform 13"/>
          <p:cNvSpPr/>
          <p:nvPr/>
        </p:nvSpPr>
        <p:spPr>
          <a:xfrm>
            <a:off x="2047893" y="7786754"/>
            <a:ext cx="939051" cy="1887102"/>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7"/>
            <a:stretch>
              <a:fillRect/>
            </a:stretch>
          </a:blipFill>
        </p:spPr>
      </p:sp>
      <p:sp>
        <p:nvSpPr>
          <p:cNvPr id="14" name="Freeform 14"/>
          <p:cNvSpPr/>
          <p:nvPr/>
        </p:nvSpPr>
        <p:spPr>
          <a:xfrm>
            <a:off x="7196315" y="3539246"/>
            <a:ext cx="1039890" cy="690227"/>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8"/>
            <a:stretch>
              <a:fillRect/>
            </a:stretch>
          </a:blipFill>
        </p:spPr>
      </p:sp>
      <p:sp>
        <p:nvSpPr>
          <p:cNvPr id="15" name="Freeform 15"/>
          <p:cNvSpPr/>
          <p:nvPr/>
        </p:nvSpPr>
        <p:spPr>
          <a:xfrm>
            <a:off x="2018805" y="1028700"/>
            <a:ext cx="934602" cy="539733"/>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9"/>
            <a:stretch>
              <a:fillRect/>
            </a:stretch>
          </a:blipFill>
        </p:spPr>
      </p:sp>
      <p:pic>
        <p:nvPicPr>
          <p:cNvPr id="21" name="Picture 20">
            <a:extLst>
              <a:ext uri="{FF2B5EF4-FFF2-40B4-BE49-F238E27FC236}">
                <a16:creationId xmlns:a16="http://schemas.microsoft.com/office/drawing/2014/main" id="{C2422665-627C-450E-92B0-C57492FB533F}"/>
              </a:ext>
            </a:extLst>
          </p:cNvPr>
          <p:cNvPicPr>
            <a:picLocks noChangeAspect="1"/>
          </p:cNvPicPr>
          <p:nvPr/>
        </p:nvPicPr>
        <p:blipFill>
          <a:blip r:embed="rId10"/>
          <a:stretch>
            <a:fillRect/>
          </a:stretch>
        </p:blipFill>
        <p:spPr>
          <a:xfrm>
            <a:off x="8668929" y="1016056"/>
            <a:ext cx="7271171" cy="8657800"/>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20E840B6-585F-0F18-9075-0AB9C5566507}"/>
              </a:ext>
            </a:extLst>
          </p:cNvPr>
          <p:cNvSpPr txBox="1"/>
          <p:nvPr/>
        </p:nvSpPr>
        <p:spPr>
          <a:xfrm>
            <a:off x="8382000" y="86547"/>
            <a:ext cx="8613049" cy="781752"/>
          </a:xfrm>
          <a:prstGeom prst="rect">
            <a:avLst/>
          </a:prstGeom>
          <a:noFill/>
        </p:spPr>
        <p:txBody>
          <a:bodyPr wrap="square">
            <a:spAutoFit/>
          </a:bodyPr>
          <a:lstStyle/>
          <a:p>
            <a:pPr algn="ctr">
              <a:lnSpc>
                <a:spcPct val="120000"/>
              </a:lnSpc>
              <a:spcAft>
                <a:spcPts val="1200"/>
              </a:spcAft>
            </a:pPr>
            <a:r>
              <a:rPr lang="en-US" sz="4000" b="1" dirty="0" err="1">
                <a:latin typeface="Arial" panose="020B0604020202020204" pitchFamily="34" charset="0"/>
                <a:cs typeface="Arial" panose="020B0604020202020204" pitchFamily="34" charset="0"/>
              </a:rPr>
              <a:t>Chương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trình</a:t>
            </a:r>
            <a:endParaRPr lang="en-US" sz="4000" b="1"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grpSp>
        <p:nvGrpSpPr>
          <p:cNvPr id="4" name="Group 4"/>
          <p:cNvGrpSpPr/>
          <p:nvPr/>
        </p:nvGrpSpPr>
        <p:grpSpPr>
          <a:xfrm>
            <a:off x="8521714" y="1655305"/>
            <a:ext cx="9014013" cy="7948546"/>
            <a:chOff x="0" y="0"/>
            <a:chExt cx="2374061" cy="2093444"/>
          </a:xfrm>
        </p:grpSpPr>
        <p:sp>
          <p:nvSpPr>
            <p:cNvPr id="5" name="Freeform 5"/>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cap="rnd">
              <a:noFill/>
              <a:prstDash val="solid"/>
              <a:round/>
            </a:ln>
          </p:spPr>
        </p:sp>
        <p:sp>
          <p:nvSpPr>
            <p:cNvPr id="6" name="TextBox 6"/>
            <p:cNvSpPr txBox="1"/>
            <p:nvPr/>
          </p:nvSpPr>
          <p:spPr>
            <a:xfrm>
              <a:off x="0" y="-38100"/>
              <a:ext cx="2374061" cy="2131544"/>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8188978" y="1494769"/>
            <a:ext cx="9070322" cy="7915931"/>
            <a:chOff x="0" y="0"/>
            <a:chExt cx="2388891" cy="2084854"/>
          </a:xfrm>
        </p:grpSpPr>
        <p:sp>
          <p:nvSpPr>
            <p:cNvPr id="8" name="Freeform 8"/>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cap="rnd">
              <a:noFill/>
              <a:prstDash val="solid"/>
              <a:round/>
            </a:ln>
          </p:spPr>
        </p:sp>
        <p:sp>
          <p:nvSpPr>
            <p:cNvPr id="9" name="TextBox 9"/>
            <p:cNvSpPr txBox="1"/>
            <p:nvPr/>
          </p:nvSpPr>
          <p:spPr>
            <a:xfrm>
              <a:off x="0" y="-38100"/>
              <a:ext cx="2388891" cy="212295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2098175" y="5489051"/>
            <a:ext cx="4910267" cy="4143463"/>
          </a:xfrm>
          <a:custGeom>
            <a:avLst/>
            <a:gdLst/>
            <a:ahLst/>
            <a:cxnLst/>
            <a:rect l="l" t="t" r="r" b="b"/>
            <a:pathLst>
              <a:path w="4910267" h="4143463">
                <a:moveTo>
                  <a:pt x="0" y="0"/>
                </a:moveTo>
                <a:lnTo>
                  <a:pt x="4910267" y="0"/>
                </a:lnTo>
                <a:lnTo>
                  <a:pt x="4910267" y="4143463"/>
                </a:lnTo>
                <a:lnTo>
                  <a:pt x="0" y="4143463"/>
                </a:lnTo>
                <a:lnTo>
                  <a:pt x="0" y="0"/>
                </a:lnTo>
                <a:close/>
              </a:path>
            </a:pathLst>
          </a:custGeom>
          <a:blipFill>
            <a:blip r:embed="rId4"/>
            <a:stretch>
              <a:fillRect l="-21780"/>
            </a:stretch>
          </a:blipFill>
        </p:spPr>
      </p:sp>
      <p:sp>
        <p:nvSpPr>
          <p:cNvPr id="11" name="Freeform 11"/>
          <p:cNvSpPr/>
          <p:nvPr/>
        </p:nvSpPr>
        <p:spPr>
          <a:xfrm flipH="1">
            <a:off x="633273" y="7540087"/>
            <a:ext cx="3231299" cy="2298261"/>
          </a:xfrm>
          <a:custGeom>
            <a:avLst/>
            <a:gdLst/>
            <a:ahLst/>
            <a:cxnLst/>
            <a:rect l="l" t="t" r="r" b="b"/>
            <a:pathLst>
              <a:path w="3231299" h="2298261">
                <a:moveTo>
                  <a:pt x="3231299" y="0"/>
                </a:moveTo>
                <a:lnTo>
                  <a:pt x="0" y="0"/>
                </a:lnTo>
                <a:lnTo>
                  <a:pt x="0" y="2298261"/>
                </a:lnTo>
                <a:lnTo>
                  <a:pt x="3231299" y="2298261"/>
                </a:lnTo>
                <a:lnTo>
                  <a:pt x="3231299" y="0"/>
                </a:lnTo>
                <a:close/>
              </a:path>
            </a:pathLst>
          </a:custGeom>
          <a:blipFill>
            <a:blip r:embed="rId5"/>
            <a:stretch>
              <a:fillRect/>
            </a:stretch>
          </a:blipFill>
        </p:spPr>
      </p:sp>
      <p:sp>
        <p:nvSpPr>
          <p:cNvPr id="12" name="Freeform 12"/>
          <p:cNvSpPr/>
          <p:nvPr/>
        </p:nvSpPr>
        <p:spPr>
          <a:xfrm>
            <a:off x="1467651" y="782342"/>
            <a:ext cx="2072515" cy="1424854"/>
          </a:xfrm>
          <a:custGeom>
            <a:avLst/>
            <a:gdLst/>
            <a:ahLst/>
            <a:cxnLst/>
            <a:rect l="l" t="t" r="r" b="b"/>
            <a:pathLst>
              <a:path w="2072515" h="1424854">
                <a:moveTo>
                  <a:pt x="0" y="0"/>
                </a:moveTo>
                <a:lnTo>
                  <a:pt x="2072515" y="0"/>
                </a:lnTo>
                <a:lnTo>
                  <a:pt x="2072515" y="1424854"/>
                </a:lnTo>
                <a:lnTo>
                  <a:pt x="0" y="1424854"/>
                </a:lnTo>
                <a:lnTo>
                  <a:pt x="0" y="0"/>
                </a:lnTo>
                <a:close/>
              </a:path>
            </a:pathLst>
          </a:custGeom>
          <a:blipFill>
            <a:blip r:embed="rId6"/>
            <a:stretch>
              <a:fillRect/>
            </a:stretch>
          </a:blipFill>
        </p:spPr>
      </p:sp>
      <p:sp>
        <p:nvSpPr>
          <p:cNvPr id="13" name="Freeform 13"/>
          <p:cNvSpPr/>
          <p:nvPr/>
        </p:nvSpPr>
        <p:spPr>
          <a:xfrm>
            <a:off x="6074453" y="1975844"/>
            <a:ext cx="1471679" cy="908762"/>
          </a:xfrm>
          <a:custGeom>
            <a:avLst/>
            <a:gdLst/>
            <a:ahLst/>
            <a:cxnLst/>
            <a:rect l="l" t="t" r="r" b="b"/>
            <a:pathLst>
              <a:path w="1471679" h="908762">
                <a:moveTo>
                  <a:pt x="0" y="0"/>
                </a:moveTo>
                <a:lnTo>
                  <a:pt x="1471679" y="0"/>
                </a:lnTo>
                <a:lnTo>
                  <a:pt x="1471679" y="908762"/>
                </a:lnTo>
                <a:lnTo>
                  <a:pt x="0" y="908762"/>
                </a:lnTo>
                <a:lnTo>
                  <a:pt x="0" y="0"/>
                </a:lnTo>
                <a:close/>
              </a:path>
            </a:pathLst>
          </a:custGeom>
          <a:blipFill>
            <a:blip r:embed="rId7"/>
            <a:stretch>
              <a:fillRect/>
            </a:stretch>
          </a:blipFill>
        </p:spPr>
      </p:sp>
      <p:sp>
        <p:nvSpPr>
          <p:cNvPr id="14" name="Freeform 14"/>
          <p:cNvSpPr/>
          <p:nvPr/>
        </p:nvSpPr>
        <p:spPr>
          <a:xfrm>
            <a:off x="2319767" y="3151306"/>
            <a:ext cx="4278073" cy="4675489"/>
          </a:xfrm>
          <a:custGeom>
            <a:avLst/>
            <a:gdLst/>
            <a:ahLst/>
            <a:cxnLst/>
            <a:rect l="l" t="t" r="r" b="b"/>
            <a:pathLst>
              <a:path w="4278073" h="4675489">
                <a:moveTo>
                  <a:pt x="0" y="0"/>
                </a:moveTo>
                <a:lnTo>
                  <a:pt x="4278073" y="0"/>
                </a:lnTo>
                <a:lnTo>
                  <a:pt x="4278073" y="4675489"/>
                </a:lnTo>
                <a:lnTo>
                  <a:pt x="0" y="4675489"/>
                </a:lnTo>
                <a:lnTo>
                  <a:pt x="0" y="0"/>
                </a:lnTo>
                <a:close/>
              </a:path>
            </a:pathLst>
          </a:custGeom>
          <a:blipFill>
            <a:blip r:embed="rId8"/>
            <a:stretch>
              <a:fillRect/>
            </a:stretch>
          </a:blipFill>
        </p:spPr>
      </p:sp>
      <p:sp>
        <p:nvSpPr>
          <p:cNvPr id="15" name="Freeform 15"/>
          <p:cNvSpPr/>
          <p:nvPr/>
        </p:nvSpPr>
        <p:spPr>
          <a:xfrm>
            <a:off x="1703323" y="8096161"/>
            <a:ext cx="2425010" cy="1763184"/>
          </a:xfrm>
          <a:custGeom>
            <a:avLst/>
            <a:gdLst/>
            <a:ahLst/>
            <a:cxnLst/>
            <a:rect l="l" t="t" r="r" b="b"/>
            <a:pathLst>
              <a:path w="2425010" h="1763184">
                <a:moveTo>
                  <a:pt x="0" y="0"/>
                </a:moveTo>
                <a:lnTo>
                  <a:pt x="2425010" y="0"/>
                </a:lnTo>
                <a:lnTo>
                  <a:pt x="2425010" y="1763184"/>
                </a:lnTo>
                <a:lnTo>
                  <a:pt x="0" y="1763184"/>
                </a:lnTo>
                <a:lnTo>
                  <a:pt x="0" y="0"/>
                </a:lnTo>
                <a:close/>
              </a:path>
            </a:pathLst>
          </a:custGeom>
          <a:blipFill>
            <a:blip r:embed="rId9"/>
            <a:stretch>
              <a:fillRect/>
            </a:stretch>
          </a:blipFill>
        </p:spPr>
      </p:sp>
      <p:sp>
        <p:nvSpPr>
          <p:cNvPr id="16" name="Freeform 16"/>
          <p:cNvSpPr/>
          <p:nvPr/>
        </p:nvSpPr>
        <p:spPr>
          <a:xfrm>
            <a:off x="4769793" y="8096161"/>
            <a:ext cx="2549836" cy="1853943"/>
          </a:xfrm>
          <a:custGeom>
            <a:avLst/>
            <a:gdLst/>
            <a:ahLst/>
            <a:cxnLst/>
            <a:rect l="l" t="t" r="r" b="b"/>
            <a:pathLst>
              <a:path w="2549836" h="1853943">
                <a:moveTo>
                  <a:pt x="0" y="0"/>
                </a:moveTo>
                <a:lnTo>
                  <a:pt x="2549835" y="0"/>
                </a:lnTo>
                <a:lnTo>
                  <a:pt x="2549835" y="1853943"/>
                </a:lnTo>
                <a:lnTo>
                  <a:pt x="0" y="1853943"/>
                </a:lnTo>
                <a:lnTo>
                  <a:pt x="0" y="0"/>
                </a:lnTo>
                <a:close/>
              </a:path>
            </a:pathLst>
          </a:custGeom>
          <a:blipFill>
            <a:blip r:embed="rId9"/>
            <a:stretch>
              <a:fillRect/>
            </a:stretch>
          </a:blipFill>
        </p:spPr>
      </p:sp>
      <p:sp>
        <p:nvSpPr>
          <p:cNvPr id="17" name="Freeform 17"/>
          <p:cNvSpPr/>
          <p:nvPr/>
        </p:nvSpPr>
        <p:spPr>
          <a:xfrm flipH="1">
            <a:off x="3318972" y="7581478"/>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sp>
      <p:sp>
        <p:nvSpPr>
          <p:cNvPr id="18" name="Freeform 18"/>
          <p:cNvSpPr/>
          <p:nvPr/>
        </p:nvSpPr>
        <p:spPr>
          <a:xfrm>
            <a:off x="4553308" y="7581478"/>
            <a:ext cx="3330230" cy="2368626"/>
          </a:xfrm>
          <a:custGeom>
            <a:avLst/>
            <a:gdLst/>
            <a:ahLst/>
            <a:cxnLst/>
            <a:rect l="l" t="t" r="r" b="b"/>
            <a:pathLst>
              <a:path w="3330230" h="2368626">
                <a:moveTo>
                  <a:pt x="0" y="0"/>
                </a:moveTo>
                <a:lnTo>
                  <a:pt x="3330231" y="0"/>
                </a:lnTo>
                <a:lnTo>
                  <a:pt x="3330231" y="2368626"/>
                </a:lnTo>
                <a:lnTo>
                  <a:pt x="0" y="2368626"/>
                </a:lnTo>
                <a:lnTo>
                  <a:pt x="0" y="0"/>
                </a:lnTo>
                <a:close/>
              </a:path>
            </a:pathLst>
          </a:custGeom>
          <a:blipFill>
            <a:blip r:embed="rId5"/>
            <a:stretch>
              <a:fillRect/>
            </a:stretch>
          </a:blipFill>
        </p:spPr>
      </p:sp>
      <p:sp>
        <p:nvSpPr>
          <p:cNvPr id="19" name="Freeform 19"/>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TextBox 20"/>
          <p:cNvSpPr txBox="1"/>
          <p:nvPr/>
        </p:nvSpPr>
        <p:spPr>
          <a:xfrm>
            <a:off x="8637055" y="3734731"/>
            <a:ext cx="8250616" cy="3436005"/>
          </a:xfrm>
          <a:prstGeom prst="rect">
            <a:avLst/>
          </a:prstGeom>
        </p:spPr>
        <p:txBody>
          <a:bodyPr wrap="square" lIns="0" tIns="0" rIns="0" bIns="0" rtlCol="0" anchor="t">
            <a:spAutoFit/>
          </a:bodyPr>
          <a:lstStyle/>
          <a:p>
            <a:pPr algn="ctr">
              <a:lnSpc>
                <a:spcPts val="14400"/>
              </a:lnSpc>
            </a:pPr>
            <a:r>
              <a:rPr lang="en-US" sz="7000" b="1" dirty="0">
                <a:solidFill>
                  <a:srgbClr val="000000"/>
                </a:solidFill>
                <a:latin typeface="Arial" panose="020B0604020202020204" pitchFamily="34" charset="0"/>
                <a:cs typeface="Arial" panose="020B0604020202020204" pitchFamily="34" charset="0"/>
              </a:rPr>
              <a:t>CẢM ƠN CÁC CON ĐÃ LẮNG NGHE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en-US" dirty="0"/>
          </a:p>
        </p:txBody>
      </p:sp>
      <p:sp>
        <p:nvSpPr>
          <p:cNvPr id="3" name="Freeform 3"/>
          <p:cNvSpPr/>
          <p:nvPr/>
        </p:nvSpPr>
        <p:spPr>
          <a:xfrm rot="480260">
            <a:off x="-2451216" y="8464331"/>
            <a:ext cx="24395033" cy="9453075"/>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3"/>
            <a:stretch>
              <a:fillRect/>
            </a:stretch>
          </a:blipFill>
        </p:spPr>
      </p:sp>
      <p:sp>
        <p:nvSpPr>
          <p:cNvPr id="16" name="Freeform 16"/>
          <p:cNvSpPr/>
          <p:nvPr/>
        </p:nvSpPr>
        <p:spPr>
          <a:xfrm>
            <a:off x="129135" y="266918"/>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4"/>
            <a:stretch>
              <a:fillRect/>
            </a:stretch>
          </a:blipFill>
        </p:spPr>
      </p:sp>
      <p:sp>
        <p:nvSpPr>
          <p:cNvPr id="17" name="Freeform 17"/>
          <p:cNvSpPr/>
          <p:nvPr/>
        </p:nvSpPr>
        <p:spPr>
          <a:xfrm>
            <a:off x="16267251" y="1584633"/>
            <a:ext cx="1209168" cy="830799"/>
          </a:xfrm>
          <a:custGeom>
            <a:avLst/>
            <a:gdLst/>
            <a:ahLst/>
            <a:cxnLst/>
            <a:rect l="l" t="t" r="r" b="b"/>
            <a:pathLst>
              <a:path w="1209168" h="830799">
                <a:moveTo>
                  <a:pt x="0" y="0"/>
                </a:moveTo>
                <a:lnTo>
                  <a:pt x="1209168" y="0"/>
                </a:lnTo>
                <a:lnTo>
                  <a:pt x="1209168" y="830799"/>
                </a:lnTo>
                <a:lnTo>
                  <a:pt x="0" y="830799"/>
                </a:lnTo>
                <a:lnTo>
                  <a:pt x="0" y="0"/>
                </a:lnTo>
                <a:close/>
              </a:path>
            </a:pathLst>
          </a:custGeom>
          <a:blipFill>
            <a:blip r:embed="rId5"/>
            <a:stretch>
              <a:fillRect/>
            </a:stretch>
          </a:blipFill>
        </p:spPr>
      </p:sp>
      <p:sp>
        <p:nvSpPr>
          <p:cNvPr id="18" name="Freeform 18"/>
          <p:cNvSpPr/>
          <p:nvPr/>
        </p:nvSpPr>
        <p:spPr>
          <a:xfrm>
            <a:off x="15203780" y="8801100"/>
            <a:ext cx="1123503" cy="1379222"/>
          </a:xfrm>
          <a:custGeom>
            <a:avLst/>
            <a:gdLst/>
            <a:ahLst/>
            <a:cxnLst/>
            <a:rect l="l" t="t" r="r" b="b"/>
            <a:pathLst>
              <a:path w="1223088" h="1493848">
                <a:moveTo>
                  <a:pt x="0" y="0"/>
                </a:moveTo>
                <a:lnTo>
                  <a:pt x="1223088" y="0"/>
                </a:lnTo>
                <a:lnTo>
                  <a:pt x="1223088" y="1493848"/>
                </a:lnTo>
                <a:lnTo>
                  <a:pt x="0" y="1493848"/>
                </a:lnTo>
                <a:lnTo>
                  <a:pt x="0" y="0"/>
                </a:lnTo>
                <a:close/>
              </a:path>
            </a:pathLst>
          </a:custGeom>
          <a:blipFill>
            <a:blip r:embed="rId6"/>
            <a:stretch>
              <a:fillRect/>
            </a:stretch>
          </a:blipFill>
        </p:spPr>
      </p:sp>
      <p:sp>
        <p:nvSpPr>
          <p:cNvPr id="19" name="Freeform 19"/>
          <p:cNvSpPr/>
          <p:nvPr/>
        </p:nvSpPr>
        <p:spPr>
          <a:xfrm>
            <a:off x="12893316" y="266918"/>
            <a:ext cx="846931" cy="643667"/>
          </a:xfrm>
          <a:custGeom>
            <a:avLst/>
            <a:gdLst/>
            <a:ahLst/>
            <a:cxnLst/>
            <a:rect l="l" t="t" r="r" b="b"/>
            <a:pathLst>
              <a:path w="846931" h="643667">
                <a:moveTo>
                  <a:pt x="0" y="0"/>
                </a:moveTo>
                <a:lnTo>
                  <a:pt x="846931" y="0"/>
                </a:lnTo>
                <a:lnTo>
                  <a:pt x="846931" y="643667"/>
                </a:lnTo>
                <a:lnTo>
                  <a:pt x="0" y="643667"/>
                </a:lnTo>
                <a:lnTo>
                  <a:pt x="0" y="0"/>
                </a:lnTo>
                <a:close/>
              </a:path>
            </a:pathLst>
          </a:custGeom>
          <a:blipFill>
            <a:blip r:embed="rId7"/>
            <a:stretch>
              <a:fillRect/>
            </a:stretch>
          </a:blipFill>
        </p:spPr>
      </p:sp>
      <p:sp>
        <p:nvSpPr>
          <p:cNvPr id="20" name="Freeform 20"/>
          <p:cNvSpPr/>
          <p:nvPr/>
        </p:nvSpPr>
        <p:spPr>
          <a:xfrm>
            <a:off x="1960717" y="9075799"/>
            <a:ext cx="1239683" cy="1124634"/>
          </a:xfrm>
          <a:custGeom>
            <a:avLst/>
            <a:gdLst/>
            <a:ahLst/>
            <a:cxnLst/>
            <a:rect l="l" t="t" r="r" b="b"/>
            <a:pathLst>
              <a:path w="1373718" h="1493848">
                <a:moveTo>
                  <a:pt x="0" y="0"/>
                </a:moveTo>
                <a:lnTo>
                  <a:pt x="1373718" y="0"/>
                </a:lnTo>
                <a:lnTo>
                  <a:pt x="1373718" y="1493848"/>
                </a:lnTo>
                <a:lnTo>
                  <a:pt x="0" y="1493848"/>
                </a:lnTo>
                <a:lnTo>
                  <a:pt x="0" y="0"/>
                </a:lnTo>
                <a:close/>
              </a:path>
            </a:pathLst>
          </a:custGeom>
          <a:blipFill>
            <a:blip r:embed="rId8"/>
            <a:stretch>
              <a:fillRect/>
            </a:stretch>
          </a:blipFill>
        </p:spPr>
      </p:sp>
      <p:sp>
        <p:nvSpPr>
          <p:cNvPr id="21" name="Freeform 21"/>
          <p:cNvSpPr/>
          <p:nvPr/>
        </p:nvSpPr>
        <p:spPr>
          <a:xfrm>
            <a:off x="8344000" y="9075799"/>
            <a:ext cx="1239683" cy="1033133"/>
          </a:xfrm>
          <a:custGeom>
            <a:avLst/>
            <a:gdLst/>
            <a:ahLst/>
            <a:cxnLst/>
            <a:rect l="l" t="t" r="r" b="b"/>
            <a:pathLst>
              <a:path w="1454729" h="1398965">
                <a:moveTo>
                  <a:pt x="0" y="0"/>
                </a:moveTo>
                <a:lnTo>
                  <a:pt x="1454730" y="0"/>
                </a:lnTo>
                <a:lnTo>
                  <a:pt x="1454730" y="1398964"/>
                </a:lnTo>
                <a:lnTo>
                  <a:pt x="0" y="1398964"/>
                </a:lnTo>
                <a:lnTo>
                  <a:pt x="0" y="0"/>
                </a:lnTo>
                <a:close/>
              </a:path>
            </a:pathLst>
          </a:custGeom>
          <a:blipFill>
            <a:blip r:embed="rId9"/>
            <a:stretch>
              <a:fillRect/>
            </a:stretch>
          </a:blipFill>
        </p:spPr>
      </p:sp>
      <p:sp>
        <p:nvSpPr>
          <p:cNvPr id="10" name="TextBox 5">
            <a:extLst>
              <a:ext uri="{FF2B5EF4-FFF2-40B4-BE49-F238E27FC236}">
                <a16:creationId xmlns:a16="http://schemas.microsoft.com/office/drawing/2014/main" id="{7D557CF8-3C39-6F80-15E2-7164027E240A}"/>
              </a:ext>
            </a:extLst>
          </p:cNvPr>
          <p:cNvSpPr txBox="1"/>
          <p:nvPr/>
        </p:nvSpPr>
        <p:spPr>
          <a:xfrm>
            <a:off x="2783018" y="2438052"/>
            <a:ext cx="11966103" cy="3818614"/>
          </a:xfrm>
          <a:prstGeom prst="rect">
            <a:avLst/>
          </a:prstGeom>
        </p:spPr>
        <p:txBody>
          <a:bodyPr lIns="127000" tIns="127000" rIns="127000" bIns="127000" rtlCol="0" anchor="ctr"/>
          <a:lstStyle/>
          <a:p>
            <a:pPr indent="-635" algn="just">
              <a:lnSpc>
                <a:spcPct val="115000"/>
              </a:lnSpc>
              <a:spcBef>
                <a:spcPts val="600"/>
              </a:spcBef>
              <a:spcAft>
                <a:spcPts val="6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7" name="Group 36">
            <a:extLst>
              <a:ext uri="{FF2B5EF4-FFF2-40B4-BE49-F238E27FC236}">
                <a16:creationId xmlns:a16="http://schemas.microsoft.com/office/drawing/2014/main" id="{023816BB-E9AA-18AB-F469-7F12C7094706}"/>
              </a:ext>
            </a:extLst>
          </p:cNvPr>
          <p:cNvGrpSpPr/>
          <p:nvPr/>
        </p:nvGrpSpPr>
        <p:grpSpPr>
          <a:xfrm>
            <a:off x="5157001" y="571500"/>
            <a:ext cx="7574373" cy="6266666"/>
            <a:chOff x="5097328" y="1177504"/>
            <a:chExt cx="7574373" cy="6266666"/>
          </a:xfrm>
        </p:grpSpPr>
        <p:grpSp>
          <p:nvGrpSpPr>
            <p:cNvPr id="14" name="Group 4">
              <a:extLst>
                <a:ext uri="{FF2B5EF4-FFF2-40B4-BE49-F238E27FC236}">
                  <a16:creationId xmlns:a16="http://schemas.microsoft.com/office/drawing/2014/main" id="{39B633AB-C22D-86D5-1D0F-F7EC7B74171E}"/>
                </a:ext>
              </a:extLst>
            </p:cNvPr>
            <p:cNvGrpSpPr/>
            <p:nvPr/>
          </p:nvGrpSpPr>
          <p:grpSpPr>
            <a:xfrm>
              <a:off x="5097328" y="1177504"/>
              <a:ext cx="7574373" cy="6266666"/>
              <a:chOff x="0" y="-158662"/>
              <a:chExt cx="1351092" cy="1621475"/>
            </a:xfrm>
          </p:grpSpPr>
          <p:sp>
            <p:nvSpPr>
              <p:cNvPr id="15" name="Freeform 5">
                <a:extLst>
                  <a:ext uri="{FF2B5EF4-FFF2-40B4-BE49-F238E27FC236}">
                    <a16:creationId xmlns:a16="http://schemas.microsoft.com/office/drawing/2014/main" id="{AE67AF40-6F0C-C259-AB0F-D3F1C6BCF137}"/>
                  </a:ext>
                </a:extLst>
              </p:cNvPr>
              <p:cNvSpPr/>
              <p:nvPr/>
            </p:nvSpPr>
            <p:spPr>
              <a:xfrm>
                <a:off x="0" y="-158662"/>
                <a:ext cx="1351092" cy="1581700"/>
              </a:xfrm>
              <a:custGeom>
                <a:avLst/>
                <a:gdLst/>
                <a:ahLst/>
                <a:cxnLst/>
                <a:rect l="l" t="t" r="r" b="b"/>
                <a:pathLst>
                  <a:path w="1351092" h="1462813">
                    <a:moveTo>
                      <a:pt x="76968" y="0"/>
                    </a:moveTo>
                    <a:lnTo>
                      <a:pt x="1274125" y="0"/>
                    </a:lnTo>
                    <a:cubicBezTo>
                      <a:pt x="1294538" y="0"/>
                      <a:pt x="1314115" y="8109"/>
                      <a:pt x="1328549" y="22543"/>
                    </a:cubicBezTo>
                    <a:cubicBezTo>
                      <a:pt x="1342983" y="36977"/>
                      <a:pt x="1351092" y="56554"/>
                      <a:pt x="1351092" y="76968"/>
                    </a:cubicBezTo>
                    <a:lnTo>
                      <a:pt x="1351092" y="1385846"/>
                    </a:lnTo>
                    <a:cubicBezTo>
                      <a:pt x="1351092" y="1406259"/>
                      <a:pt x="1342983" y="1425836"/>
                      <a:pt x="1328549" y="1440270"/>
                    </a:cubicBezTo>
                    <a:cubicBezTo>
                      <a:pt x="1314115" y="1454704"/>
                      <a:pt x="1294538" y="1462813"/>
                      <a:pt x="1274125" y="1462813"/>
                    </a:cubicBezTo>
                    <a:lnTo>
                      <a:pt x="76968" y="1462813"/>
                    </a:lnTo>
                    <a:cubicBezTo>
                      <a:pt x="56554" y="1462813"/>
                      <a:pt x="36977" y="1454704"/>
                      <a:pt x="22543" y="1440270"/>
                    </a:cubicBezTo>
                    <a:cubicBezTo>
                      <a:pt x="8109" y="1425836"/>
                      <a:pt x="0" y="1406259"/>
                      <a:pt x="0" y="1385846"/>
                    </a:cubicBezTo>
                    <a:lnTo>
                      <a:pt x="0" y="76968"/>
                    </a:lnTo>
                    <a:cubicBezTo>
                      <a:pt x="0" y="56554"/>
                      <a:pt x="8109" y="36977"/>
                      <a:pt x="22543" y="22543"/>
                    </a:cubicBezTo>
                    <a:cubicBezTo>
                      <a:pt x="36977" y="8109"/>
                      <a:pt x="56554" y="0"/>
                      <a:pt x="76968" y="0"/>
                    </a:cubicBezTo>
                    <a:close/>
                  </a:path>
                </a:pathLst>
              </a:custGeom>
              <a:solidFill>
                <a:srgbClr val="FEE99C"/>
              </a:solidFill>
            </p:spPr>
          </p:sp>
          <p:sp>
            <p:nvSpPr>
              <p:cNvPr id="22" name="TextBox 6">
                <a:extLst>
                  <a:ext uri="{FF2B5EF4-FFF2-40B4-BE49-F238E27FC236}">
                    <a16:creationId xmlns:a16="http://schemas.microsoft.com/office/drawing/2014/main" id="{7B829D09-119C-D4BD-208A-36424227045C}"/>
                  </a:ext>
                </a:extLst>
              </p:cNvPr>
              <p:cNvSpPr txBox="1"/>
              <p:nvPr/>
            </p:nvSpPr>
            <p:spPr>
              <a:xfrm>
                <a:off x="0" y="-38100"/>
                <a:ext cx="1351092" cy="1500913"/>
              </a:xfrm>
              <a:prstGeom prst="rect">
                <a:avLst/>
              </a:prstGeom>
            </p:spPr>
            <p:txBody>
              <a:bodyPr lIns="50800" tIns="50800" rIns="50800" bIns="50800" rtlCol="0" anchor="ctr"/>
              <a:lstStyle/>
              <a:p>
                <a:pPr algn="ctr">
                  <a:lnSpc>
                    <a:spcPts val="2659"/>
                  </a:lnSpc>
                </a:pPr>
                <a:endParaRPr/>
              </a:p>
            </p:txBody>
          </p:sp>
        </p:grpSp>
        <p:sp>
          <p:nvSpPr>
            <p:cNvPr id="32" name="Freeform 13">
              <a:extLst>
                <a:ext uri="{FF2B5EF4-FFF2-40B4-BE49-F238E27FC236}">
                  <a16:creationId xmlns:a16="http://schemas.microsoft.com/office/drawing/2014/main" id="{84671633-CF77-5486-DCB2-619F8D77CB76}"/>
                </a:ext>
              </a:extLst>
            </p:cNvPr>
            <p:cNvSpPr/>
            <p:nvPr/>
          </p:nvSpPr>
          <p:spPr>
            <a:xfrm>
              <a:off x="5586690" y="2781300"/>
              <a:ext cx="6605309" cy="4081370"/>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a:lstStyle/>
            <a:p>
              <a:endParaRPr lang="en-US" dirty="0"/>
            </a:p>
          </p:txBody>
        </p:sp>
        <p:sp>
          <p:nvSpPr>
            <p:cNvPr id="33" name="Right Brace 32">
              <a:extLst>
                <a:ext uri="{FF2B5EF4-FFF2-40B4-BE49-F238E27FC236}">
                  <a16:creationId xmlns:a16="http://schemas.microsoft.com/office/drawing/2014/main" id="{0EEE704A-379A-7E48-1F74-F493917D55BF}"/>
                </a:ext>
              </a:extLst>
            </p:cNvPr>
            <p:cNvSpPr/>
            <p:nvPr/>
          </p:nvSpPr>
          <p:spPr>
            <a:xfrm>
              <a:off x="9656930" y="4364273"/>
              <a:ext cx="477670" cy="1998427"/>
            </a:xfrm>
            <a:prstGeom prst="rightBrace">
              <a:avLst>
                <a:gd name="adj1" fmla="val 73551"/>
                <a:gd name="adj2" fmla="val 5191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a:extLst>
                <a:ext uri="{FF2B5EF4-FFF2-40B4-BE49-F238E27FC236}">
                  <a16:creationId xmlns:a16="http://schemas.microsoft.com/office/drawing/2014/main" id="{2E391E92-72A6-4544-3DE7-73D570126DCE}"/>
                </a:ext>
              </a:extLst>
            </p:cNvPr>
            <p:cNvSpPr txBox="1"/>
            <p:nvPr/>
          </p:nvSpPr>
          <p:spPr>
            <a:xfrm>
              <a:off x="5837071" y="3261132"/>
              <a:ext cx="4048512" cy="3277820"/>
            </a:xfrm>
            <a:prstGeom prst="rect">
              <a:avLst/>
            </a:prstGeom>
            <a:noFill/>
          </p:spPr>
          <p:txBody>
            <a:bodyPr wrap="square">
              <a:spAutoFit/>
            </a:bodyPr>
            <a:lstStyle/>
            <a:p>
              <a:pPr>
                <a:spcAft>
                  <a:spcPts val="600"/>
                </a:spcAft>
              </a:pPr>
              <a:r>
                <a:rPr lang="vi-VN" sz="4800" b="1" dirty="0"/>
                <a:t>Lặp lại </a:t>
              </a:r>
              <a:r>
                <a:rPr lang="vi-VN" sz="4800" b="1" dirty="0">
                  <a:solidFill>
                    <a:srgbClr val="FF0000"/>
                  </a:solidFill>
                </a:rPr>
                <a:t>n</a:t>
              </a:r>
              <a:r>
                <a:rPr lang="vi-VN" sz="4800" b="1" dirty="0"/>
                <a:t> lần: </a:t>
              </a:r>
              <a:endParaRPr lang="en-US" sz="4800" b="1" dirty="0"/>
            </a:p>
            <a:p>
              <a:pPr indent="396875">
                <a:spcAft>
                  <a:spcPts val="600"/>
                </a:spcAft>
              </a:pPr>
              <a:r>
                <a:rPr lang="en-US" sz="4800" dirty="0"/>
                <a:t>&lt;</a:t>
              </a:r>
              <a:r>
                <a:rPr lang="en-US" sz="4800" dirty="0" err="1"/>
                <a:t>Công</a:t>
              </a:r>
              <a:r>
                <a:rPr lang="en-US" sz="4800" dirty="0"/>
                <a:t> </a:t>
              </a:r>
              <a:r>
                <a:rPr lang="en-US" sz="4800" dirty="0" err="1"/>
                <a:t>việc</a:t>
              </a:r>
              <a:r>
                <a:rPr lang="en-US" sz="4800" dirty="0"/>
                <a:t>&gt;</a:t>
              </a:r>
            </a:p>
            <a:p>
              <a:pPr indent="396875">
                <a:spcAft>
                  <a:spcPts val="600"/>
                </a:spcAft>
              </a:pPr>
              <a:r>
                <a:rPr lang="en-US" sz="4800" dirty="0"/>
                <a:t>&lt;</a:t>
              </a:r>
              <a:r>
                <a:rPr lang="en-US" sz="4800" dirty="0" err="1"/>
                <a:t>Công</a:t>
              </a:r>
              <a:r>
                <a:rPr lang="en-US" sz="4800" dirty="0"/>
                <a:t> </a:t>
              </a:r>
              <a:r>
                <a:rPr lang="en-US" sz="4800" dirty="0" err="1"/>
                <a:t>việc</a:t>
              </a:r>
              <a:r>
                <a:rPr lang="en-US" sz="4800" dirty="0"/>
                <a:t>&gt;</a:t>
              </a:r>
            </a:p>
            <a:p>
              <a:pPr indent="396875">
                <a:spcAft>
                  <a:spcPts val="600"/>
                </a:spcAft>
              </a:pPr>
              <a:r>
                <a:rPr lang="vi-VN" sz="4800" dirty="0"/>
                <a:t>…</a:t>
              </a:r>
              <a:endParaRPr lang="en-US" sz="4800" dirty="0"/>
            </a:p>
          </p:txBody>
        </p:sp>
        <p:sp>
          <p:nvSpPr>
            <p:cNvPr id="35" name="TextBox 34">
              <a:extLst>
                <a:ext uri="{FF2B5EF4-FFF2-40B4-BE49-F238E27FC236}">
                  <a16:creationId xmlns:a16="http://schemas.microsoft.com/office/drawing/2014/main" id="{B28DD3AD-F449-3B88-2430-8214166FB4BF}"/>
                </a:ext>
              </a:extLst>
            </p:cNvPr>
            <p:cNvSpPr txBox="1"/>
            <p:nvPr/>
          </p:nvSpPr>
          <p:spPr>
            <a:xfrm>
              <a:off x="10278006" y="4764771"/>
              <a:ext cx="1521570" cy="830997"/>
            </a:xfrm>
            <a:prstGeom prst="rect">
              <a:avLst/>
            </a:prstGeom>
            <a:noFill/>
          </p:spPr>
          <p:txBody>
            <a:bodyPr wrap="none" rtlCol="0">
              <a:spAutoFit/>
            </a:bodyPr>
            <a:lstStyle/>
            <a:p>
              <a:r>
                <a:rPr lang="en-US" sz="4800" dirty="0">
                  <a:solidFill>
                    <a:srgbClr val="FF0000"/>
                  </a:solidFill>
                  <a:latin typeface="Arial" panose="020B0604020202020204" pitchFamily="34" charset="0"/>
                  <a:cs typeface="Arial" panose="020B0604020202020204" pitchFamily="34" charset="0"/>
                </a:rPr>
                <a:t>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lần</a:t>
              </a:r>
              <a:endParaRPr lang="en-US" sz="48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25CF377D-6AC3-3E8A-994E-052A168F31BD}"/>
                </a:ext>
              </a:extLst>
            </p:cNvPr>
            <p:cNvSpPr txBox="1"/>
            <p:nvPr/>
          </p:nvSpPr>
          <p:spPr>
            <a:xfrm>
              <a:off x="5434289" y="1257300"/>
              <a:ext cx="6757710" cy="1360822"/>
            </a:xfrm>
            <a:prstGeom prst="rect">
              <a:avLst/>
            </a:prstGeom>
            <a:noFill/>
          </p:spPr>
          <p:txBody>
            <a:bodyPr wrap="square" rtlCol="0">
              <a:spAutoFit/>
            </a:bodyPr>
            <a:lstStyle/>
            <a:p>
              <a:pPr algn="ctr">
                <a:lnSpc>
                  <a:spcPct val="120000"/>
                </a:lnSpc>
              </a:pPr>
              <a:r>
                <a:rPr lang="en-US" sz="3600" b="1" dirty="0">
                  <a:latin typeface="Arial" panose="020B0604020202020204" pitchFamily="34" charset="0"/>
                  <a:cs typeface="Arial" panose="020B0604020202020204" pitchFamily="34" charset="0"/>
                </a:rPr>
                <a:t>CẤU TRÚC LẶP VỚI SỐ LẦN BIẾT TRƯỚC</a:t>
              </a:r>
            </a:p>
          </p:txBody>
        </p:sp>
      </p:grpSp>
      <p:grpSp>
        <p:nvGrpSpPr>
          <p:cNvPr id="47" name="Group 46">
            <a:extLst>
              <a:ext uri="{FF2B5EF4-FFF2-40B4-BE49-F238E27FC236}">
                <a16:creationId xmlns:a16="http://schemas.microsoft.com/office/drawing/2014/main" id="{F894D61A-0C7E-4C02-85DF-D460AA12BB84}"/>
              </a:ext>
            </a:extLst>
          </p:cNvPr>
          <p:cNvGrpSpPr/>
          <p:nvPr/>
        </p:nvGrpSpPr>
        <p:grpSpPr>
          <a:xfrm>
            <a:off x="3315488" y="6880459"/>
            <a:ext cx="11619711" cy="2505772"/>
            <a:chOff x="3537795" y="7370917"/>
            <a:chExt cx="11198760" cy="2263899"/>
          </a:xfrm>
        </p:grpSpPr>
        <p:grpSp>
          <p:nvGrpSpPr>
            <p:cNvPr id="38" name="Group 37">
              <a:extLst>
                <a:ext uri="{FF2B5EF4-FFF2-40B4-BE49-F238E27FC236}">
                  <a16:creationId xmlns:a16="http://schemas.microsoft.com/office/drawing/2014/main" id="{E0960B9C-A16B-509B-B3FB-22C55F06AFD9}"/>
                </a:ext>
              </a:extLst>
            </p:cNvPr>
            <p:cNvGrpSpPr/>
            <p:nvPr/>
          </p:nvGrpSpPr>
          <p:grpSpPr>
            <a:xfrm>
              <a:off x="3537795" y="7370917"/>
              <a:ext cx="11198760" cy="2263899"/>
              <a:chOff x="1477818" y="5017206"/>
              <a:chExt cx="9557219" cy="1798754"/>
            </a:xfrm>
          </p:grpSpPr>
          <p:grpSp>
            <p:nvGrpSpPr>
              <p:cNvPr id="41" name="Group 3">
                <a:extLst>
                  <a:ext uri="{FF2B5EF4-FFF2-40B4-BE49-F238E27FC236}">
                    <a16:creationId xmlns:a16="http://schemas.microsoft.com/office/drawing/2014/main" id="{7B2183E7-BA6D-9AB6-0FAB-0AB1A4531F86}"/>
                  </a:ext>
                </a:extLst>
              </p:cNvPr>
              <p:cNvGrpSpPr/>
              <p:nvPr/>
            </p:nvGrpSpPr>
            <p:grpSpPr>
              <a:xfrm>
                <a:off x="1477818" y="5017206"/>
                <a:ext cx="9547035" cy="1798754"/>
                <a:chOff x="0" y="-38100"/>
                <a:chExt cx="3980049" cy="927077"/>
              </a:xfrm>
            </p:grpSpPr>
            <p:sp>
              <p:nvSpPr>
                <p:cNvPr id="43" name="Freeform 4">
                  <a:extLst>
                    <a:ext uri="{FF2B5EF4-FFF2-40B4-BE49-F238E27FC236}">
                      <a16:creationId xmlns:a16="http://schemas.microsoft.com/office/drawing/2014/main" id="{AD04F13F-F875-FD62-316D-ADE22FAB4D6A}"/>
                    </a:ext>
                  </a:extLst>
                </p:cNvPr>
                <p:cNvSpPr/>
                <p:nvPr/>
              </p:nvSpPr>
              <p:spPr>
                <a:xfrm>
                  <a:off x="0" y="1513"/>
                  <a:ext cx="3980049" cy="887464"/>
                </a:xfrm>
                <a:prstGeom prst="roundRect">
                  <a:avLst/>
                </a:prstGeom>
                <a:solidFill>
                  <a:schemeClr val="accent2">
                    <a:lumMod val="20000"/>
                    <a:lumOff val="80000"/>
                  </a:schemeClr>
                </a:solidFill>
                <a:ln w="28575" cap="sq">
                  <a:solidFill>
                    <a:srgbClr val="FF0000"/>
                  </a:solidFill>
                  <a:prstDash val="solid"/>
                  <a:miter/>
                </a:ln>
              </p:spPr>
            </p:sp>
            <p:sp>
              <p:nvSpPr>
                <p:cNvPr id="44" name="TextBox 5">
                  <a:extLst>
                    <a:ext uri="{FF2B5EF4-FFF2-40B4-BE49-F238E27FC236}">
                      <a16:creationId xmlns:a16="http://schemas.microsoft.com/office/drawing/2014/main" id="{2C8A741C-160A-E3EC-A859-6CFB112BE79A}"/>
                    </a:ext>
                  </a:extLst>
                </p:cNvPr>
                <p:cNvSpPr txBox="1"/>
                <p:nvPr/>
              </p:nvSpPr>
              <p:spPr>
                <a:xfrm>
                  <a:off x="0" y="-38100"/>
                  <a:ext cx="3829538" cy="874883"/>
                </a:xfrm>
                <a:prstGeom prst="rect">
                  <a:avLst/>
                </a:prstGeom>
              </p:spPr>
              <p:txBody>
                <a:bodyPr lIns="127000" tIns="127000" rIns="127000" bIns="127000" rtlCol="0" anchor="ctr"/>
                <a:lstStyle/>
                <a:p>
                  <a:pPr indent="-635" algn="just">
                    <a:lnSpc>
                      <a:spcPct val="115000"/>
                    </a:lnSpc>
                    <a:spcBef>
                      <a:spcPts val="600"/>
                    </a:spcBef>
                    <a:spcAft>
                      <a:spcPts val="6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TextBox 39">
                <a:extLst>
                  <a:ext uri="{FF2B5EF4-FFF2-40B4-BE49-F238E27FC236}">
                    <a16:creationId xmlns:a16="http://schemas.microsoft.com/office/drawing/2014/main" id="{24F48AB1-9072-6926-490A-FB90EA4899BA}"/>
                  </a:ext>
                </a:extLst>
              </p:cNvPr>
              <p:cNvSpPr txBox="1"/>
              <p:nvPr/>
            </p:nvSpPr>
            <p:spPr>
              <a:xfrm>
                <a:off x="3542707" y="5426801"/>
                <a:ext cx="7492330" cy="1193204"/>
              </a:xfrm>
              <a:prstGeom prst="rect">
                <a:avLst/>
              </a:prstGeom>
              <a:noFill/>
            </p:spPr>
            <p:txBody>
              <a:bodyPr wrap="square">
                <a:spAutoFit/>
              </a:bodyPr>
              <a:lstStyle/>
              <a:p>
                <a:pPr>
                  <a:lnSpc>
                    <a:spcPct val="120000"/>
                  </a:lnSpc>
                </a:pPr>
                <a:r>
                  <a:rPr lang="en-US" sz="4000" dirty="0">
                    <a:effectLst/>
                    <a:latin typeface="Arial" panose="020B0604020202020204" pitchFamily="34" charset="0"/>
                    <a:ea typeface="Times New Roman" panose="02020603050405020304" pitchFamily="18" charset="0"/>
                    <a:cs typeface="Arial" panose="020B0604020202020204" pitchFamily="34" charset="0"/>
                  </a:rPr>
                  <a:t>Em </a:t>
                </a:r>
                <a:r>
                  <a:rPr lang="en-US" sz="4000" dirty="0" err="1">
                    <a:effectLst/>
                    <a:latin typeface="Arial" panose="020B0604020202020204" pitchFamily="34" charset="0"/>
                    <a:ea typeface="Times New Roman" panose="02020603050405020304" pitchFamily="18" charset="0"/>
                    <a:cs typeface="Arial" panose="020B0604020202020204" pitchFamily="34" charset="0"/>
                  </a:rPr>
                  <a:t>hãy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lấy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dụ</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thay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cấu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trúc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lặp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máy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tính</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sp>
          <p:nvSpPr>
            <p:cNvPr id="46" name="Freeform 3">
              <a:extLst>
                <a:ext uri="{FF2B5EF4-FFF2-40B4-BE49-F238E27FC236}">
                  <a16:creationId xmlns:a16="http://schemas.microsoft.com/office/drawing/2014/main" id="{F9C94067-B311-AA59-76CB-3028255543CB}"/>
                </a:ext>
              </a:extLst>
            </p:cNvPr>
            <p:cNvSpPr/>
            <p:nvPr/>
          </p:nvSpPr>
          <p:spPr>
            <a:xfrm>
              <a:off x="3805945" y="7581733"/>
              <a:ext cx="1960754" cy="1925625"/>
            </a:xfrm>
            <a:custGeom>
              <a:avLst/>
              <a:gdLst/>
              <a:ahLst/>
              <a:cxnLst/>
              <a:rect l="l" t="t" r="r" b="b"/>
              <a:pathLst>
                <a:path w="6737985" h="8229600">
                  <a:moveTo>
                    <a:pt x="0" y="0"/>
                  </a:moveTo>
                  <a:lnTo>
                    <a:pt x="6737985" y="0"/>
                  </a:lnTo>
                  <a:lnTo>
                    <a:pt x="6737985" y="8229600"/>
                  </a:lnTo>
                  <a:lnTo>
                    <a:pt x="0" y="8229600"/>
                  </a:lnTo>
                  <a:lnTo>
                    <a:pt x="0" y="0"/>
                  </a:lnTo>
                  <a:close/>
                </a:path>
              </a:pathLst>
            </a:custGeom>
            <a: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flipH="1">
            <a:off x="13685086" y="5143500"/>
            <a:ext cx="4277372" cy="4261332"/>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sp>
      <p:sp>
        <p:nvSpPr>
          <p:cNvPr id="4" name="Freeform 4"/>
          <p:cNvSpPr/>
          <p:nvPr/>
        </p:nvSpPr>
        <p:spPr>
          <a:xfrm rot="480260">
            <a:off x="-2495842" y="7686167"/>
            <a:ext cx="24395033" cy="9453075"/>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sp>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sp>
        <p:sp>
          <p:nvSpPr>
            <p:cNvPr id="7" name="TextBox 7"/>
            <p:cNvSpPr txBox="1"/>
            <p:nvPr/>
          </p:nvSpPr>
          <p:spPr>
            <a:xfrm>
              <a:off x="0" y="-38100"/>
              <a:ext cx="3063959" cy="1443032"/>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cap="rnd">
              <a:solidFill>
                <a:srgbClr val="FAE6DB"/>
              </a:solidFill>
              <a:prstDash val="solid"/>
              <a:round/>
            </a:ln>
          </p:spPr>
        </p:sp>
        <p:sp>
          <p:nvSpPr>
            <p:cNvPr id="10" name="TextBox 10"/>
            <p:cNvSpPr txBox="1"/>
            <p:nvPr/>
          </p:nvSpPr>
          <p:spPr>
            <a:xfrm>
              <a:off x="0" y="-38100"/>
              <a:ext cx="3063959" cy="1443032"/>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0" y="4155616"/>
            <a:ext cx="3890675" cy="5816442"/>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sp>
      <p:sp>
        <p:nvSpPr>
          <p:cNvPr id="12" name="Freeform 12"/>
          <p:cNvSpPr/>
          <p:nvPr/>
        </p:nvSpPr>
        <p:spPr>
          <a:xfrm>
            <a:off x="868017" y="614024"/>
            <a:ext cx="2252701" cy="2148514"/>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sp>
      <p:sp>
        <p:nvSpPr>
          <p:cNvPr id="13" name="Freeform 13"/>
          <p:cNvSpPr/>
          <p:nvPr/>
        </p:nvSpPr>
        <p:spPr>
          <a:xfrm>
            <a:off x="10384114" y="8057451"/>
            <a:ext cx="944555" cy="1128950"/>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sp>
      <p:sp>
        <p:nvSpPr>
          <p:cNvPr id="14" name="Freeform 14"/>
          <p:cNvSpPr/>
          <p:nvPr/>
        </p:nvSpPr>
        <p:spPr>
          <a:xfrm flipH="1">
            <a:off x="5608731" y="8746934"/>
            <a:ext cx="1209434" cy="1192804"/>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sp>
      <p:sp>
        <p:nvSpPr>
          <p:cNvPr id="15" name="Freeform 15"/>
          <p:cNvSpPr/>
          <p:nvPr/>
        </p:nvSpPr>
        <p:spPr>
          <a:xfrm>
            <a:off x="-306747" y="8214901"/>
            <a:ext cx="2349528" cy="2575444"/>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sp>
      <p:sp>
        <p:nvSpPr>
          <p:cNvPr id="16" name="Freeform 16"/>
          <p:cNvSpPr/>
          <p:nvPr/>
        </p:nvSpPr>
        <p:spPr>
          <a:xfrm flipH="1">
            <a:off x="1563957" y="8214901"/>
            <a:ext cx="2755481" cy="225687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sp>
      <p:sp>
        <p:nvSpPr>
          <p:cNvPr id="17" name="Freeform 17"/>
          <p:cNvSpPr/>
          <p:nvPr/>
        </p:nvSpPr>
        <p:spPr>
          <a:xfrm rot="-874593">
            <a:off x="575173" y="7887115"/>
            <a:ext cx="883515" cy="2598572"/>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sp>
      <p:sp>
        <p:nvSpPr>
          <p:cNvPr id="18" name="Freeform 18"/>
          <p:cNvSpPr/>
          <p:nvPr/>
        </p:nvSpPr>
        <p:spPr>
          <a:xfrm>
            <a:off x="575173" y="8498764"/>
            <a:ext cx="2366524" cy="1938296"/>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sp>
      <p:sp>
        <p:nvSpPr>
          <p:cNvPr id="19" name="Freeform 19"/>
          <p:cNvSpPr/>
          <p:nvPr/>
        </p:nvSpPr>
        <p:spPr>
          <a:xfrm>
            <a:off x="16258589" y="8469389"/>
            <a:ext cx="2001422" cy="1033234"/>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sp>
      <p:sp>
        <p:nvSpPr>
          <p:cNvPr id="20" name="Freeform 20"/>
          <p:cNvSpPr/>
          <p:nvPr/>
        </p:nvSpPr>
        <p:spPr>
          <a:xfrm>
            <a:off x="12922445" y="7368188"/>
            <a:ext cx="1432244" cy="156995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sp>
      <p:sp>
        <p:nvSpPr>
          <p:cNvPr id="21" name="Freeform 21"/>
          <p:cNvSpPr/>
          <p:nvPr/>
        </p:nvSpPr>
        <p:spPr>
          <a:xfrm>
            <a:off x="13353978" y="8498764"/>
            <a:ext cx="2001422" cy="1033234"/>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sp>
      <p:sp>
        <p:nvSpPr>
          <p:cNvPr id="22" name="Freeform 22"/>
          <p:cNvSpPr/>
          <p:nvPr/>
        </p:nvSpPr>
        <p:spPr>
          <a:xfrm>
            <a:off x="14367560" y="8833553"/>
            <a:ext cx="987839" cy="705698"/>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sp>
      <p:sp>
        <p:nvSpPr>
          <p:cNvPr id="23" name="Freeform 23"/>
          <p:cNvSpPr/>
          <p:nvPr/>
        </p:nvSpPr>
        <p:spPr>
          <a:xfrm rot="-3974879">
            <a:off x="16499389" y="8552084"/>
            <a:ext cx="1108763" cy="2839948"/>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sp>
      <p:sp>
        <p:nvSpPr>
          <p:cNvPr id="24" name="Freeform 24"/>
          <p:cNvSpPr/>
          <p:nvPr/>
        </p:nvSpPr>
        <p:spPr>
          <a:xfrm rot="-2700000">
            <a:off x="16338586" y="8558448"/>
            <a:ext cx="2135250" cy="2340563"/>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sp>
      <p:sp>
        <p:nvSpPr>
          <p:cNvPr id="25" name="Freeform 25"/>
          <p:cNvSpPr/>
          <p:nvPr/>
        </p:nvSpPr>
        <p:spPr>
          <a:xfrm rot="-1511033" flipH="1">
            <a:off x="15113135" y="9621553"/>
            <a:ext cx="417570" cy="421788"/>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sp>
      <p:sp>
        <p:nvSpPr>
          <p:cNvPr id="26" name="Freeform 26"/>
          <p:cNvSpPr/>
          <p:nvPr/>
        </p:nvSpPr>
        <p:spPr>
          <a:xfrm rot="1082476">
            <a:off x="1973517" y="8231381"/>
            <a:ext cx="946476" cy="2780344"/>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sp>
      <p:sp>
        <p:nvSpPr>
          <p:cNvPr id="27" name="Freeform 27"/>
          <p:cNvSpPr/>
          <p:nvPr/>
        </p:nvSpPr>
        <p:spPr>
          <a:xfrm rot="-2369220">
            <a:off x="17676752" y="8312885"/>
            <a:ext cx="939703" cy="2296626"/>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sp>
      <p:sp>
        <p:nvSpPr>
          <p:cNvPr id="28" name="Freeform 28"/>
          <p:cNvSpPr/>
          <p:nvPr/>
        </p:nvSpPr>
        <p:spPr>
          <a:xfrm>
            <a:off x="3043112" y="7589707"/>
            <a:ext cx="873106" cy="686479"/>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sp>
      <p:sp>
        <p:nvSpPr>
          <p:cNvPr id="29" name="Freeform 29"/>
          <p:cNvSpPr/>
          <p:nvPr/>
        </p:nvSpPr>
        <p:spPr>
          <a:xfrm>
            <a:off x="9339586" y="279251"/>
            <a:ext cx="1044528" cy="749449"/>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sp>
      <p:sp>
        <p:nvSpPr>
          <p:cNvPr id="32" name="Freeform 32"/>
          <p:cNvSpPr/>
          <p:nvPr/>
        </p:nvSpPr>
        <p:spPr>
          <a:xfrm>
            <a:off x="16748068" y="2762538"/>
            <a:ext cx="611407" cy="46416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sp>
      <p:sp>
        <p:nvSpPr>
          <p:cNvPr id="33" name="TextBox 32">
            <a:extLst>
              <a:ext uri="{FF2B5EF4-FFF2-40B4-BE49-F238E27FC236}">
                <a16:creationId xmlns:a16="http://schemas.microsoft.com/office/drawing/2014/main" id="{D59A6E57-958A-6693-11A5-EF5A9D42138D}"/>
              </a:ext>
            </a:extLst>
          </p:cNvPr>
          <p:cNvSpPr txBox="1"/>
          <p:nvPr/>
        </p:nvSpPr>
        <p:spPr>
          <a:xfrm>
            <a:off x="3380133" y="2798544"/>
            <a:ext cx="11481071" cy="3368551"/>
          </a:xfrm>
          <a:prstGeom prst="rect">
            <a:avLst/>
          </a:prstGeom>
          <a:noFill/>
        </p:spPr>
        <p:txBody>
          <a:bodyPr wrap="square">
            <a:spAutoFit/>
          </a:bodyPr>
          <a:lstStyle/>
          <a:p>
            <a:pPr algn="ctr">
              <a:lnSpc>
                <a:spcPct val="120000"/>
              </a:lnSpc>
              <a:spcBef>
                <a:spcPts val="1200"/>
              </a:spcBef>
              <a:spcAft>
                <a:spcPts val="600"/>
              </a:spcAft>
            </a:pPr>
            <a:r>
              <a:rPr lang="en-US" sz="5400" b="1" u="sng" dirty="0">
                <a:solidFill>
                  <a:srgbClr val="FF0000"/>
                </a:solidFill>
                <a:latin typeface="Arial" panose="020B0604020202020204" pitchFamily="34" charset="0"/>
                <a:cs typeface="Arial" panose="020B0604020202020204" pitchFamily="34" charset="0"/>
              </a:rPr>
              <a:t>BÀI 20</a:t>
            </a:r>
          </a:p>
          <a:p>
            <a:pPr algn="ctr">
              <a:lnSpc>
                <a:spcPct val="130000"/>
              </a:lnSpc>
              <a:spcBef>
                <a:spcPts val="1200"/>
              </a:spcBef>
              <a:spcAft>
                <a:spcPts val="600"/>
              </a:spcAft>
            </a:pPr>
            <a:r>
              <a:rPr lang="en-US" sz="5400" b="1" dirty="0">
                <a:solidFill>
                  <a:srgbClr val="FF0000"/>
                </a:solidFill>
                <a:latin typeface="Arial" panose="020B0604020202020204" pitchFamily="34" charset="0"/>
                <a:cs typeface="Arial" panose="020B0604020202020204" pitchFamily="34" charset="0"/>
              </a:rPr>
              <a:t>THỰC HÀNH VỀ CẤU TRÚC LẶP VỚI SỐ LẦN BIẾT TRƯỚC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98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sp>
        <p:nvSpPr>
          <p:cNvPr id="19" name="Freeform 19"/>
          <p:cNvSpPr/>
          <p:nvPr/>
        </p:nvSpPr>
        <p:spPr>
          <a:xfrm>
            <a:off x="13617042" y="462030"/>
            <a:ext cx="908868" cy="546836"/>
          </a:xfrm>
          <a:custGeom>
            <a:avLst/>
            <a:gdLst/>
            <a:ahLst/>
            <a:cxnLst/>
            <a:rect l="l" t="t" r="r" b="b"/>
            <a:pathLst>
              <a:path w="908868" h="546836">
                <a:moveTo>
                  <a:pt x="0" y="0"/>
                </a:moveTo>
                <a:lnTo>
                  <a:pt x="908868" y="0"/>
                </a:lnTo>
                <a:lnTo>
                  <a:pt x="908868" y="546836"/>
                </a:lnTo>
                <a:lnTo>
                  <a:pt x="0" y="546836"/>
                </a:lnTo>
                <a:lnTo>
                  <a:pt x="0" y="0"/>
                </a:lnTo>
                <a:close/>
              </a:path>
            </a:pathLst>
          </a:custGeom>
          <a:blipFill>
            <a:blip r:embed="rId4"/>
            <a:stretch>
              <a:fillRect/>
            </a:stretch>
          </a:blipFill>
        </p:spPr>
      </p:sp>
      <p:sp>
        <p:nvSpPr>
          <p:cNvPr id="6" name="TextBox 6"/>
          <p:cNvSpPr txBox="1"/>
          <p:nvPr/>
        </p:nvSpPr>
        <p:spPr>
          <a:xfrm>
            <a:off x="1632408" y="1387106"/>
            <a:ext cx="7658100" cy="852238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2718256" y="9105900"/>
            <a:ext cx="1317553" cy="1057336"/>
          </a:xfrm>
          <a:custGeom>
            <a:avLst/>
            <a:gdLst/>
            <a:ahLst/>
            <a:cxnLst/>
            <a:rect l="l" t="t" r="r" b="b"/>
            <a:pathLst>
              <a:path w="1317553" h="1057336">
                <a:moveTo>
                  <a:pt x="0" y="0"/>
                </a:moveTo>
                <a:lnTo>
                  <a:pt x="1317553" y="0"/>
                </a:lnTo>
                <a:lnTo>
                  <a:pt x="1317553" y="1057336"/>
                </a:lnTo>
                <a:lnTo>
                  <a:pt x="0" y="1057336"/>
                </a:lnTo>
                <a:lnTo>
                  <a:pt x="0" y="0"/>
                </a:lnTo>
                <a:close/>
              </a:path>
            </a:pathLst>
          </a:custGeom>
          <a:blipFill>
            <a:blip r:embed="rId5"/>
            <a:stretch>
              <a:fillRect/>
            </a:stretch>
          </a:blipFill>
        </p:spPr>
      </p:sp>
      <p:sp>
        <p:nvSpPr>
          <p:cNvPr id="16" name="Freeform 16"/>
          <p:cNvSpPr/>
          <p:nvPr/>
        </p:nvSpPr>
        <p:spPr>
          <a:xfrm>
            <a:off x="8582573" y="8896778"/>
            <a:ext cx="1227245" cy="1199121"/>
          </a:xfrm>
          <a:custGeom>
            <a:avLst/>
            <a:gdLst/>
            <a:ahLst/>
            <a:cxnLst/>
            <a:rect l="l" t="t" r="r" b="b"/>
            <a:pathLst>
              <a:path w="1227245" h="1199121">
                <a:moveTo>
                  <a:pt x="0" y="0"/>
                </a:moveTo>
                <a:lnTo>
                  <a:pt x="1227246" y="0"/>
                </a:lnTo>
                <a:lnTo>
                  <a:pt x="1227246" y="1199121"/>
                </a:lnTo>
                <a:lnTo>
                  <a:pt x="0" y="1199121"/>
                </a:lnTo>
                <a:lnTo>
                  <a:pt x="0" y="0"/>
                </a:lnTo>
                <a:close/>
              </a:path>
            </a:pathLst>
          </a:custGeom>
          <a:blipFill>
            <a:blip r:embed="rId6"/>
            <a:stretch>
              <a:fillRect/>
            </a:stretch>
          </a:blipFill>
        </p:spPr>
      </p:sp>
      <p:sp>
        <p:nvSpPr>
          <p:cNvPr id="10" name="Freeform 9">
            <a:extLst>
              <a:ext uri="{FF2B5EF4-FFF2-40B4-BE49-F238E27FC236}">
                <a16:creationId xmlns:a16="http://schemas.microsoft.com/office/drawing/2014/main" id="{B7968E71-5B1B-E99C-9331-1844077D695B}"/>
              </a:ext>
            </a:extLst>
          </p:cNvPr>
          <p:cNvSpPr/>
          <p:nvPr/>
        </p:nvSpPr>
        <p:spPr>
          <a:xfrm>
            <a:off x="-693176" y="316491"/>
            <a:ext cx="7322575" cy="946851"/>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1F5776"/>
          </a:solidFill>
        </p:spPr>
        <p:txBody>
          <a:bodyPr/>
          <a:lstStyle/>
          <a:p>
            <a:endParaRPr lang="en-US" dirty="0"/>
          </a:p>
        </p:txBody>
      </p:sp>
      <p:sp>
        <p:nvSpPr>
          <p:cNvPr id="11" name="TextBox 10">
            <a:extLst>
              <a:ext uri="{FF2B5EF4-FFF2-40B4-BE49-F238E27FC236}">
                <a16:creationId xmlns:a16="http://schemas.microsoft.com/office/drawing/2014/main" id="{1FD2E711-0404-A8CA-0A3C-C0420E016CEF}"/>
              </a:ext>
            </a:extLst>
          </p:cNvPr>
          <p:cNvSpPr txBox="1"/>
          <p:nvPr/>
        </p:nvSpPr>
        <p:spPr>
          <a:xfrm>
            <a:off x="1403343" y="382369"/>
            <a:ext cx="3886000" cy="830997"/>
          </a:xfrm>
          <a:prstGeom prst="rect">
            <a:avLst/>
          </a:prstGeom>
          <a:noFill/>
        </p:spPr>
        <p:txBody>
          <a:bodyPr wrap="none" rtlCol="0">
            <a:spAutoFit/>
          </a:bodyPr>
          <a:lstStyle/>
          <a:p>
            <a:r>
              <a:rPr lang="en-US" sz="4800" b="1" dirty="0" err="1">
                <a:solidFill>
                  <a:schemeClr val="bg1"/>
                </a:solidFill>
                <a:latin typeface="Arial" panose="020B0604020202020204" pitchFamily="34" charset="0"/>
                <a:cs typeface="Arial" panose="020B0604020202020204" pitchFamily="34" charset="0"/>
              </a:rPr>
              <a:t>Thực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hành</a:t>
            </a:r>
            <a:r>
              <a:rPr lang="en-US" sz="4800" b="1" dirty="0">
                <a:solidFill>
                  <a:schemeClr val="bg1"/>
                </a:solidFill>
                <a:latin typeface="Arial" panose="020B0604020202020204" pitchFamily="34" charset="0"/>
                <a:cs typeface="Arial" panose="020B0604020202020204" pitchFamily="34" charset="0"/>
              </a:rPr>
              <a:t> 1</a:t>
            </a:r>
          </a:p>
        </p:txBody>
      </p:sp>
      <p:grpSp>
        <p:nvGrpSpPr>
          <p:cNvPr id="30" name="Group 29">
            <a:extLst>
              <a:ext uri="{FF2B5EF4-FFF2-40B4-BE49-F238E27FC236}">
                <a16:creationId xmlns:a16="http://schemas.microsoft.com/office/drawing/2014/main" id="{05872D31-D157-E318-B76E-6B5B04216AEB}"/>
              </a:ext>
            </a:extLst>
          </p:cNvPr>
          <p:cNvGrpSpPr/>
          <p:nvPr/>
        </p:nvGrpSpPr>
        <p:grpSpPr>
          <a:xfrm>
            <a:off x="838199" y="2270371"/>
            <a:ext cx="8680553" cy="7597529"/>
            <a:chOff x="265551" y="1904213"/>
            <a:chExt cx="6288268" cy="4736731"/>
          </a:xfrm>
        </p:grpSpPr>
        <p:grpSp>
          <p:nvGrpSpPr>
            <p:cNvPr id="31" name="Group 30">
              <a:extLst>
                <a:ext uri="{FF2B5EF4-FFF2-40B4-BE49-F238E27FC236}">
                  <a16:creationId xmlns:a16="http://schemas.microsoft.com/office/drawing/2014/main" id="{CDE0DA9B-A588-391B-4F98-07CE87B54304}"/>
                </a:ext>
              </a:extLst>
            </p:cNvPr>
            <p:cNvGrpSpPr/>
            <p:nvPr/>
          </p:nvGrpSpPr>
          <p:grpSpPr>
            <a:xfrm>
              <a:off x="265551" y="1904213"/>
              <a:ext cx="6288268" cy="4736731"/>
              <a:chOff x="334819" y="1691794"/>
              <a:chExt cx="6288268" cy="4644351"/>
            </a:xfrm>
          </p:grpSpPr>
          <p:grpSp>
            <p:nvGrpSpPr>
              <p:cNvPr id="34" name="Group 2">
                <a:extLst>
                  <a:ext uri="{FF2B5EF4-FFF2-40B4-BE49-F238E27FC236}">
                    <a16:creationId xmlns:a16="http://schemas.microsoft.com/office/drawing/2014/main" id="{152F27CD-B319-5537-CCF1-5CB0A962507D}"/>
                  </a:ext>
                </a:extLst>
              </p:cNvPr>
              <p:cNvGrpSpPr/>
              <p:nvPr/>
            </p:nvGrpSpPr>
            <p:grpSpPr>
              <a:xfrm>
                <a:off x="334819" y="1691794"/>
                <a:ext cx="6288268" cy="4644351"/>
                <a:chOff x="-7584" y="-102322"/>
                <a:chExt cx="1376903" cy="1098593"/>
              </a:xfrm>
            </p:grpSpPr>
            <p:sp>
              <p:nvSpPr>
                <p:cNvPr id="53" name="Freeform 3">
                  <a:extLst>
                    <a:ext uri="{FF2B5EF4-FFF2-40B4-BE49-F238E27FC236}">
                      <a16:creationId xmlns:a16="http://schemas.microsoft.com/office/drawing/2014/main" id="{AFFC2835-B2B6-8D00-E3F7-A59F43D13605}"/>
                    </a:ext>
                  </a:extLst>
                </p:cNvPr>
                <p:cNvSpPr/>
                <p:nvPr/>
              </p:nvSpPr>
              <p:spPr>
                <a:xfrm>
                  <a:off x="-7584" y="-102322"/>
                  <a:ext cx="1376903" cy="903583"/>
                </a:xfrm>
                <a:custGeom>
                  <a:avLst/>
                  <a:gdLst/>
                  <a:ahLst/>
                  <a:cxnLst/>
                  <a:rect l="l" t="t" r="r" b="b"/>
                  <a:pathLst>
                    <a:path w="1253906" h="996271">
                      <a:moveTo>
                        <a:pt x="78832" y="0"/>
                      </a:moveTo>
                      <a:lnTo>
                        <a:pt x="1175074" y="0"/>
                      </a:lnTo>
                      <a:cubicBezTo>
                        <a:pt x="1195982" y="0"/>
                        <a:pt x="1216033" y="8306"/>
                        <a:pt x="1230817" y="23089"/>
                      </a:cubicBezTo>
                      <a:cubicBezTo>
                        <a:pt x="1245601" y="37873"/>
                        <a:pt x="1253906" y="57925"/>
                        <a:pt x="1253906" y="78832"/>
                      </a:cubicBezTo>
                      <a:lnTo>
                        <a:pt x="1253906" y="917439"/>
                      </a:lnTo>
                      <a:cubicBezTo>
                        <a:pt x="1253906" y="938347"/>
                        <a:pt x="1245601" y="958398"/>
                        <a:pt x="1230817" y="973182"/>
                      </a:cubicBezTo>
                      <a:cubicBezTo>
                        <a:pt x="1216033" y="987966"/>
                        <a:pt x="1195982" y="996271"/>
                        <a:pt x="1175074" y="996271"/>
                      </a:cubicBezTo>
                      <a:lnTo>
                        <a:pt x="78832" y="996271"/>
                      </a:lnTo>
                      <a:cubicBezTo>
                        <a:pt x="57925" y="996271"/>
                        <a:pt x="37873" y="987966"/>
                        <a:pt x="23089" y="973182"/>
                      </a:cubicBezTo>
                      <a:cubicBezTo>
                        <a:pt x="8306" y="958398"/>
                        <a:pt x="0" y="938347"/>
                        <a:pt x="0" y="917439"/>
                      </a:cubicBezTo>
                      <a:lnTo>
                        <a:pt x="0" y="78832"/>
                      </a:lnTo>
                      <a:cubicBezTo>
                        <a:pt x="0" y="57925"/>
                        <a:pt x="8306" y="37873"/>
                        <a:pt x="23089" y="23089"/>
                      </a:cubicBezTo>
                      <a:cubicBezTo>
                        <a:pt x="37873" y="8306"/>
                        <a:pt x="57925" y="0"/>
                        <a:pt x="78832" y="0"/>
                      </a:cubicBezTo>
                      <a:close/>
                    </a:path>
                  </a:pathLst>
                </a:custGeom>
                <a:solidFill>
                  <a:schemeClr val="bg1"/>
                </a:solidFill>
                <a:ln w="28575">
                  <a:solidFill>
                    <a:srgbClr val="FF0000"/>
                  </a:solidFill>
                </a:ln>
              </p:spPr>
            </p:sp>
            <p:sp>
              <p:nvSpPr>
                <p:cNvPr id="56" name="TextBox 4">
                  <a:extLst>
                    <a:ext uri="{FF2B5EF4-FFF2-40B4-BE49-F238E27FC236}">
                      <a16:creationId xmlns:a16="http://schemas.microsoft.com/office/drawing/2014/main" id="{D96B141E-0015-2690-052D-658BDC94CE9E}"/>
                    </a:ext>
                  </a:extLst>
                </p:cNvPr>
                <p:cNvSpPr txBox="1"/>
                <p:nvPr/>
              </p:nvSpPr>
              <p:spPr>
                <a:xfrm>
                  <a:off x="0" y="0"/>
                  <a:ext cx="1253906" cy="996271"/>
                </a:xfrm>
                <a:prstGeom prst="rect">
                  <a:avLst/>
                </a:prstGeom>
              </p:spPr>
              <p:txBody>
                <a:bodyPr lIns="33867" tIns="33867" rIns="33867" bIns="33867" rtlCol="0" anchor="ctr"/>
                <a:lstStyle/>
                <a:p>
                  <a:pPr algn="ctr">
                    <a:lnSpc>
                      <a:spcPts val="1599"/>
                    </a:lnSpc>
                  </a:pPr>
                  <a:endParaRPr sz="1200"/>
                </a:p>
              </p:txBody>
            </p:sp>
          </p:grpSp>
          <p:sp>
            <p:nvSpPr>
              <p:cNvPr id="35" name="TextBox 34">
                <a:extLst>
                  <a:ext uri="{FF2B5EF4-FFF2-40B4-BE49-F238E27FC236}">
                    <a16:creationId xmlns:a16="http://schemas.microsoft.com/office/drawing/2014/main" id="{654BC6B8-4F09-C94F-D16E-57E8D9B381F2}"/>
                  </a:ext>
                </a:extLst>
              </p:cNvPr>
              <p:cNvSpPr txBox="1"/>
              <p:nvPr/>
            </p:nvSpPr>
            <p:spPr>
              <a:xfrm>
                <a:off x="431659" y="2883113"/>
                <a:ext cx="6094586" cy="2460363"/>
              </a:xfrm>
              <a:prstGeom prst="rect">
                <a:avLst/>
              </a:prstGeom>
              <a:noFill/>
            </p:spPr>
            <p:txBody>
              <a:bodyPr wrap="square">
                <a:spAutoFit/>
              </a:bodyPr>
              <a:lstStyle/>
              <a:p>
                <a:pPr algn="just">
                  <a:lnSpc>
                    <a:spcPct val="130000"/>
                  </a:lnSpc>
                  <a:spcAft>
                    <a:spcPts val="600"/>
                  </a:spcAft>
                  <a:tabLst>
                    <a:tab pos="400050" algn="l"/>
                    <a:tab pos="738188" algn="l"/>
                  </a:tabLst>
                </a:pPr>
                <a:r>
                  <a:rPr lang="vi-VN" sz="4000" dirty="0"/>
                  <a:t>Quan sát hình ngũ giác đều ABCDE (hình 20.1) và sử dụng cấu trúc lặp với số lần biết trước để tạo chương trình điều khiển chú mèo vẽ hình ngũ giác đều ABCDE</a:t>
                </a:r>
                <a:r>
                  <a:rPr lang="en-US" sz="4000" dirty="0"/>
                  <a:t>.</a:t>
                </a:r>
                <a:endParaRPr lang="en-US" sz="4000" dirty="0">
                  <a:cs typeface="Arial" panose="020B0604020202020204" pitchFamily="34" charset="0"/>
                </a:endParaRPr>
              </a:p>
            </p:txBody>
          </p:sp>
          <p:sp>
            <p:nvSpPr>
              <p:cNvPr id="52" name="TextBox 51">
                <a:extLst>
                  <a:ext uri="{FF2B5EF4-FFF2-40B4-BE49-F238E27FC236}">
                    <a16:creationId xmlns:a16="http://schemas.microsoft.com/office/drawing/2014/main" id="{19302929-FC07-6121-31F2-017D323BCF2A}"/>
                  </a:ext>
                </a:extLst>
              </p:cNvPr>
              <p:cNvSpPr txBox="1"/>
              <p:nvPr/>
            </p:nvSpPr>
            <p:spPr>
              <a:xfrm>
                <a:off x="1869390" y="2075869"/>
                <a:ext cx="4385034" cy="432729"/>
              </a:xfrm>
              <a:prstGeom prst="rect">
                <a:avLst/>
              </a:prstGeom>
              <a:noFill/>
            </p:spPr>
            <p:txBody>
              <a:bodyPr wrap="none" rtlCol="0">
                <a:spAutoFit/>
              </a:bodyPr>
              <a:lstStyle/>
              <a:p>
                <a:r>
                  <a:rPr lang="en-US" sz="4000" b="1" dirty="0">
                    <a:solidFill>
                      <a:srgbClr val="0000FF"/>
                    </a:solidFill>
                    <a:latin typeface="Arial" panose="020B0604020202020204" pitchFamily="34" charset="0"/>
                    <a:cs typeface="Arial" panose="020B0604020202020204" pitchFamily="34" charset="0"/>
                  </a:rPr>
                  <a:t>Em </a:t>
                </a:r>
                <a:r>
                  <a:rPr lang="en-US" sz="4000" b="1" dirty="0" err="1">
                    <a:solidFill>
                      <a:srgbClr val="0000FF"/>
                    </a:solidFill>
                    <a:latin typeface="Arial" panose="020B0604020202020204" pitchFamily="34" charset="0"/>
                    <a:cs typeface="Arial" panose="020B0604020202020204" pitchFamily="34" charset="0"/>
                  </a:rPr>
                  <a:t>cùng</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bạn</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thực</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hiện</a:t>
                </a:r>
                <a:endParaRPr lang="en-US" sz="4000" b="1" dirty="0">
                  <a:solidFill>
                    <a:srgbClr val="0000FF"/>
                  </a:solidFill>
                  <a:latin typeface="Arial" panose="020B0604020202020204" pitchFamily="34" charset="0"/>
                  <a:cs typeface="Arial" panose="020B0604020202020204" pitchFamily="34" charset="0"/>
                </a:endParaRPr>
              </a:p>
            </p:txBody>
          </p:sp>
        </p:grpSp>
        <p:pic>
          <p:nvPicPr>
            <p:cNvPr id="32" name="Picture 31">
              <a:extLst>
                <a:ext uri="{FF2B5EF4-FFF2-40B4-BE49-F238E27FC236}">
                  <a16:creationId xmlns:a16="http://schemas.microsoft.com/office/drawing/2014/main" id="{1B44D61A-9945-F504-A54F-4CA94BC863CF}"/>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8580" t="7818" r="11285" b="10861"/>
            <a:stretch/>
          </p:blipFill>
          <p:spPr>
            <a:xfrm>
              <a:off x="435488" y="2100750"/>
              <a:ext cx="1206210" cy="890932"/>
            </a:xfrm>
            <a:prstGeom prst="rect">
              <a:avLst/>
            </a:prstGeom>
          </p:spPr>
        </p:pic>
      </p:grpSp>
      <p:sp>
        <p:nvSpPr>
          <p:cNvPr id="17" name="Freeform 17"/>
          <p:cNvSpPr/>
          <p:nvPr/>
        </p:nvSpPr>
        <p:spPr>
          <a:xfrm>
            <a:off x="9024940" y="210605"/>
            <a:ext cx="1019587" cy="700966"/>
          </a:xfrm>
          <a:custGeom>
            <a:avLst/>
            <a:gdLst/>
            <a:ahLst/>
            <a:cxnLst/>
            <a:rect l="l" t="t" r="r" b="b"/>
            <a:pathLst>
              <a:path w="1019587" h="700966">
                <a:moveTo>
                  <a:pt x="0" y="0"/>
                </a:moveTo>
                <a:lnTo>
                  <a:pt x="1019587" y="0"/>
                </a:lnTo>
                <a:lnTo>
                  <a:pt x="1019587" y="700966"/>
                </a:lnTo>
                <a:lnTo>
                  <a:pt x="0" y="700966"/>
                </a:lnTo>
                <a:lnTo>
                  <a:pt x="0" y="0"/>
                </a:lnTo>
                <a:close/>
              </a:path>
            </a:pathLst>
          </a:custGeom>
          <a:blipFill>
            <a:blip r:embed="rId9"/>
            <a:stretch>
              <a:fillRect/>
            </a:stretch>
          </a:blipFill>
        </p:spPr>
      </p:sp>
      <p:sp>
        <p:nvSpPr>
          <p:cNvPr id="18" name="Freeform 18"/>
          <p:cNvSpPr/>
          <p:nvPr/>
        </p:nvSpPr>
        <p:spPr>
          <a:xfrm>
            <a:off x="17197411" y="1858121"/>
            <a:ext cx="913614" cy="563953"/>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10"/>
            <a:stretch>
              <a:fillRect/>
            </a:stretch>
          </a:blipFill>
        </p:spPr>
      </p:sp>
      <p:sp>
        <p:nvSpPr>
          <p:cNvPr id="21" name="Freeform 21"/>
          <p:cNvSpPr/>
          <p:nvPr/>
        </p:nvSpPr>
        <p:spPr>
          <a:xfrm>
            <a:off x="15159220" y="8953500"/>
            <a:ext cx="1227245" cy="1147947"/>
          </a:xfrm>
          <a:custGeom>
            <a:avLst/>
            <a:gdLst/>
            <a:ahLst/>
            <a:cxnLst/>
            <a:rect l="l" t="t" r="r" b="b"/>
            <a:pathLst>
              <a:path w="1158573" h="1000717">
                <a:moveTo>
                  <a:pt x="0" y="0"/>
                </a:moveTo>
                <a:lnTo>
                  <a:pt x="1158573" y="0"/>
                </a:lnTo>
                <a:lnTo>
                  <a:pt x="1158573" y="1000717"/>
                </a:lnTo>
                <a:lnTo>
                  <a:pt x="0" y="1000717"/>
                </a:lnTo>
                <a:lnTo>
                  <a:pt x="0" y="0"/>
                </a:lnTo>
                <a:close/>
              </a:path>
            </a:pathLst>
          </a:custGeom>
          <a:blipFill>
            <a:blip r:embed="rId11"/>
            <a:stretch>
              <a:fillRect/>
            </a:stretch>
          </a:blipFill>
        </p:spPr>
      </p:sp>
      <p:pic>
        <p:nvPicPr>
          <p:cNvPr id="4" name="Picture 3">
            <a:extLst>
              <a:ext uri="{FF2B5EF4-FFF2-40B4-BE49-F238E27FC236}">
                <a16:creationId xmlns:a16="http://schemas.microsoft.com/office/drawing/2014/main" id="{83CB344B-701A-9527-80B5-AD743F1A8151}"/>
              </a:ext>
            </a:extLst>
          </p:cNvPr>
          <p:cNvPicPr>
            <a:picLocks noChangeAspect="1"/>
          </p:cNvPicPr>
          <p:nvPr/>
        </p:nvPicPr>
        <p:blipFill>
          <a:blip r:embed="rId12"/>
          <a:stretch>
            <a:fillRect/>
          </a:stretch>
        </p:blipFill>
        <p:spPr>
          <a:xfrm>
            <a:off x="10097112" y="2571127"/>
            <a:ext cx="7104779" cy="56473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535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7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sp>
        <p:nvSpPr>
          <p:cNvPr id="25" name="Freeform 25"/>
          <p:cNvSpPr/>
          <p:nvPr/>
        </p:nvSpPr>
        <p:spPr>
          <a:xfrm>
            <a:off x="403009" y="167179"/>
            <a:ext cx="1025603" cy="778604"/>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sp>
      <p:sp>
        <p:nvSpPr>
          <p:cNvPr id="26" name="Freeform 26"/>
          <p:cNvSpPr/>
          <p:nvPr/>
        </p:nvSpPr>
        <p:spPr>
          <a:xfrm>
            <a:off x="17008791" y="1511149"/>
            <a:ext cx="917515" cy="626204"/>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sp>
      <p:sp>
        <p:nvSpPr>
          <p:cNvPr id="29" name="Freeform 29"/>
          <p:cNvSpPr/>
          <p:nvPr/>
        </p:nvSpPr>
        <p:spPr>
          <a:xfrm>
            <a:off x="15809969" y="8402241"/>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6"/>
            <a:stretch>
              <a:fillRect b="-80241"/>
            </a:stretch>
          </a:blipFill>
        </p:spPr>
      </p:sp>
      <p:sp>
        <p:nvSpPr>
          <p:cNvPr id="28" name="Freeform 28"/>
          <p:cNvSpPr/>
          <p:nvPr/>
        </p:nvSpPr>
        <p:spPr>
          <a:xfrm>
            <a:off x="4511013"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7"/>
            <a:stretch>
              <a:fillRect r="-11157" b="-117256"/>
            </a:stretch>
          </a:blipFill>
        </p:spPr>
      </p:sp>
      <p:sp>
        <p:nvSpPr>
          <p:cNvPr id="36" name="Freeform 36"/>
          <p:cNvSpPr/>
          <p:nvPr/>
        </p:nvSpPr>
        <p:spPr>
          <a:xfrm>
            <a:off x="444228" y="8338587"/>
            <a:ext cx="2209411" cy="2141148"/>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6"/>
            <a:stretch>
              <a:fillRect b="-80241"/>
            </a:stretch>
          </a:blipFill>
        </p:spPr>
      </p:sp>
      <p:sp>
        <p:nvSpPr>
          <p:cNvPr id="27" name="Freeform 27"/>
          <p:cNvSpPr/>
          <p:nvPr/>
        </p:nvSpPr>
        <p:spPr>
          <a:xfrm>
            <a:off x="9624754" y="8402241"/>
            <a:ext cx="4331247" cy="201384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7"/>
            <a:stretch>
              <a:fillRect r="-11157" b="-117256"/>
            </a:stretch>
          </a:blipFill>
        </p:spPr>
      </p:sp>
      <p:sp>
        <p:nvSpPr>
          <p:cNvPr id="18" name="TextBox 17">
            <a:extLst>
              <a:ext uri="{FF2B5EF4-FFF2-40B4-BE49-F238E27FC236}">
                <a16:creationId xmlns:a16="http://schemas.microsoft.com/office/drawing/2014/main" id="{86264C3E-2556-1C8A-3E79-6B0777C33FBC}"/>
              </a:ext>
            </a:extLst>
          </p:cNvPr>
          <p:cNvSpPr txBox="1"/>
          <p:nvPr/>
        </p:nvSpPr>
        <p:spPr>
          <a:xfrm>
            <a:off x="627379" y="2652236"/>
            <a:ext cx="226895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Hướng</a:t>
            </a:r>
            <a:r>
              <a:rPr kumimoji="0" lang="en-US" sz="45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dẫn</a:t>
            </a:r>
            <a:endParaRPr kumimoji="0" lang="en-US" sz="45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A34C552D-2CC7-D657-840B-8F1E8F7398B7}"/>
              </a:ext>
            </a:extLst>
          </p:cNvPr>
          <p:cNvPicPr>
            <a:picLocks noChangeAspect="1"/>
          </p:cNvPicPr>
          <p:nvPr/>
        </p:nvPicPr>
        <p:blipFill>
          <a:blip r:embed="rId8"/>
          <a:stretch>
            <a:fillRect/>
          </a:stretch>
        </p:blipFill>
        <p:spPr>
          <a:xfrm>
            <a:off x="3523712" y="293164"/>
            <a:ext cx="12173488" cy="3336189"/>
          </a:xfrm>
          <a:prstGeom prst="rect">
            <a:avLst/>
          </a:prstGeom>
        </p:spPr>
      </p:pic>
      <p:pic>
        <p:nvPicPr>
          <p:cNvPr id="11" name="Picture 10">
            <a:extLst>
              <a:ext uri="{FF2B5EF4-FFF2-40B4-BE49-F238E27FC236}">
                <a16:creationId xmlns:a16="http://schemas.microsoft.com/office/drawing/2014/main" id="{F5B76A40-57C0-CBBF-7B8D-DC792523CBD0}"/>
              </a:ext>
            </a:extLst>
          </p:cNvPr>
          <p:cNvPicPr>
            <a:picLocks noChangeAspect="1"/>
          </p:cNvPicPr>
          <p:nvPr/>
        </p:nvPicPr>
        <p:blipFill>
          <a:blip r:embed="rId9"/>
          <a:stretch>
            <a:fillRect/>
          </a:stretch>
        </p:blipFill>
        <p:spPr>
          <a:xfrm>
            <a:off x="3523712" y="3313160"/>
            <a:ext cx="12173488" cy="6680675"/>
          </a:xfrm>
          <a:prstGeom prst="rect">
            <a:avLst/>
          </a:prstGeom>
        </p:spPr>
      </p:pic>
    </p:spTree>
    <p:extLst>
      <p:ext uri="{BB962C8B-B14F-4D97-AF65-F5344CB8AC3E}">
        <p14:creationId xmlns:p14="http://schemas.microsoft.com/office/powerpoint/2010/main" val="242355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sp>
      <p:sp>
        <p:nvSpPr>
          <p:cNvPr id="10" name="Freeform 10"/>
          <p:cNvSpPr/>
          <p:nvPr/>
        </p:nvSpPr>
        <p:spPr>
          <a:xfrm>
            <a:off x="638393" y="599923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5"/>
            <a:stretch>
              <a:fillRect/>
            </a:stretch>
          </a:blipFill>
        </p:spPr>
      </p:sp>
      <p:sp>
        <p:nvSpPr>
          <p:cNvPr id="11" name="Freeform 11"/>
          <p:cNvSpPr/>
          <p:nvPr/>
        </p:nvSpPr>
        <p:spPr>
          <a:xfrm flipH="1">
            <a:off x="638393" y="504332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6"/>
            <a:stretch>
              <a:fillRect/>
            </a:stretch>
          </a:blipFill>
        </p:spPr>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7"/>
            <a:stretch>
              <a:fillRect/>
            </a:stretch>
          </a:blipFill>
        </p:spPr>
      </p:sp>
      <p:sp>
        <p:nvSpPr>
          <p:cNvPr id="13" name="Freeform 13"/>
          <p:cNvSpPr/>
          <p:nvPr/>
        </p:nvSpPr>
        <p:spPr>
          <a:xfrm>
            <a:off x="452237" y="852743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8"/>
            <a:stretch>
              <a:fillRect/>
            </a:stretch>
          </a:blipFill>
        </p:spPr>
      </p:sp>
      <p:sp>
        <p:nvSpPr>
          <p:cNvPr id="14" name="Freeform 14"/>
          <p:cNvSpPr/>
          <p:nvPr/>
        </p:nvSpPr>
        <p:spPr>
          <a:xfrm>
            <a:off x="8381112" y="8899887"/>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9"/>
            <a:stretch>
              <a:fillRect/>
            </a:stretch>
          </a:blipFill>
        </p:spPr>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10"/>
            <a:stretch>
              <a:fillRect/>
            </a:stretch>
          </a:blipFill>
        </p:spPr>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8"/>
            <a:stretch>
              <a:fillRect/>
            </a:stretch>
          </a:blipFill>
        </p:spPr>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10"/>
            <a:stretch>
              <a:fillRect/>
            </a:stretch>
          </a:blipFill>
        </p:spPr>
      </p:sp>
      <p:sp>
        <p:nvSpPr>
          <p:cNvPr id="19" name="Freeform 19"/>
          <p:cNvSpPr/>
          <p:nvPr/>
        </p:nvSpPr>
        <p:spPr>
          <a:xfrm>
            <a:off x="13193527" y="828813"/>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1"/>
            <a:stretch>
              <a:fillRect/>
            </a:stretch>
          </a:blipFill>
        </p:spPr>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2"/>
            <a:stretch>
              <a:fillRect/>
            </a:stretch>
          </a:blipFill>
        </p:spPr>
      </p:sp>
      <p:sp>
        <p:nvSpPr>
          <p:cNvPr id="23" name="Freeform 23"/>
          <p:cNvSpPr/>
          <p:nvPr/>
        </p:nvSpPr>
        <p:spPr>
          <a:xfrm>
            <a:off x="15383765" y="635851"/>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3"/>
            <a:stretch>
              <a:fillRect/>
            </a:stretch>
          </a:blipFill>
        </p:spPr>
      </p:sp>
      <p:pic>
        <p:nvPicPr>
          <p:cNvPr id="4" name="Picture 3">
            <a:extLst>
              <a:ext uri="{FF2B5EF4-FFF2-40B4-BE49-F238E27FC236}">
                <a16:creationId xmlns:a16="http://schemas.microsoft.com/office/drawing/2014/main" id="{CBFD2BE8-25D1-643B-455C-AFB002033BFB}"/>
              </a:ext>
            </a:extLst>
          </p:cNvPr>
          <p:cNvPicPr>
            <a:picLocks noChangeAspect="1"/>
          </p:cNvPicPr>
          <p:nvPr/>
        </p:nvPicPr>
        <p:blipFill>
          <a:blip r:embed="rId14"/>
          <a:stretch>
            <a:fillRect/>
          </a:stretch>
        </p:blipFill>
        <p:spPr>
          <a:xfrm>
            <a:off x="5246551" y="419100"/>
            <a:ext cx="7426537" cy="971919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98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sp>
        <p:nvSpPr>
          <p:cNvPr id="19" name="Freeform 19"/>
          <p:cNvSpPr/>
          <p:nvPr/>
        </p:nvSpPr>
        <p:spPr>
          <a:xfrm>
            <a:off x="13617042" y="462030"/>
            <a:ext cx="908868" cy="546836"/>
          </a:xfrm>
          <a:custGeom>
            <a:avLst/>
            <a:gdLst/>
            <a:ahLst/>
            <a:cxnLst/>
            <a:rect l="l" t="t" r="r" b="b"/>
            <a:pathLst>
              <a:path w="908868" h="546836">
                <a:moveTo>
                  <a:pt x="0" y="0"/>
                </a:moveTo>
                <a:lnTo>
                  <a:pt x="908868" y="0"/>
                </a:lnTo>
                <a:lnTo>
                  <a:pt x="908868" y="546836"/>
                </a:lnTo>
                <a:lnTo>
                  <a:pt x="0" y="546836"/>
                </a:lnTo>
                <a:lnTo>
                  <a:pt x="0" y="0"/>
                </a:lnTo>
                <a:close/>
              </a:path>
            </a:pathLst>
          </a:custGeom>
          <a:blipFill>
            <a:blip r:embed="rId4"/>
            <a:stretch>
              <a:fillRect/>
            </a:stretch>
          </a:blipFill>
        </p:spPr>
      </p:sp>
      <p:sp>
        <p:nvSpPr>
          <p:cNvPr id="6" name="TextBox 6"/>
          <p:cNvSpPr txBox="1"/>
          <p:nvPr/>
        </p:nvSpPr>
        <p:spPr>
          <a:xfrm>
            <a:off x="1632408" y="1387106"/>
            <a:ext cx="7658100" cy="852238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2718256" y="9105900"/>
            <a:ext cx="1317553" cy="1057336"/>
          </a:xfrm>
          <a:custGeom>
            <a:avLst/>
            <a:gdLst/>
            <a:ahLst/>
            <a:cxnLst/>
            <a:rect l="l" t="t" r="r" b="b"/>
            <a:pathLst>
              <a:path w="1317553" h="1057336">
                <a:moveTo>
                  <a:pt x="0" y="0"/>
                </a:moveTo>
                <a:lnTo>
                  <a:pt x="1317553" y="0"/>
                </a:lnTo>
                <a:lnTo>
                  <a:pt x="1317553" y="1057336"/>
                </a:lnTo>
                <a:lnTo>
                  <a:pt x="0" y="1057336"/>
                </a:lnTo>
                <a:lnTo>
                  <a:pt x="0" y="0"/>
                </a:lnTo>
                <a:close/>
              </a:path>
            </a:pathLst>
          </a:custGeom>
          <a:blipFill>
            <a:blip r:embed="rId5"/>
            <a:stretch>
              <a:fillRect/>
            </a:stretch>
          </a:blipFill>
        </p:spPr>
      </p:sp>
      <p:sp>
        <p:nvSpPr>
          <p:cNvPr id="16" name="Freeform 16"/>
          <p:cNvSpPr/>
          <p:nvPr/>
        </p:nvSpPr>
        <p:spPr>
          <a:xfrm>
            <a:off x="8582573" y="8896778"/>
            <a:ext cx="1227245" cy="1199121"/>
          </a:xfrm>
          <a:custGeom>
            <a:avLst/>
            <a:gdLst/>
            <a:ahLst/>
            <a:cxnLst/>
            <a:rect l="l" t="t" r="r" b="b"/>
            <a:pathLst>
              <a:path w="1227245" h="1199121">
                <a:moveTo>
                  <a:pt x="0" y="0"/>
                </a:moveTo>
                <a:lnTo>
                  <a:pt x="1227246" y="0"/>
                </a:lnTo>
                <a:lnTo>
                  <a:pt x="1227246" y="1199121"/>
                </a:lnTo>
                <a:lnTo>
                  <a:pt x="0" y="1199121"/>
                </a:lnTo>
                <a:lnTo>
                  <a:pt x="0" y="0"/>
                </a:lnTo>
                <a:close/>
              </a:path>
            </a:pathLst>
          </a:custGeom>
          <a:blipFill>
            <a:blip r:embed="rId6"/>
            <a:stretch>
              <a:fillRect/>
            </a:stretch>
          </a:blipFill>
        </p:spPr>
      </p:sp>
      <p:sp>
        <p:nvSpPr>
          <p:cNvPr id="10" name="Freeform 9">
            <a:extLst>
              <a:ext uri="{FF2B5EF4-FFF2-40B4-BE49-F238E27FC236}">
                <a16:creationId xmlns:a16="http://schemas.microsoft.com/office/drawing/2014/main" id="{B7968E71-5B1B-E99C-9331-1844077D695B}"/>
              </a:ext>
            </a:extLst>
          </p:cNvPr>
          <p:cNvSpPr/>
          <p:nvPr/>
        </p:nvSpPr>
        <p:spPr>
          <a:xfrm>
            <a:off x="-693176" y="316491"/>
            <a:ext cx="7322575" cy="946851"/>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1F577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FD2E711-0404-A8CA-0A3C-C0420E016CEF}"/>
              </a:ext>
            </a:extLst>
          </p:cNvPr>
          <p:cNvSpPr txBox="1"/>
          <p:nvPr/>
        </p:nvSpPr>
        <p:spPr>
          <a:xfrm>
            <a:off x="1403343" y="382369"/>
            <a:ext cx="388600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Thực</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hành</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a:t>
            </a:r>
          </a:p>
        </p:txBody>
      </p:sp>
      <p:sp>
        <p:nvSpPr>
          <p:cNvPr id="17" name="Freeform 17"/>
          <p:cNvSpPr/>
          <p:nvPr/>
        </p:nvSpPr>
        <p:spPr>
          <a:xfrm>
            <a:off x="9024940" y="210605"/>
            <a:ext cx="1019587" cy="700966"/>
          </a:xfrm>
          <a:custGeom>
            <a:avLst/>
            <a:gdLst/>
            <a:ahLst/>
            <a:cxnLst/>
            <a:rect l="l" t="t" r="r" b="b"/>
            <a:pathLst>
              <a:path w="1019587" h="700966">
                <a:moveTo>
                  <a:pt x="0" y="0"/>
                </a:moveTo>
                <a:lnTo>
                  <a:pt x="1019587" y="0"/>
                </a:lnTo>
                <a:lnTo>
                  <a:pt x="1019587" y="700966"/>
                </a:lnTo>
                <a:lnTo>
                  <a:pt x="0" y="700966"/>
                </a:lnTo>
                <a:lnTo>
                  <a:pt x="0" y="0"/>
                </a:lnTo>
                <a:close/>
              </a:path>
            </a:pathLst>
          </a:custGeom>
          <a:blipFill>
            <a:blip r:embed="rId7"/>
            <a:stretch>
              <a:fillRect/>
            </a:stretch>
          </a:blipFill>
        </p:spPr>
      </p:sp>
      <p:sp>
        <p:nvSpPr>
          <p:cNvPr id="18" name="Freeform 18"/>
          <p:cNvSpPr/>
          <p:nvPr/>
        </p:nvSpPr>
        <p:spPr>
          <a:xfrm>
            <a:off x="17197411" y="1858121"/>
            <a:ext cx="913614" cy="563953"/>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8"/>
            <a:stretch>
              <a:fillRect/>
            </a:stretch>
          </a:blipFill>
        </p:spPr>
      </p:sp>
      <p:sp>
        <p:nvSpPr>
          <p:cNvPr id="21" name="Freeform 21"/>
          <p:cNvSpPr/>
          <p:nvPr/>
        </p:nvSpPr>
        <p:spPr>
          <a:xfrm>
            <a:off x="15159220" y="8953500"/>
            <a:ext cx="1227245" cy="1147947"/>
          </a:xfrm>
          <a:custGeom>
            <a:avLst/>
            <a:gdLst/>
            <a:ahLst/>
            <a:cxnLst/>
            <a:rect l="l" t="t" r="r" b="b"/>
            <a:pathLst>
              <a:path w="1158573" h="1000717">
                <a:moveTo>
                  <a:pt x="0" y="0"/>
                </a:moveTo>
                <a:lnTo>
                  <a:pt x="1158573" y="0"/>
                </a:lnTo>
                <a:lnTo>
                  <a:pt x="1158573" y="1000717"/>
                </a:lnTo>
                <a:lnTo>
                  <a:pt x="0" y="1000717"/>
                </a:lnTo>
                <a:lnTo>
                  <a:pt x="0" y="0"/>
                </a:lnTo>
                <a:close/>
              </a:path>
            </a:pathLst>
          </a:custGeom>
          <a:blipFill>
            <a:blip r:embed="rId9"/>
            <a:stretch>
              <a:fillRect/>
            </a:stretch>
          </a:blipFill>
        </p:spPr>
      </p:sp>
      <p:grpSp>
        <p:nvGrpSpPr>
          <p:cNvPr id="27" name="Group 26">
            <a:extLst>
              <a:ext uri="{FF2B5EF4-FFF2-40B4-BE49-F238E27FC236}">
                <a16:creationId xmlns:a16="http://schemas.microsoft.com/office/drawing/2014/main" id="{AFF0DB05-12E2-1084-EE78-5486D483C532}"/>
              </a:ext>
            </a:extLst>
          </p:cNvPr>
          <p:cNvGrpSpPr/>
          <p:nvPr/>
        </p:nvGrpSpPr>
        <p:grpSpPr>
          <a:xfrm>
            <a:off x="457200" y="1776741"/>
            <a:ext cx="11688954" cy="7176759"/>
            <a:chOff x="1137350" y="1675396"/>
            <a:chExt cx="15853106" cy="7176759"/>
          </a:xfrm>
        </p:grpSpPr>
        <p:grpSp>
          <p:nvGrpSpPr>
            <p:cNvPr id="5" name="Group 4">
              <a:extLst>
                <a:ext uri="{FF2B5EF4-FFF2-40B4-BE49-F238E27FC236}">
                  <a16:creationId xmlns:a16="http://schemas.microsoft.com/office/drawing/2014/main" id="{59BC0721-BBD3-CB39-887C-CF50F3425136}"/>
                </a:ext>
              </a:extLst>
            </p:cNvPr>
            <p:cNvGrpSpPr/>
            <p:nvPr/>
          </p:nvGrpSpPr>
          <p:grpSpPr>
            <a:xfrm>
              <a:off x="1137350" y="1675396"/>
              <a:ext cx="15853106" cy="7176759"/>
              <a:chOff x="3145001" y="2102957"/>
              <a:chExt cx="11815735" cy="5899883"/>
            </a:xfrm>
          </p:grpSpPr>
          <p:grpSp>
            <p:nvGrpSpPr>
              <p:cNvPr id="7" name="Group 4">
                <a:extLst>
                  <a:ext uri="{FF2B5EF4-FFF2-40B4-BE49-F238E27FC236}">
                    <a16:creationId xmlns:a16="http://schemas.microsoft.com/office/drawing/2014/main" id="{2AAB22FA-BF84-BF82-02D5-A06E920282E6}"/>
                  </a:ext>
                </a:extLst>
              </p:cNvPr>
              <p:cNvGrpSpPr/>
              <p:nvPr/>
            </p:nvGrpSpPr>
            <p:grpSpPr>
              <a:xfrm>
                <a:off x="3145001" y="2110696"/>
                <a:ext cx="11678643" cy="5892144"/>
                <a:chOff x="0" y="-38100"/>
                <a:chExt cx="3075857" cy="1551840"/>
              </a:xfrm>
            </p:grpSpPr>
            <p:sp>
              <p:nvSpPr>
                <p:cNvPr id="13" name="Freeform 5">
                  <a:extLst>
                    <a:ext uri="{FF2B5EF4-FFF2-40B4-BE49-F238E27FC236}">
                      <a16:creationId xmlns:a16="http://schemas.microsoft.com/office/drawing/2014/main" id="{B11DBB9F-55AA-AB4B-F4E0-1AA3515570A2}"/>
                    </a:ext>
                  </a:extLst>
                </p:cNvPr>
                <p:cNvSpPr/>
                <p:nvPr/>
              </p:nvSpPr>
              <p:spPr>
                <a:xfrm>
                  <a:off x="0" y="0"/>
                  <a:ext cx="3075857"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sp>
            <p:sp>
              <p:nvSpPr>
                <p:cNvPr id="14" name="TextBox 6">
                  <a:extLst>
                    <a:ext uri="{FF2B5EF4-FFF2-40B4-BE49-F238E27FC236}">
                      <a16:creationId xmlns:a16="http://schemas.microsoft.com/office/drawing/2014/main" id="{735A249D-89E9-098A-7078-3F5FF26900CD}"/>
                    </a:ext>
                  </a:extLst>
                </p:cNvPr>
                <p:cNvSpPr txBox="1"/>
                <p:nvPr/>
              </p:nvSpPr>
              <p:spPr>
                <a:xfrm>
                  <a:off x="0" y="-38100"/>
                  <a:ext cx="3027853" cy="155184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id="{8C34EDE1-73BD-39FE-3DA5-EC2146390268}"/>
                  </a:ext>
                </a:extLst>
              </p:cNvPr>
              <p:cNvGrpSpPr/>
              <p:nvPr/>
            </p:nvGrpSpPr>
            <p:grpSpPr>
              <a:xfrm>
                <a:off x="3327265" y="2102957"/>
                <a:ext cx="11633471" cy="5744912"/>
                <a:chOff x="0" y="0"/>
                <a:chExt cx="3063959" cy="1513063"/>
              </a:xfrm>
            </p:grpSpPr>
            <p:sp>
              <p:nvSpPr>
                <p:cNvPr id="9" name="Freeform 8">
                  <a:extLst>
                    <a:ext uri="{FF2B5EF4-FFF2-40B4-BE49-F238E27FC236}">
                      <a16:creationId xmlns:a16="http://schemas.microsoft.com/office/drawing/2014/main" id="{26B07BB7-A3BB-7B95-0565-6D4D38F8FBDC}"/>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F4CE"/>
                </a:solidFill>
                <a:ln cap="rnd">
                  <a:noFill/>
                  <a:prstDash val="solid"/>
                  <a:round/>
                </a:ln>
              </p:spPr>
            </p:sp>
            <p:sp>
              <p:nvSpPr>
                <p:cNvPr id="12" name="TextBox 9">
                  <a:extLst>
                    <a:ext uri="{FF2B5EF4-FFF2-40B4-BE49-F238E27FC236}">
                      <a16:creationId xmlns:a16="http://schemas.microsoft.com/office/drawing/2014/main" id="{64C76A65-4ED8-1875-0FE1-33D31363C542}"/>
                    </a:ext>
                  </a:extLst>
                </p:cNvPr>
                <p:cNvSpPr txBox="1"/>
                <p:nvPr/>
              </p:nvSpPr>
              <p:spPr>
                <a:xfrm>
                  <a:off x="0" y="-38100"/>
                  <a:ext cx="3063959" cy="1551163"/>
                </a:xfrm>
                <a:prstGeom prst="rect">
                  <a:avLst/>
                </a:prstGeom>
              </p:spPr>
              <p:txBody>
                <a:bodyPr lIns="50800" tIns="50800" rIns="50800" bIns="50800" rtlCol="0" anchor="ctr"/>
                <a:lstStyle/>
                <a:p>
                  <a:pPr algn="ctr">
                    <a:lnSpc>
                      <a:spcPts val="2659"/>
                    </a:lnSpc>
                    <a:spcBef>
                      <a:spcPct val="0"/>
                    </a:spcBef>
                  </a:pPr>
                  <a:endParaRPr/>
                </a:p>
              </p:txBody>
            </p:sp>
          </p:grpSp>
        </p:grpSp>
        <p:sp>
          <p:nvSpPr>
            <p:cNvPr id="15" name="TextBox 14">
              <a:extLst>
                <a:ext uri="{FF2B5EF4-FFF2-40B4-BE49-F238E27FC236}">
                  <a16:creationId xmlns:a16="http://schemas.microsoft.com/office/drawing/2014/main" id="{9BEB5889-D732-EE8A-0D83-9631E541ABE9}"/>
                </a:ext>
              </a:extLst>
            </p:cNvPr>
            <p:cNvSpPr txBox="1"/>
            <p:nvPr/>
          </p:nvSpPr>
          <p:spPr>
            <a:xfrm>
              <a:off x="1726024" y="3086100"/>
              <a:ext cx="14835952" cy="1624163"/>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600"/>
                </a:spcAft>
                <a:buClrTx/>
                <a:buSzTx/>
                <a:buFontTx/>
                <a:buNone/>
                <a:tabLst>
                  <a:tab pos="400050" algn="l"/>
                  <a:tab pos="738188" algn="l"/>
                </a:tabLst>
                <a:defRPr/>
              </a:pPr>
              <a:r>
                <a:rPr lang="vi-VN" sz="4000" dirty="0"/>
                <a:t>Sử dụng cấu trúc lặp với số lần biết trước lập chương trình điều khiển nhân vật </a:t>
              </a:r>
              <a:r>
                <a:rPr lang="vi-VN" sz="4000" b="1" dirty="0"/>
                <a:t>Anina Dance </a:t>
              </a:r>
              <a:r>
                <a:rPr lang="vi-VN" sz="4000" dirty="0"/>
                <a:t>nhảy múa</a:t>
              </a:r>
              <a:r>
                <a:rPr lang="en-US" sz="4000" dirty="0"/>
                <a:t>.</a:t>
              </a:r>
              <a:endParaRPr kumimoji="0" lang="en-US" sz="4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2" name="TextBox 21">
              <a:extLst>
                <a:ext uri="{FF2B5EF4-FFF2-40B4-BE49-F238E27FC236}">
                  <a16:creationId xmlns:a16="http://schemas.microsoft.com/office/drawing/2014/main" id="{51DB18F0-8607-9B46-C71F-939AE4036F7A}"/>
                </a:ext>
              </a:extLst>
            </p:cNvPr>
            <p:cNvSpPr txBox="1"/>
            <p:nvPr/>
          </p:nvSpPr>
          <p:spPr>
            <a:xfrm>
              <a:off x="3182276" y="2045140"/>
              <a:ext cx="1282765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Em </a:t>
              </a:r>
              <a:r>
                <a:rPr kumimoji="0" lang="en-US" sz="42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cùng</a:t>
              </a:r>
              <a:r>
                <a:rPr kumimoji="0" lang="en-US" sz="4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bạn</a:t>
              </a:r>
              <a:r>
                <a:rPr kumimoji="0" lang="en-US" sz="4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lang="en-US" sz="4200" b="1" dirty="0" err="1">
                  <a:solidFill>
                    <a:srgbClr val="0000FF"/>
                  </a:solidFill>
                  <a:latin typeface="Arial" panose="020B0604020202020204" pitchFamily="34" charset="0"/>
                  <a:cs typeface="Arial" panose="020B0604020202020204" pitchFamily="34" charset="0"/>
                </a:rPr>
                <a:t>thảo</a:t>
              </a:r>
              <a:r>
                <a:rPr lang="en-US" sz="4200" b="1" dirty="0">
                  <a:solidFill>
                    <a:srgbClr val="0000FF"/>
                  </a:solidFill>
                  <a:latin typeface="Arial" panose="020B0604020202020204" pitchFamily="34" charset="0"/>
                  <a:cs typeface="Arial" panose="020B0604020202020204" pitchFamily="34" charset="0"/>
                </a:rPr>
                <a:t> </a:t>
              </a:r>
              <a:r>
                <a:rPr lang="en-US" sz="4200" b="1" dirty="0" err="1">
                  <a:solidFill>
                    <a:srgbClr val="0000FF"/>
                  </a:solidFill>
                  <a:latin typeface="Arial" panose="020B0604020202020204" pitchFamily="34" charset="0"/>
                  <a:cs typeface="Arial" panose="020B0604020202020204" pitchFamily="34" charset="0"/>
                </a:rPr>
                <a:t>luận</a:t>
              </a:r>
              <a:r>
                <a:rPr lang="en-US" sz="4200" b="1" dirty="0">
                  <a:solidFill>
                    <a:srgbClr val="0000FF"/>
                  </a:solidFill>
                  <a:latin typeface="Arial" panose="020B0604020202020204" pitchFamily="34" charset="0"/>
                  <a:cs typeface="Arial" panose="020B0604020202020204" pitchFamily="34" charset="0"/>
                </a:rPr>
                <a:t> </a:t>
              </a:r>
              <a:r>
                <a:rPr lang="en-US" sz="4200" b="1" dirty="0" err="1">
                  <a:solidFill>
                    <a:srgbClr val="0000FF"/>
                  </a:solidFill>
                  <a:latin typeface="Arial" panose="020B0604020202020204" pitchFamily="34" charset="0"/>
                  <a:cs typeface="Arial" panose="020B0604020202020204" pitchFamily="34" charset="0"/>
                </a:rPr>
                <a:t>và</a:t>
              </a:r>
              <a:r>
                <a:rPr lang="en-US" sz="4200" b="1" dirty="0">
                  <a:solidFill>
                    <a:srgbClr val="0000FF"/>
                  </a:solidFill>
                  <a:latin typeface="Arial" panose="020B0604020202020204" pitchFamily="34" charset="0"/>
                  <a:cs typeface="Arial" panose="020B0604020202020204" pitchFamily="34" charset="0"/>
                </a:rPr>
                <a:t> </a:t>
              </a:r>
              <a:r>
                <a:rPr kumimoji="0" lang="en-US" sz="42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thực</a:t>
              </a:r>
              <a:r>
                <a:rPr kumimoji="0" lang="en-US" sz="4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hiện</a:t>
              </a:r>
              <a:endParaRPr kumimoji="0" lang="en-US" sz="4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23" name="Picture 22">
              <a:extLst>
                <a:ext uri="{FF2B5EF4-FFF2-40B4-BE49-F238E27FC236}">
                  <a16:creationId xmlns:a16="http://schemas.microsoft.com/office/drawing/2014/main" id="{1B44D61A-9945-F504-A54F-4CA94BC863CF}"/>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l="8580" t="7818" r="11285" b="10861"/>
            <a:stretch/>
          </p:blipFill>
          <p:spPr>
            <a:xfrm>
              <a:off x="1780094" y="1873468"/>
              <a:ext cx="1402181" cy="1199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2877B598-B00B-FCBB-7A20-64BE2B1A7B23}"/>
                </a:ext>
              </a:extLst>
            </p:cNvPr>
            <p:cNvPicPr>
              <a:picLocks noChangeAspect="1"/>
            </p:cNvPicPr>
            <p:nvPr/>
          </p:nvPicPr>
          <p:blipFill>
            <a:blip r:embed="rId12"/>
            <a:stretch>
              <a:fillRect/>
            </a:stretch>
          </p:blipFill>
          <p:spPr>
            <a:xfrm>
              <a:off x="5374536" y="4679726"/>
              <a:ext cx="9694331" cy="388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8" name="Group 37">
            <a:extLst>
              <a:ext uri="{FF2B5EF4-FFF2-40B4-BE49-F238E27FC236}">
                <a16:creationId xmlns:a16="http://schemas.microsoft.com/office/drawing/2014/main" id="{98B7BFE3-84CE-3DF7-CBF3-5627376F23E2}"/>
              </a:ext>
            </a:extLst>
          </p:cNvPr>
          <p:cNvGrpSpPr/>
          <p:nvPr/>
        </p:nvGrpSpPr>
        <p:grpSpPr>
          <a:xfrm>
            <a:off x="12194943" y="2476500"/>
            <a:ext cx="5864457" cy="5673882"/>
            <a:chOff x="12257444" y="2384285"/>
            <a:chExt cx="5657502" cy="5673882"/>
          </a:xfrm>
        </p:grpSpPr>
        <p:sp>
          <p:nvSpPr>
            <p:cNvPr id="36" name="Rectangle: Rounded Corners 35">
              <a:extLst>
                <a:ext uri="{FF2B5EF4-FFF2-40B4-BE49-F238E27FC236}">
                  <a16:creationId xmlns:a16="http://schemas.microsoft.com/office/drawing/2014/main" id="{DEF72700-3A82-8C95-6165-7A5118BC285C}"/>
                </a:ext>
              </a:extLst>
            </p:cNvPr>
            <p:cNvSpPr/>
            <p:nvPr/>
          </p:nvSpPr>
          <p:spPr>
            <a:xfrm>
              <a:off x="12257444" y="3174757"/>
              <a:ext cx="5657502" cy="4883410"/>
            </a:xfrm>
            <a:prstGeom prst="roundRect">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
              <a:extLst>
                <a:ext uri="{FF2B5EF4-FFF2-40B4-BE49-F238E27FC236}">
                  <a16:creationId xmlns:a16="http://schemas.microsoft.com/office/drawing/2014/main" id="{80D480E5-671B-C321-3978-743497E25A53}"/>
                </a:ext>
              </a:extLst>
            </p:cNvPr>
            <p:cNvSpPr/>
            <p:nvPr/>
          </p:nvSpPr>
          <p:spPr>
            <a:xfrm>
              <a:off x="13310210" y="2384285"/>
              <a:ext cx="3299025" cy="136800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sp>
        <p:nvSpPr>
          <p:cNvPr id="29" name="TextBox 28">
            <a:extLst>
              <a:ext uri="{FF2B5EF4-FFF2-40B4-BE49-F238E27FC236}">
                <a16:creationId xmlns:a16="http://schemas.microsoft.com/office/drawing/2014/main" id="{306F0FD2-C1A4-EE39-4F70-06C9FE323B94}"/>
              </a:ext>
            </a:extLst>
          </p:cNvPr>
          <p:cNvSpPr txBox="1"/>
          <p:nvPr/>
        </p:nvSpPr>
        <p:spPr>
          <a:xfrm>
            <a:off x="12353109" y="3678680"/>
            <a:ext cx="5488311" cy="4252126"/>
          </a:xfrm>
          <a:prstGeom prst="rect">
            <a:avLst/>
          </a:prstGeom>
          <a:noFill/>
        </p:spPr>
        <p:txBody>
          <a:bodyPr wrap="square">
            <a:spAutoFit/>
          </a:bodyPr>
          <a:lstStyle/>
          <a:p>
            <a:pPr algn="just">
              <a:lnSpc>
                <a:spcPct val="120000"/>
              </a:lnSpc>
            </a:pPr>
            <a:r>
              <a:rPr lang="en-US" sz="3800" dirty="0">
                <a:solidFill>
                  <a:schemeClr val="bg1"/>
                </a:solidFill>
                <a:latin typeface="Arial" panose="020B0604020202020204" pitchFamily="34" charset="0"/>
                <a:cs typeface="Arial" panose="020B0604020202020204" pitchFamily="34" charset="0"/>
              </a:rPr>
              <a:t>Đ</a:t>
            </a:r>
            <a:r>
              <a:rPr lang="vi-VN" sz="3800" dirty="0">
                <a:solidFill>
                  <a:schemeClr val="bg1"/>
                </a:solidFill>
                <a:latin typeface="Arial" panose="020B0604020202020204" pitchFamily="34" charset="0"/>
                <a:cs typeface="Arial" panose="020B0604020202020204" pitchFamily="34" charset="0"/>
              </a:rPr>
              <a:t>ể sử dụng cấu trúc tuần tự điều khiển Anina Dance nhảy múa, cần sử dụng bao nhiêu lệnh để Anina Dance chuyển đổi đủ 13 tư thế?</a:t>
            </a:r>
            <a:endParaRPr lang="en-US" sz="3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27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98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sp>
      <p:sp>
        <p:nvSpPr>
          <p:cNvPr id="19" name="Freeform 19"/>
          <p:cNvSpPr/>
          <p:nvPr/>
        </p:nvSpPr>
        <p:spPr>
          <a:xfrm>
            <a:off x="13617042" y="462030"/>
            <a:ext cx="908868" cy="546836"/>
          </a:xfrm>
          <a:custGeom>
            <a:avLst/>
            <a:gdLst/>
            <a:ahLst/>
            <a:cxnLst/>
            <a:rect l="l" t="t" r="r" b="b"/>
            <a:pathLst>
              <a:path w="908868" h="546836">
                <a:moveTo>
                  <a:pt x="0" y="0"/>
                </a:moveTo>
                <a:lnTo>
                  <a:pt x="908868" y="0"/>
                </a:lnTo>
                <a:lnTo>
                  <a:pt x="908868" y="546836"/>
                </a:lnTo>
                <a:lnTo>
                  <a:pt x="0" y="546836"/>
                </a:lnTo>
                <a:lnTo>
                  <a:pt x="0" y="0"/>
                </a:lnTo>
                <a:close/>
              </a:path>
            </a:pathLst>
          </a:custGeom>
          <a:blipFill>
            <a:blip r:embed="rId4"/>
            <a:stretch>
              <a:fillRect/>
            </a:stretch>
          </a:blipFill>
        </p:spPr>
      </p:sp>
      <p:sp>
        <p:nvSpPr>
          <p:cNvPr id="6" name="TextBox 6"/>
          <p:cNvSpPr txBox="1"/>
          <p:nvPr/>
        </p:nvSpPr>
        <p:spPr>
          <a:xfrm>
            <a:off x="1632408" y="1387106"/>
            <a:ext cx="7658100" cy="852238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2718256" y="9105900"/>
            <a:ext cx="1317553" cy="1057336"/>
          </a:xfrm>
          <a:custGeom>
            <a:avLst/>
            <a:gdLst/>
            <a:ahLst/>
            <a:cxnLst/>
            <a:rect l="l" t="t" r="r" b="b"/>
            <a:pathLst>
              <a:path w="1317553" h="1057336">
                <a:moveTo>
                  <a:pt x="0" y="0"/>
                </a:moveTo>
                <a:lnTo>
                  <a:pt x="1317553" y="0"/>
                </a:lnTo>
                <a:lnTo>
                  <a:pt x="1317553" y="1057336"/>
                </a:lnTo>
                <a:lnTo>
                  <a:pt x="0" y="1057336"/>
                </a:lnTo>
                <a:lnTo>
                  <a:pt x="0" y="0"/>
                </a:lnTo>
                <a:close/>
              </a:path>
            </a:pathLst>
          </a:custGeom>
          <a:blipFill>
            <a:blip r:embed="rId5"/>
            <a:stretch>
              <a:fillRect/>
            </a:stretch>
          </a:blipFill>
        </p:spPr>
      </p:sp>
      <p:sp>
        <p:nvSpPr>
          <p:cNvPr id="16" name="Freeform 16"/>
          <p:cNvSpPr/>
          <p:nvPr/>
        </p:nvSpPr>
        <p:spPr>
          <a:xfrm>
            <a:off x="8582573" y="8896778"/>
            <a:ext cx="1227245" cy="1199121"/>
          </a:xfrm>
          <a:custGeom>
            <a:avLst/>
            <a:gdLst/>
            <a:ahLst/>
            <a:cxnLst/>
            <a:rect l="l" t="t" r="r" b="b"/>
            <a:pathLst>
              <a:path w="1227245" h="1199121">
                <a:moveTo>
                  <a:pt x="0" y="0"/>
                </a:moveTo>
                <a:lnTo>
                  <a:pt x="1227246" y="0"/>
                </a:lnTo>
                <a:lnTo>
                  <a:pt x="1227246" y="1199121"/>
                </a:lnTo>
                <a:lnTo>
                  <a:pt x="0" y="1199121"/>
                </a:lnTo>
                <a:lnTo>
                  <a:pt x="0" y="0"/>
                </a:lnTo>
                <a:close/>
              </a:path>
            </a:pathLst>
          </a:custGeom>
          <a:blipFill>
            <a:blip r:embed="rId6"/>
            <a:stretch>
              <a:fillRect/>
            </a:stretch>
          </a:blipFill>
        </p:spPr>
      </p:sp>
      <p:sp>
        <p:nvSpPr>
          <p:cNvPr id="10" name="Freeform 9">
            <a:extLst>
              <a:ext uri="{FF2B5EF4-FFF2-40B4-BE49-F238E27FC236}">
                <a16:creationId xmlns:a16="http://schemas.microsoft.com/office/drawing/2014/main" id="{B7968E71-5B1B-E99C-9331-1844077D695B}"/>
              </a:ext>
            </a:extLst>
          </p:cNvPr>
          <p:cNvSpPr/>
          <p:nvPr/>
        </p:nvSpPr>
        <p:spPr>
          <a:xfrm>
            <a:off x="-693176" y="316491"/>
            <a:ext cx="7322575" cy="946851"/>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1F577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FD2E711-0404-A8CA-0A3C-C0420E016CEF}"/>
              </a:ext>
            </a:extLst>
          </p:cNvPr>
          <p:cNvSpPr txBox="1"/>
          <p:nvPr/>
        </p:nvSpPr>
        <p:spPr>
          <a:xfrm>
            <a:off x="1403343" y="382369"/>
            <a:ext cx="388600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Thực</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hành</a:t>
            </a: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a:t>
            </a:r>
          </a:p>
        </p:txBody>
      </p:sp>
      <p:sp>
        <p:nvSpPr>
          <p:cNvPr id="17" name="Freeform 17"/>
          <p:cNvSpPr/>
          <p:nvPr/>
        </p:nvSpPr>
        <p:spPr>
          <a:xfrm>
            <a:off x="9024940" y="210605"/>
            <a:ext cx="1019587" cy="700966"/>
          </a:xfrm>
          <a:custGeom>
            <a:avLst/>
            <a:gdLst/>
            <a:ahLst/>
            <a:cxnLst/>
            <a:rect l="l" t="t" r="r" b="b"/>
            <a:pathLst>
              <a:path w="1019587" h="700966">
                <a:moveTo>
                  <a:pt x="0" y="0"/>
                </a:moveTo>
                <a:lnTo>
                  <a:pt x="1019587" y="0"/>
                </a:lnTo>
                <a:lnTo>
                  <a:pt x="1019587" y="700966"/>
                </a:lnTo>
                <a:lnTo>
                  <a:pt x="0" y="700966"/>
                </a:lnTo>
                <a:lnTo>
                  <a:pt x="0" y="0"/>
                </a:lnTo>
                <a:close/>
              </a:path>
            </a:pathLst>
          </a:custGeom>
          <a:blipFill>
            <a:blip r:embed="rId7"/>
            <a:stretch>
              <a:fillRect/>
            </a:stretch>
          </a:blipFill>
        </p:spPr>
      </p:sp>
      <p:sp>
        <p:nvSpPr>
          <p:cNvPr id="18" name="Freeform 18"/>
          <p:cNvSpPr/>
          <p:nvPr/>
        </p:nvSpPr>
        <p:spPr>
          <a:xfrm>
            <a:off x="17197411" y="1858121"/>
            <a:ext cx="913614" cy="563953"/>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8"/>
            <a:stretch>
              <a:fillRect/>
            </a:stretch>
          </a:blipFill>
        </p:spPr>
      </p:sp>
      <p:sp>
        <p:nvSpPr>
          <p:cNvPr id="21" name="Freeform 21"/>
          <p:cNvSpPr/>
          <p:nvPr/>
        </p:nvSpPr>
        <p:spPr>
          <a:xfrm>
            <a:off x="15159220" y="8953500"/>
            <a:ext cx="1227245" cy="1147947"/>
          </a:xfrm>
          <a:custGeom>
            <a:avLst/>
            <a:gdLst/>
            <a:ahLst/>
            <a:cxnLst/>
            <a:rect l="l" t="t" r="r" b="b"/>
            <a:pathLst>
              <a:path w="1158573" h="1000717">
                <a:moveTo>
                  <a:pt x="0" y="0"/>
                </a:moveTo>
                <a:lnTo>
                  <a:pt x="1158573" y="0"/>
                </a:lnTo>
                <a:lnTo>
                  <a:pt x="1158573" y="1000717"/>
                </a:lnTo>
                <a:lnTo>
                  <a:pt x="0" y="1000717"/>
                </a:lnTo>
                <a:lnTo>
                  <a:pt x="0" y="0"/>
                </a:lnTo>
                <a:close/>
              </a:path>
            </a:pathLst>
          </a:custGeom>
          <a:blipFill>
            <a:blip r:embed="rId9"/>
            <a:stretch>
              <a:fillRect/>
            </a:stretch>
          </a:blipFill>
        </p:spPr>
      </p:sp>
      <p:grpSp>
        <p:nvGrpSpPr>
          <p:cNvPr id="27" name="Group 26">
            <a:extLst>
              <a:ext uri="{FF2B5EF4-FFF2-40B4-BE49-F238E27FC236}">
                <a16:creationId xmlns:a16="http://schemas.microsoft.com/office/drawing/2014/main" id="{AFF0DB05-12E2-1084-EE78-5486D483C532}"/>
              </a:ext>
            </a:extLst>
          </p:cNvPr>
          <p:cNvGrpSpPr/>
          <p:nvPr/>
        </p:nvGrpSpPr>
        <p:grpSpPr>
          <a:xfrm>
            <a:off x="457200" y="1776741"/>
            <a:ext cx="11688954" cy="7176759"/>
            <a:chOff x="1137350" y="1675396"/>
            <a:chExt cx="15853106" cy="7176759"/>
          </a:xfrm>
        </p:grpSpPr>
        <p:grpSp>
          <p:nvGrpSpPr>
            <p:cNvPr id="5" name="Group 4">
              <a:extLst>
                <a:ext uri="{FF2B5EF4-FFF2-40B4-BE49-F238E27FC236}">
                  <a16:creationId xmlns:a16="http://schemas.microsoft.com/office/drawing/2014/main" id="{59BC0721-BBD3-CB39-887C-CF50F3425136}"/>
                </a:ext>
              </a:extLst>
            </p:cNvPr>
            <p:cNvGrpSpPr/>
            <p:nvPr/>
          </p:nvGrpSpPr>
          <p:grpSpPr>
            <a:xfrm>
              <a:off x="1137350" y="1675396"/>
              <a:ext cx="15853106" cy="7176759"/>
              <a:chOff x="3145001" y="2102957"/>
              <a:chExt cx="11815735" cy="5899883"/>
            </a:xfrm>
          </p:grpSpPr>
          <p:grpSp>
            <p:nvGrpSpPr>
              <p:cNvPr id="7" name="Group 4">
                <a:extLst>
                  <a:ext uri="{FF2B5EF4-FFF2-40B4-BE49-F238E27FC236}">
                    <a16:creationId xmlns:a16="http://schemas.microsoft.com/office/drawing/2014/main" id="{2AAB22FA-BF84-BF82-02D5-A06E920282E6}"/>
                  </a:ext>
                </a:extLst>
              </p:cNvPr>
              <p:cNvGrpSpPr/>
              <p:nvPr/>
            </p:nvGrpSpPr>
            <p:grpSpPr>
              <a:xfrm>
                <a:off x="3145001" y="2110696"/>
                <a:ext cx="11678643" cy="5892144"/>
                <a:chOff x="0" y="-38100"/>
                <a:chExt cx="3075857" cy="1551840"/>
              </a:xfrm>
            </p:grpSpPr>
            <p:sp>
              <p:nvSpPr>
                <p:cNvPr id="13" name="Freeform 5">
                  <a:extLst>
                    <a:ext uri="{FF2B5EF4-FFF2-40B4-BE49-F238E27FC236}">
                      <a16:creationId xmlns:a16="http://schemas.microsoft.com/office/drawing/2014/main" id="{B11DBB9F-55AA-AB4B-F4E0-1AA3515570A2}"/>
                    </a:ext>
                  </a:extLst>
                </p:cNvPr>
                <p:cNvSpPr/>
                <p:nvPr/>
              </p:nvSpPr>
              <p:spPr>
                <a:xfrm>
                  <a:off x="0" y="0"/>
                  <a:ext cx="3075857"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sp>
            <p:sp>
              <p:nvSpPr>
                <p:cNvPr id="14" name="TextBox 6">
                  <a:extLst>
                    <a:ext uri="{FF2B5EF4-FFF2-40B4-BE49-F238E27FC236}">
                      <a16:creationId xmlns:a16="http://schemas.microsoft.com/office/drawing/2014/main" id="{735A249D-89E9-098A-7078-3F5FF26900CD}"/>
                    </a:ext>
                  </a:extLst>
                </p:cNvPr>
                <p:cNvSpPr txBox="1"/>
                <p:nvPr/>
              </p:nvSpPr>
              <p:spPr>
                <a:xfrm>
                  <a:off x="0" y="-38100"/>
                  <a:ext cx="3027853" cy="155184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id="{8C34EDE1-73BD-39FE-3DA5-EC2146390268}"/>
                  </a:ext>
                </a:extLst>
              </p:cNvPr>
              <p:cNvGrpSpPr/>
              <p:nvPr/>
            </p:nvGrpSpPr>
            <p:grpSpPr>
              <a:xfrm>
                <a:off x="3327265" y="2102957"/>
                <a:ext cx="11633471" cy="5744912"/>
                <a:chOff x="0" y="0"/>
                <a:chExt cx="3063959" cy="1513063"/>
              </a:xfrm>
            </p:grpSpPr>
            <p:sp>
              <p:nvSpPr>
                <p:cNvPr id="9" name="Freeform 8">
                  <a:extLst>
                    <a:ext uri="{FF2B5EF4-FFF2-40B4-BE49-F238E27FC236}">
                      <a16:creationId xmlns:a16="http://schemas.microsoft.com/office/drawing/2014/main" id="{26B07BB7-A3BB-7B95-0565-6D4D38F8FBDC}"/>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F4CE"/>
                </a:solidFill>
                <a:ln cap="rnd">
                  <a:noFill/>
                  <a:prstDash val="solid"/>
                  <a:round/>
                </a:ln>
              </p:spPr>
            </p:sp>
            <p:sp>
              <p:nvSpPr>
                <p:cNvPr id="12" name="TextBox 9">
                  <a:extLst>
                    <a:ext uri="{FF2B5EF4-FFF2-40B4-BE49-F238E27FC236}">
                      <a16:creationId xmlns:a16="http://schemas.microsoft.com/office/drawing/2014/main" id="{64C76A65-4ED8-1875-0FE1-33D31363C542}"/>
                    </a:ext>
                  </a:extLst>
                </p:cNvPr>
                <p:cNvSpPr txBox="1"/>
                <p:nvPr/>
              </p:nvSpPr>
              <p:spPr>
                <a:xfrm>
                  <a:off x="0" y="-38100"/>
                  <a:ext cx="3063959" cy="1551163"/>
                </a:xfrm>
                <a:prstGeom prst="rect">
                  <a:avLst/>
                </a:prstGeom>
              </p:spPr>
              <p:txBody>
                <a:bodyPr lIns="50800" tIns="50800" rIns="50800" bIns="50800" rtlCol="0" anchor="ctr"/>
                <a:lstStyle/>
                <a:p>
                  <a:pPr algn="ctr">
                    <a:lnSpc>
                      <a:spcPts val="2659"/>
                    </a:lnSpc>
                    <a:spcBef>
                      <a:spcPct val="0"/>
                    </a:spcBef>
                  </a:pPr>
                  <a:endParaRPr/>
                </a:p>
              </p:txBody>
            </p:sp>
          </p:grpSp>
        </p:grpSp>
        <p:sp>
          <p:nvSpPr>
            <p:cNvPr id="15" name="TextBox 14">
              <a:extLst>
                <a:ext uri="{FF2B5EF4-FFF2-40B4-BE49-F238E27FC236}">
                  <a16:creationId xmlns:a16="http://schemas.microsoft.com/office/drawing/2014/main" id="{9BEB5889-D732-EE8A-0D83-9631E541ABE9}"/>
                </a:ext>
              </a:extLst>
            </p:cNvPr>
            <p:cNvSpPr txBox="1"/>
            <p:nvPr/>
          </p:nvSpPr>
          <p:spPr>
            <a:xfrm>
              <a:off x="1726024" y="3086100"/>
              <a:ext cx="14835952" cy="1624163"/>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600"/>
                </a:spcAft>
                <a:buClrTx/>
                <a:buSzTx/>
                <a:buFontTx/>
                <a:buNone/>
                <a:tabLst>
                  <a:tab pos="400050" algn="l"/>
                  <a:tab pos="738188" algn="l"/>
                </a:tabLst>
                <a:defRPr/>
              </a:pPr>
              <a:r>
                <a:rPr lang="vi-VN" sz="4000" dirty="0"/>
                <a:t>Sử dụng cấu trúc lặp với số lần biết trước lập chương trình điều khiển nhân vật </a:t>
              </a:r>
              <a:r>
                <a:rPr lang="vi-VN" sz="4000" b="1" dirty="0"/>
                <a:t>Anina Dance </a:t>
              </a:r>
              <a:r>
                <a:rPr lang="vi-VN" sz="4000" dirty="0"/>
                <a:t>nhảy múa</a:t>
              </a:r>
              <a:r>
                <a:rPr lang="en-US" sz="4000" dirty="0"/>
                <a:t>.</a:t>
              </a:r>
              <a:endParaRPr kumimoji="0" lang="en-US" sz="4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2" name="TextBox 21">
              <a:extLst>
                <a:ext uri="{FF2B5EF4-FFF2-40B4-BE49-F238E27FC236}">
                  <a16:creationId xmlns:a16="http://schemas.microsoft.com/office/drawing/2014/main" id="{51DB18F0-8607-9B46-C71F-939AE4036F7A}"/>
                </a:ext>
              </a:extLst>
            </p:cNvPr>
            <p:cNvSpPr txBox="1"/>
            <p:nvPr/>
          </p:nvSpPr>
          <p:spPr>
            <a:xfrm>
              <a:off x="3182276" y="2045140"/>
              <a:ext cx="1282765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Em </a:t>
              </a:r>
              <a:r>
                <a:rPr kumimoji="0" lang="en-US" sz="42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cùng</a:t>
              </a:r>
              <a:r>
                <a:rPr kumimoji="0" lang="en-US" sz="4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bạn</a:t>
              </a:r>
              <a:r>
                <a:rPr kumimoji="0" lang="en-US" sz="4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lang="en-US" sz="4200" b="1" dirty="0" err="1">
                  <a:solidFill>
                    <a:srgbClr val="0000FF"/>
                  </a:solidFill>
                  <a:latin typeface="Arial" panose="020B0604020202020204" pitchFamily="34" charset="0"/>
                  <a:cs typeface="Arial" panose="020B0604020202020204" pitchFamily="34" charset="0"/>
                </a:rPr>
                <a:t>thảo</a:t>
              </a:r>
              <a:r>
                <a:rPr lang="en-US" sz="4200" b="1" dirty="0">
                  <a:solidFill>
                    <a:srgbClr val="0000FF"/>
                  </a:solidFill>
                  <a:latin typeface="Arial" panose="020B0604020202020204" pitchFamily="34" charset="0"/>
                  <a:cs typeface="Arial" panose="020B0604020202020204" pitchFamily="34" charset="0"/>
                </a:rPr>
                <a:t> </a:t>
              </a:r>
              <a:r>
                <a:rPr lang="en-US" sz="4200" b="1" dirty="0" err="1">
                  <a:solidFill>
                    <a:srgbClr val="0000FF"/>
                  </a:solidFill>
                  <a:latin typeface="Arial" panose="020B0604020202020204" pitchFamily="34" charset="0"/>
                  <a:cs typeface="Arial" panose="020B0604020202020204" pitchFamily="34" charset="0"/>
                </a:rPr>
                <a:t>luận</a:t>
              </a:r>
              <a:r>
                <a:rPr lang="en-US" sz="4200" b="1" dirty="0">
                  <a:solidFill>
                    <a:srgbClr val="0000FF"/>
                  </a:solidFill>
                  <a:latin typeface="Arial" panose="020B0604020202020204" pitchFamily="34" charset="0"/>
                  <a:cs typeface="Arial" panose="020B0604020202020204" pitchFamily="34" charset="0"/>
                </a:rPr>
                <a:t> </a:t>
              </a:r>
              <a:r>
                <a:rPr lang="en-US" sz="4200" b="1" dirty="0" err="1">
                  <a:solidFill>
                    <a:srgbClr val="0000FF"/>
                  </a:solidFill>
                  <a:latin typeface="Arial" panose="020B0604020202020204" pitchFamily="34" charset="0"/>
                  <a:cs typeface="Arial" panose="020B0604020202020204" pitchFamily="34" charset="0"/>
                </a:rPr>
                <a:t>và</a:t>
              </a:r>
              <a:r>
                <a:rPr lang="en-US" sz="4200" b="1" dirty="0">
                  <a:solidFill>
                    <a:srgbClr val="0000FF"/>
                  </a:solidFill>
                  <a:latin typeface="Arial" panose="020B0604020202020204" pitchFamily="34" charset="0"/>
                  <a:cs typeface="Arial" panose="020B0604020202020204" pitchFamily="34" charset="0"/>
                </a:rPr>
                <a:t> </a:t>
              </a:r>
              <a:r>
                <a:rPr kumimoji="0" lang="en-US" sz="42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thực</a:t>
              </a:r>
              <a:r>
                <a:rPr kumimoji="0" lang="en-US" sz="4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hiện</a:t>
              </a:r>
              <a:endParaRPr kumimoji="0" lang="en-US" sz="4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23" name="Picture 22">
              <a:extLst>
                <a:ext uri="{FF2B5EF4-FFF2-40B4-BE49-F238E27FC236}">
                  <a16:creationId xmlns:a16="http://schemas.microsoft.com/office/drawing/2014/main" id="{1B44D61A-9945-F504-A54F-4CA94BC863CF}"/>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l="8580" t="7818" r="11285" b="10861"/>
            <a:stretch/>
          </p:blipFill>
          <p:spPr>
            <a:xfrm>
              <a:off x="1780094" y="1873468"/>
              <a:ext cx="1402181" cy="1199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2877B598-B00B-FCBB-7A20-64BE2B1A7B23}"/>
                </a:ext>
              </a:extLst>
            </p:cNvPr>
            <p:cNvPicPr>
              <a:picLocks noChangeAspect="1"/>
            </p:cNvPicPr>
            <p:nvPr/>
          </p:nvPicPr>
          <p:blipFill>
            <a:blip r:embed="rId12"/>
            <a:stretch>
              <a:fillRect/>
            </a:stretch>
          </p:blipFill>
          <p:spPr>
            <a:xfrm>
              <a:off x="5374536" y="4679726"/>
              <a:ext cx="9694331" cy="3881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8" name="Group 37">
            <a:extLst>
              <a:ext uri="{FF2B5EF4-FFF2-40B4-BE49-F238E27FC236}">
                <a16:creationId xmlns:a16="http://schemas.microsoft.com/office/drawing/2014/main" id="{98B7BFE3-84CE-3DF7-CBF3-5627376F23E2}"/>
              </a:ext>
            </a:extLst>
          </p:cNvPr>
          <p:cNvGrpSpPr/>
          <p:nvPr/>
        </p:nvGrpSpPr>
        <p:grpSpPr>
          <a:xfrm>
            <a:off x="12194943" y="2476500"/>
            <a:ext cx="5864457" cy="5673882"/>
            <a:chOff x="12257444" y="2384285"/>
            <a:chExt cx="5657502" cy="5673882"/>
          </a:xfrm>
        </p:grpSpPr>
        <p:sp>
          <p:nvSpPr>
            <p:cNvPr id="36" name="Rectangle: Rounded Corners 35">
              <a:extLst>
                <a:ext uri="{FF2B5EF4-FFF2-40B4-BE49-F238E27FC236}">
                  <a16:creationId xmlns:a16="http://schemas.microsoft.com/office/drawing/2014/main" id="{DEF72700-3A82-8C95-6165-7A5118BC285C}"/>
                </a:ext>
              </a:extLst>
            </p:cNvPr>
            <p:cNvSpPr/>
            <p:nvPr/>
          </p:nvSpPr>
          <p:spPr>
            <a:xfrm>
              <a:off x="12257444" y="3174757"/>
              <a:ext cx="5657502" cy="4883410"/>
            </a:xfrm>
            <a:prstGeom prst="roundRect">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
              <a:extLst>
                <a:ext uri="{FF2B5EF4-FFF2-40B4-BE49-F238E27FC236}">
                  <a16:creationId xmlns:a16="http://schemas.microsoft.com/office/drawing/2014/main" id="{80D480E5-671B-C321-3978-743497E25A53}"/>
                </a:ext>
              </a:extLst>
            </p:cNvPr>
            <p:cNvSpPr/>
            <p:nvPr/>
          </p:nvSpPr>
          <p:spPr>
            <a:xfrm>
              <a:off x="13310210" y="2384285"/>
              <a:ext cx="3299025" cy="1368008"/>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sp>
        <p:nvSpPr>
          <p:cNvPr id="29" name="TextBox 28">
            <a:extLst>
              <a:ext uri="{FF2B5EF4-FFF2-40B4-BE49-F238E27FC236}">
                <a16:creationId xmlns:a16="http://schemas.microsoft.com/office/drawing/2014/main" id="{306F0FD2-C1A4-EE39-4F70-06C9FE323B94}"/>
              </a:ext>
            </a:extLst>
          </p:cNvPr>
          <p:cNvSpPr txBox="1"/>
          <p:nvPr/>
        </p:nvSpPr>
        <p:spPr>
          <a:xfrm>
            <a:off x="12437752" y="3986864"/>
            <a:ext cx="5488311" cy="3717749"/>
          </a:xfrm>
          <a:prstGeom prst="rect">
            <a:avLst/>
          </a:prstGeom>
          <a:noFill/>
        </p:spPr>
        <p:txBody>
          <a:bodyPr wrap="square">
            <a:spAutoFit/>
          </a:bodyPr>
          <a:lstStyle/>
          <a:p>
            <a:pPr algn="just">
              <a:lnSpc>
                <a:spcPct val="120000"/>
              </a:lnSpc>
            </a:pPr>
            <a:r>
              <a:rPr lang="en-US" sz="4000" dirty="0" err="1">
                <a:solidFill>
                  <a:schemeClr val="bg1"/>
                </a:solidFill>
                <a:latin typeface="Arial" panose="020B0604020202020204" pitchFamily="34" charset="0"/>
                <a:cs typeface="Arial" panose="020B0604020202020204" pitchFamily="34" charset="0"/>
              </a:rPr>
              <a:t>Để</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thay</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các</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lệnh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tuần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tự</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đó</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em</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có</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thể</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dùng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lệnh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lặp</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nào</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Lặp</a:t>
            </a:r>
            <a:r>
              <a:rPr lang="en-US" sz="4000" dirty="0">
                <a:solidFill>
                  <a:schemeClr val="bg1"/>
                </a:solidFill>
                <a:latin typeface="Arial" panose="020B0604020202020204" pitchFamily="34" charset="0"/>
                <a:cs typeface="Arial" panose="020B0604020202020204" pitchFamily="34" charset="0"/>
              </a:rPr>
              <a:t> bao </a:t>
            </a:r>
            <a:r>
              <a:rPr lang="en-US" sz="4000" dirty="0" err="1">
                <a:solidFill>
                  <a:schemeClr val="bg1"/>
                </a:solidFill>
                <a:latin typeface="Arial" panose="020B0604020202020204" pitchFamily="34" charset="0"/>
                <a:cs typeface="Arial" panose="020B0604020202020204" pitchFamily="34" charset="0"/>
              </a:rPr>
              <a:t>nhiêu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lần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lặp</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những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lệnh</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nào</a:t>
            </a:r>
            <a:r>
              <a:rPr lang="en-US" sz="40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0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sp>
      <p:sp>
        <p:nvSpPr>
          <p:cNvPr id="3" name="Freeform 3"/>
          <p:cNvSpPr/>
          <p:nvPr/>
        </p:nvSpPr>
        <p:spPr>
          <a:xfrm rot="480260">
            <a:off x="-2412654" y="8310079"/>
            <a:ext cx="24395033" cy="9453075"/>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sp>
      <p:sp>
        <p:nvSpPr>
          <p:cNvPr id="10" name="Freeform 10"/>
          <p:cNvSpPr/>
          <p:nvPr/>
        </p:nvSpPr>
        <p:spPr>
          <a:xfrm>
            <a:off x="638393" y="5999231"/>
            <a:ext cx="1775283" cy="3923277"/>
          </a:xfrm>
          <a:custGeom>
            <a:avLst/>
            <a:gdLst/>
            <a:ahLst/>
            <a:cxnLst/>
            <a:rect l="l" t="t" r="r" b="b"/>
            <a:pathLst>
              <a:path w="1775283" h="3923277">
                <a:moveTo>
                  <a:pt x="0" y="0"/>
                </a:moveTo>
                <a:lnTo>
                  <a:pt x="1775282" y="0"/>
                </a:lnTo>
                <a:lnTo>
                  <a:pt x="1775282" y="3923277"/>
                </a:lnTo>
                <a:lnTo>
                  <a:pt x="0" y="3923277"/>
                </a:lnTo>
                <a:lnTo>
                  <a:pt x="0" y="0"/>
                </a:lnTo>
                <a:close/>
              </a:path>
            </a:pathLst>
          </a:custGeom>
          <a:blipFill>
            <a:blip r:embed="rId5"/>
            <a:stretch>
              <a:fillRect/>
            </a:stretch>
          </a:blipFill>
        </p:spPr>
      </p:sp>
      <p:sp>
        <p:nvSpPr>
          <p:cNvPr id="11" name="Freeform 11"/>
          <p:cNvSpPr/>
          <p:nvPr/>
        </p:nvSpPr>
        <p:spPr>
          <a:xfrm flipH="1">
            <a:off x="638393" y="5043323"/>
            <a:ext cx="1471567" cy="1109193"/>
          </a:xfrm>
          <a:custGeom>
            <a:avLst/>
            <a:gdLst/>
            <a:ahLst/>
            <a:cxnLst/>
            <a:rect l="l" t="t" r="r" b="b"/>
            <a:pathLst>
              <a:path w="1471567" h="1109193">
                <a:moveTo>
                  <a:pt x="1471566" y="0"/>
                </a:moveTo>
                <a:lnTo>
                  <a:pt x="0" y="0"/>
                </a:lnTo>
                <a:lnTo>
                  <a:pt x="0" y="1109193"/>
                </a:lnTo>
                <a:lnTo>
                  <a:pt x="1471566" y="1109193"/>
                </a:lnTo>
                <a:lnTo>
                  <a:pt x="1471566" y="0"/>
                </a:lnTo>
                <a:close/>
              </a:path>
            </a:pathLst>
          </a:custGeom>
          <a:blipFill>
            <a:blip r:embed="rId6"/>
            <a:stretch>
              <a:fillRect/>
            </a:stretch>
          </a:blipFill>
        </p:spPr>
      </p:sp>
      <p:sp>
        <p:nvSpPr>
          <p:cNvPr id="12" name="Freeform 12"/>
          <p:cNvSpPr/>
          <p:nvPr/>
        </p:nvSpPr>
        <p:spPr>
          <a:xfrm rot="-1201099">
            <a:off x="16782332" y="6487779"/>
            <a:ext cx="744302" cy="751820"/>
          </a:xfrm>
          <a:custGeom>
            <a:avLst/>
            <a:gdLst/>
            <a:ahLst/>
            <a:cxnLst/>
            <a:rect l="l" t="t" r="r" b="b"/>
            <a:pathLst>
              <a:path w="744302" h="751820">
                <a:moveTo>
                  <a:pt x="0" y="0"/>
                </a:moveTo>
                <a:lnTo>
                  <a:pt x="744302" y="0"/>
                </a:lnTo>
                <a:lnTo>
                  <a:pt x="744302" y="751820"/>
                </a:lnTo>
                <a:lnTo>
                  <a:pt x="0" y="751820"/>
                </a:lnTo>
                <a:lnTo>
                  <a:pt x="0" y="0"/>
                </a:lnTo>
                <a:close/>
              </a:path>
            </a:pathLst>
          </a:custGeom>
          <a:blipFill>
            <a:blip r:embed="rId7"/>
            <a:stretch>
              <a:fillRect/>
            </a:stretch>
          </a:blipFill>
        </p:spPr>
      </p:sp>
      <p:sp>
        <p:nvSpPr>
          <p:cNvPr id="13" name="Freeform 13"/>
          <p:cNvSpPr/>
          <p:nvPr/>
        </p:nvSpPr>
        <p:spPr>
          <a:xfrm>
            <a:off x="452237" y="8527435"/>
            <a:ext cx="1961438" cy="1395073"/>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8"/>
            <a:stretch>
              <a:fillRect/>
            </a:stretch>
          </a:blipFill>
        </p:spPr>
      </p:sp>
      <p:sp>
        <p:nvSpPr>
          <p:cNvPr id="14" name="Freeform 14"/>
          <p:cNvSpPr/>
          <p:nvPr/>
        </p:nvSpPr>
        <p:spPr>
          <a:xfrm>
            <a:off x="8381112" y="8899887"/>
            <a:ext cx="1403750" cy="1384448"/>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9"/>
            <a:stretch>
              <a:fillRect/>
            </a:stretch>
          </a:blipFill>
        </p:spPr>
      </p:sp>
      <p:sp>
        <p:nvSpPr>
          <p:cNvPr id="15" name="Freeform 15"/>
          <p:cNvSpPr/>
          <p:nvPr/>
        </p:nvSpPr>
        <p:spPr>
          <a:xfrm rot="-1715897">
            <a:off x="16308099" y="7941405"/>
            <a:ext cx="808542" cy="2378063"/>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10"/>
            <a:stretch>
              <a:fillRect/>
            </a:stretch>
          </a:blipFill>
        </p:spPr>
      </p:sp>
      <p:sp>
        <p:nvSpPr>
          <p:cNvPr id="16" name="Freeform 16"/>
          <p:cNvSpPr/>
          <p:nvPr/>
        </p:nvSpPr>
        <p:spPr>
          <a:xfrm rot="-490076">
            <a:off x="15256458" y="8266896"/>
            <a:ext cx="3916000" cy="2785255"/>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8"/>
            <a:stretch>
              <a:fillRect/>
            </a:stretch>
          </a:blipFill>
        </p:spPr>
      </p:sp>
      <p:sp>
        <p:nvSpPr>
          <p:cNvPr id="17" name="Freeform 17"/>
          <p:cNvSpPr/>
          <p:nvPr/>
        </p:nvSpPr>
        <p:spPr>
          <a:xfrm rot="-558072">
            <a:off x="17477772" y="8979217"/>
            <a:ext cx="945317" cy="2780344"/>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10"/>
            <a:stretch>
              <a:fillRect/>
            </a:stretch>
          </a:blipFill>
        </p:spPr>
      </p:sp>
      <p:sp>
        <p:nvSpPr>
          <p:cNvPr id="19" name="Freeform 19"/>
          <p:cNvSpPr/>
          <p:nvPr/>
        </p:nvSpPr>
        <p:spPr>
          <a:xfrm>
            <a:off x="13193527" y="828813"/>
            <a:ext cx="774229" cy="514862"/>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11"/>
            <a:stretch>
              <a:fillRect/>
            </a:stretch>
          </a:blipFill>
        </p:spPr>
      </p:sp>
      <p:sp>
        <p:nvSpPr>
          <p:cNvPr id="21" name="Freeform 21"/>
          <p:cNvSpPr/>
          <p:nvPr/>
        </p:nvSpPr>
        <p:spPr>
          <a:xfrm>
            <a:off x="1028700" y="1476753"/>
            <a:ext cx="611407" cy="46416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12"/>
            <a:stretch>
              <a:fillRect/>
            </a:stretch>
          </a:blipFill>
        </p:spPr>
      </p:sp>
      <p:sp>
        <p:nvSpPr>
          <p:cNvPr id="23" name="Freeform 23"/>
          <p:cNvSpPr/>
          <p:nvPr/>
        </p:nvSpPr>
        <p:spPr>
          <a:xfrm>
            <a:off x="15938523" y="-4990"/>
            <a:ext cx="2252701" cy="2148514"/>
          </a:xfrm>
          <a:custGeom>
            <a:avLst/>
            <a:gdLst/>
            <a:ahLst/>
            <a:cxnLst/>
            <a:rect l="l" t="t" r="r" b="b"/>
            <a:pathLst>
              <a:path w="2252701" h="2148514">
                <a:moveTo>
                  <a:pt x="0" y="0"/>
                </a:moveTo>
                <a:lnTo>
                  <a:pt x="2252702" y="0"/>
                </a:lnTo>
                <a:lnTo>
                  <a:pt x="2252702" y="2148514"/>
                </a:lnTo>
                <a:lnTo>
                  <a:pt x="0" y="2148514"/>
                </a:lnTo>
                <a:lnTo>
                  <a:pt x="0" y="0"/>
                </a:lnTo>
                <a:close/>
              </a:path>
            </a:pathLst>
          </a:custGeom>
          <a:blipFill>
            <a:blip r:embed="rId13"/>
            <a:stretch>
              <a:fillRect/>
            </a:stretch>
          </a:blipFill>
        </p:spPr>
      </p:sp>
      <p:grpSp>
        <p:nvGrpSpPr>
          <p:cNvPr id="20" name="Group 4">
            <a:extLst>
              <a:ext uri="{FF2B5EF4-FFF2-40B4-BE49-F238E27FC236}">
                <a16:creationId xmlns:a16="http://schemas.microsoft.com/office/drawing/2014/main" id="{77815C53-CC34-59F5-E150-E887EE4C3804}"/>
              </a:ext>
            </a:extLst>
          </p:cNvPr>
          <p:cNvGrpSpPr/>
          <p:nvPr/>
        </p:nvGrpSpPr>
        <p:grpSpPr>
          <a:xfrm>
            <a:off x="1779696" y="945784"/>
            <a:ext cx="15605539" cy="8133726"/>
            <a:chOff x="0" y="-54953"/>
            <a:chExt cx="2187652" cy="1046340"/>
          </a:xfrm>
        </p:grpSpPr>
        <p:sp>
          <p:nvSpPr>
            <p:cNvPr id="22" name="Freeform 5">
              <a:extLst>
                <a:ext uri="{FF2B5EF4-FFF2-40B4-BE49-F238E27FC236}">
                  <a16:creationId xmlns:a16="http://schemas.microsoft.com/office/drawing/2014/main" id="{12789920-5A20-2935-32A5-E7C2270684BC}"/>
                </a:ext>
              </a:extLst>
            </p:cNvPr>
            <p:cNvSpPr/>
            <p:nvPr/>
          </p:nvSpPr>
          <p:spPr>
            <a:xfrm>
              <a:off x="0" y="-54953"/>
              <a:ext cx="2187652" cy="1046340"/>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sp>
        <p:sp>
          <p:nvSpPr>
            <p:cNvPr id="26" name="TextBox 6">
              <a:extLst>
                <a:ext uri="{FF2B5EF4-FFF2-40B4-BE49-F238E27FC236}">
                  <a16:creationId xmlns:a16="http://schemas.microsoft.com/office/drawing/2014/main" id="{7D76E584-7C8D-DF34-FD9E-2A3005C11EE1}"/>
                </a:ext>
              </a:extLst>
            </p:cNvPr>
            <p:cNvSpPr txBox="1"/>
            <p:nvPr/>
          </p:nvSpPr>
          <p:spPr>
            <a:xfrm>
              <a:off x="0" y="-38100"/>
              <a:ext cx="2187652" cy="93263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7">
            <a:extLst>
              <a:ext uri="{FF2B5EF4-FFF2-40B4-BE49-F238E27FC236}">
                <a16:creationId xmlns:a16="http://schemas.microsoft.com/office/drawing/2014/main" id="{F5A0392F-8367-BD5F-86E3-A8740CFC4B2F}"/>
              </a:ext>
            </a:extLst>
          </p:cNvPr>
          <p:cNvGrpSpPr/>
          <p:nvPr/>
        </p:nvGrpSpPr>
        <p:grpSpPr>
          <a:xfrm>
            <a:off x="1452270" y="509842"/>
            <a:ext cx="15807029" cy="8443658"/>
            <a:chOff x="-44305" y="-38100"/>
            <a:chExt cx="2231957" cy="929500"/>
          </a:xfrm>
        </p:grpSpPr>
        <p:sp>
          <p:nvSpPr>
            <p:cNvPr id="29" name="Freeform 8">
              <a:extLst>
                <a:ext uri="{FF2B5EF4-FFF2-40B4-BE49-F238E27FC236}">
                  <a16:creationId xmlns:a16="http://schemas.microsoft.com/office/drawing/2014/main" id="{A2822C70-938A-982D-DD15-06FB43F6A8C7}"/>
                </a:ext>
              </a:extLst>
            </p:cNvPr>
            <p:cNvSpPr/>
            <p:nvPr/>
          </p:nvSpPr>
          <p:spPr>
            <a:xfrm>
              <a:off x="-44305" y="8233"/>
              <a:ext cx="2215414" cy="868203"/>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sp>
        <p:sp>
          <p:nvSpPr>
            <p:cNvPr id="30" name="TextBox 9">
              <a:extLst>
                <a:ext uri="{FF2B5EF4-FFF2-40B4-BE49-F238E27FC236}">
                  <a16:creationId xmlns:a16="http://schemas.microsoft.com/office/drawing/2014/main" id="{9D7D266B-F9F1-8699-B00F-5E1CDB2D1774}"/>
                </a:ext>
              </a:extLst>
            </p:cNvPr>
            <p:cNvSpPr txBox="1"/>
            <p:nvPr/>
          </p:nvSpPr>
          <p:spPr>
            <a:xfrm>
              <a:off x="0" y="-38100"/>
              <a:ext cx="2187652" cy="929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Freeform 10">
            <a:extLst>
              <a:ext uri="{FF2B5EF4-FFF2-40B4-BE49-F238E27FC236}">
                <a16:creationId xmlns:a16="http://schemas.microsoft.com/office/drawing/2014/main" id="{97A17166-5D7C-9579-A86C-45FEE62794B3}"/>
              </a:ext>
            </a:extLst>
          </p:cNvPr>
          <p:cNvSpPr/>
          <p:nvPr/>
        </p:nvSpPr>
        <p:spPr>
          <a:xfrm rot="19996840">
            <a:off x="867643" y="1135994"/>
            <a:ext cx="2306301" cy="705301"/>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14"/>
            <a:stretch>
              <a:fillRect/>
            </a:stretch>
          </a:blipFill>
        </p:spPr>
      </p:sp>
      <p:grpSp>
        <p:nvGrpSpPr>
          <p:cNvPr id="9" name="Group 8">
            <a:extLst>
              <a:ext uri="{FF2B5EF4-FFF2-40B4-BE49-F238E27FC236}">
                <a16:creationId xmlns:a16="http://schemas.microsoft.com/office/drawing/2014/main" id="{CE6E8856-2835-793E-1601-0C535FC1FA66}"/>
              </a:ext>
            </a:extLst>
          </p:cNvPr>
          <p:cNvGrpSpPr/>
          <p:nvPr/>
        </p:nvGrpSpPr>
        <p:grpSpPr>
          <a:xfrm>
            <a:off x="1839557" y="945783"/>
            <a:ext cx="15346227" cy="7916168"/>
            <a:chOff x="1839557" y="945783"/>
            <a:chExt cx="15346227" cy="7916168"/>
          </a:xfrm>
        </p:grpSpPr>
        <p:sp>
          <p:nvSpPr>
            <p:cNvPr id="5" name="TextBox 4">
              <a:extLst>
                <a:ext uri="{FF2B5EF4-FFF2-40B4-BE49-F238E27FC236}">
                  <a16:creationId xmlns:a16="http://schemas.microsoft.com/office/drawing/2014/main" id="{F1454C40-8650-93CC-06B9-EE9CDF1D35F7}"/>
                </a:ext>
              </a:extLst>
            </p:cNvPr>
            <p:cNvSpPr txBox="1"/>
            <p:nvPr/>
          </p:nvSpPr>
          <p:spPr>
            <a:xfrm>
              <a:off x="1839557" y="1892351"/>
              <a:ext cx="15346227" cy="6969600"/>
            </a:xfrm>
            <a:prstGeom prst="rect">
              <a:avLst/>
            </a:prstGeom>
            <a:noFill/>
          </p:spPr>
          <p:txBody>
            <a:bodyPr wrap="square">
              <a:spAutoFit/>
            </a:bodyPr>
            <a:lstStyle/>
            <a:p>
              <a:pPr lvl="0" algn="just">
                <a:lnSpc>
                  <a:spcPct val="120000"/>
                </a:lnSpc>
                <a:spcAft>
                  <a:spcPts val="600"/>
                </a:spcAft>
                <a:buFontTx/>
                <a:buAutoNum type="alphaLcPeriod"/>
              </a:pP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Sử</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dụng</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cấu</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trúc</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lặp</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với</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số</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lần</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biết</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trước</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điều</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khiển</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Anina</a:t>
              </a:r>
              <a:r>
                <a:rPr lang="en-US" sz="3900" dirty="0">
                  <a:latin typeface="Arial" panose="020B0604020202020204" pitchFamily="34" charset="0"/>
                  <a:cs typeface="Arial" panose="020B0604020202020204" pitchFamily="34" charset="0"/>
                </a:rPr>
                <a:t> Dance </a:t>
              </a:r>
              <a:r>
                <a:rPr lang="en-US" sz="3900" dirty="0" err="1">
                  <a:latin typeface="Arial" panose="020B0604020202020204" pitchFamily="34" charset="0"/>
                  <a:cs typeface="Arial" panose="020B0604020202020204" pitchFamily="34" charset="0"/>
                </a:rPr>
                <a:t>nhảy</a:t>
              </a:r>
              <a:r>
                <a:rPr lang="en-US" sz="3900" dirty="0">
                  <a:latin typeface="Arial" panose="020B0604020202020204" pitchFamily="34" charset="0"/>
                  <a:cs typeface="Arial" panose="020B0604020202020204" pitchFamily="34" charset="0"/>
                </a:rPr>
                <a:t> </a:t>
              </a:r>
              <a:r>
                <a:rPr lang="en-US" sz="3900" dirty="0" err="1">
                  <a:latin typeface="Arial" panose="020B0604020202020204" pitchFamily="34" charset="0"/>
                  <a:cs typeface="Arial" panose="020B0604020202020204" pitchFamily="34" charset="0"/>
                </a:rPr>
                <a:t>múa</a:t>
              </a:r>
              <a:endParaRPr lang="en-US" sz="3900" dirty="0">
                <a:latin typeface="Arial" panose="020B0604020202020204" pitchFamily="34" charset="0"/>
                <a:cs typeface="Arial" panose="020B0604020202020204" pitchFamily="34" charset="0"/>
              </a:endParaRPr>
            </a:p>
            <a:p>
              <a:pPr lvl="0" algn="just">
                <a:lnSpc>
                  <a:spcPct val="120000"/>
                </a:lnSpc>
                <a:spcAft>
                  <a:spcPts val="600"/>
                </a:spcAft>
                <a:buFontTx/>
                <a:buAutoNum type="alphaLcPeriod"/>
              </a:pPr>
              <a:endParaRPr lang="en-US" sz="3900" dirty="0">
                <a:latin typeface="Arial" panose="020B0604020202020204" pitchFamily="34" charset="0"/>
                <a:cs typeface="Arial" panose="020B0604020202020204" pitchFamily="34" charset="0"/>
              </a:endParaRPr>
            </a:p>
            <a:p>
              <a:pPr lvl="0" algn="just">
                <a:lnSpc>
                  <a:spcPct val="120000"/>
                </a:lnSpc>
                <a:spcAft>
                  <a:spcPts val="600"/>
                </a:spcAft>
                <a:buFontTx/>
                <a:buAutoNum type="alphaLcPeriod"/>
              </a:pPr>
              <a:endParaRPr lang="en-US" sz="3900" dirty="0">
                <a:latin typeface="Arial" panose="020B0604020202020204" pitchFamily="34" charset="0"/>
                <a:cs typeface="Arial" panose="020B0604020202020204" pitchFamily="34" charset="0"/>
              </a:endParaRPr>
            </a:p>
            <a:p>
              <a:pPr lvl="0" algn="just">
                <a:lnSpc>
                  <a:spcPct val="120000"/>
                </a:lnSpc>
                <a:spcAft>
                  <a:spcPts val="600"/>
                </a:spcAft>
              </a:pPr>
              <a:endParaRPr lang="en-US" sz="3900" dirty="0">
                <a:latin typeface="Arial" panose="020B0604020202020204" pitchFamily="34" charset="0"/>
                <a:cs typeface="Arial" panose="020B0604020202020204" pitchFamily="34" charset="0"/>
              </a:endParaRPr>
            </a:p>
            <a:p>
              <a:pPr algn="just">
                <a:lnSpc>
                  <a:spcPct val="120000"/>
                </a:lnSpc>
                <a:spcAft>
                  <a:spcPts val="600"/>
                </a:spcAft>
              </a:pPr>
              <a:r>
                <a:rPr lang="en-US" sz="3900" dirty="0">
                  <a:latin typeface="Arial" panose="020B0604020202020204" pitchFamily="34" charset="0"/>
                  <a:cs typeface="Arial" panose="020B0604020202020204" pitchFamily="34" charset="0"/>
                </a:rPr>
                <a:t>b</a:t>
              </a:r>
              <a:r>
                <a:rPr lang="vi-VN" sz="3900" dirty="0">
                  <a:cs typeface="Arial" panose="020B0604020202020204" pitchFamily="34" charset="0"/>
                </a:rPr>
                <a:t>. </a:t>
              </a:r>
              <a:r>
                <a:rPr lang="vi-VN" sz="3900" dirty="0"/>
                <a:t>Thêm lệnh sự kiện để hoàn thành chương trình. </a:t>
              </a:r>
            </a:p>
            <a:p>
              <a:pPr lvl="0" algn="just">
                <a:lnSpc>
                  <a:spcPct val="120000"/>
                </a:lnSpc>
                <a:spcAft>
                  <a:spcPts val="600"/>
                </a:spcAft>
              </a:pPr>
              <a:r>
                <a:rPr lang="en-US" sz="3900" dirty="0">
                  <a:latin typeface="Arial" panose="020B0604020202020204" pitchFamily="34" charset="0"/>
                  <a:cs typeface="Arial" panose="020B0604020202020204" pitchFamily="34" charset="0"/>
                </a:rPr>
                <a:t>c</a:t>
              </a:r>
              <a:r>
                <a:rPr lang="vi-VN" sz="3900" dirty="0">
                  <a:latin typeface="Arial" panose="020B0604020202020204" pitchFamily="34" charset="0"/>
                  <a:cs typeface="Arial" panose="020B0604020202020204" pitchFamily="34" charset="0"/>
                </a:rPr>
                <a:t>. </a:t>
              </a:r>
              <a:r>
                <a:rPr lang="vi-VN" sz="3900" dirty="0"/>
                <a:t>Thay đổi tham số của lệnh đợi để thay đổi nhịp điệu của Anina Dance nhảy múa. </a:t>
              </a:r>
              <a:endParaRPr lang="en-US" sz="3900" dirty="0"/>
            </a:p>
            <a:p>
              <a:pPr lvl="0" algn="just">
                <a:lnSpc>
                  <a:spcPct val="120000"/>
                </a:lnSpc>
                <a:spcAft>
                  <a:spcPts val="600"/>
                </a:spcAft>
              </a:pPr>
              <a:r>
                <a:rPr lang="en-US" sz="3900" dirty="0">
                  <a:latin typeface="Arial" panose="020B0604020202020204" pitchFamily="34" charset="0"/>
                  <a:cs typeface="Arial" panose="020B0604020202020204" pitchFamily="34" charset="0"/>
                </a:rPr>
                <a:t>d</a:t>
              </a:r>
              <a:r>
                <a:rPr lang="vi-VN" sz="3900" dirty="0">
                  <a:latin typeface="Arial" panose="020B0604020202020204" pitchFamily="34" charset="0"/>
                  <a:cs typeface="Arial" panose="020B0604020202020204" pitchFamily="34" charset="0"/>
                </a:rPr>
                <a:t>. </a:t>
              </a:r>
              <a:r>
                <a:rPr lang="vi-VN" sz="3900" dirty="0"/>
                <a:t>Chạy thử chương trình và lưu chương trình vào thư mục của em.</a:t>
              </a:r>
              <a:endParaRPr kumimoji="0" lang="en-US" sz="3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A27773F-6510-3CA2-89EE-E27B88A65022}"/>
                </a:ext>
              </a:extLst>
            </p:cNvPr>
            <p:cNvSpPr txBox="1"/>
            <p:nvPr/>
          </p:nvSpPr>
          <p:spPr>
            <a:xfrm>
              <a:off x="7850432" y="945783"/>
              <a:ext cx="3299625"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Hướng</a:t>
              </a:r>
              <a:r>
                <a:rPr kumimoji="0" lang="en-US" sz="45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dẫn</a:t>
              </a:r>
              <a:endParaRPr kumimoji="0" lang="en-US" sz="45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1F26287-BCAC-3FD4-54B3-1EA285827363}"/>
                </a:ext>
              </a:extLst>
            </p:cNvPr>
            <p:cNvPicPr>
              <a:picLocks noChangeAspect="1"/>
            </p:cNvPicPr>
            <p:nvPr/>
          </p:nvPicPr>
          <p:blipFill>
            <a:blip r:embed="rId15"/>
            <a:stretch>
              <a:fillRect/>
            </a:stretch>
          </p:blipFill>
          <p:spPr>
            <a:xfrm>
              <a:off x="10496249" y="2628900"/>
              <a:ext cx="6568624" cy="3288799"/>
            </a:xfrm>
            <a:prstGeom prst="rect">
              <a:avLst/>
            </a:prstGeom>
          </p:spPr>
        </p:pic>
        <p:sp>
          <p:nvSpPr>
            <p:cNvPr id="8" name="TextBox 7">
              <a:extLst>
                <a:ext uri="{FF2B5EF4-FFF2-40B4-BE49-F238E27FC236}">
                  <a16:creationId xmlns:a16="http://schemas.microsoft.com/office/drawing/2014/main" id="{CC23FC90-A788-18DE-9B3A-45C571F9D3AD}"/>
                </a:ext>
              </a:extLst>
            </p:cNvPr>
            <p:cNvSpPr txBox="1"/>
            <p:nvPr/>
          </p:nvSpPr>
          <p:spPr>
            <a:xfrm>
              <a:off x="1915756" y="3467100"/>
              <a:ext cx="8523644" cy="2277996"/>
            </a:xfrm>
            <a:prstGeom prst="rect">
              <a:avLst/>
            </a:prstGeom>
            <a:noFill/>
          </p:spPr>
          <p:txBody>
            <a:bodyPr wrap="square">
              <a:spAutoFit/>
            </a:bodyPr>
            <a:lstStyle/>
            <a:p>
              <a:pPr lvl="0" algn="just">
                <a:lnSpc>
                  <a:spcPct val="120000"/>
                </a:lnSpc>
                <a:spcAft>
                  <a:spcPts val="600"/>
                </a:spcAft>
              </a:pPr>
              <a:r>
                <a:rPr lang="vi-VN" sz="3900" dirty="0"/>
                <a:t>– Dùng lệnh lặp với số lần 13</a:t>
              </a:r>
              <a:endParaRPr lang="en-US" sz="3900" dirty="0"/>
            </a:p>
            <a:p>
              <a:pPr lvl="0" algn="just">
                <a:lnSpc>
                  <a:spcPct val="120000"/>
                </a:lnSpc>
                <a:spcAft>
                  <a:spcPts val="600"/>
                </a:spcAft>
              </a:pPr>
              <a:r>
                <a:rPr lang="vi-VN" sz="3900" dirty="0"/>
                <a:t>– Mỗi lần lặp: đổi một trang phục và chờ trong 1 giây. </a:t>
              </a:r>
              <a:endParaRPr lang="en-US" sz="3900" dirty="0"/>
            </a:p>
          </p:txBody>
        </p:sp>
      </p:grpSp>
    </p:spTree>
    <p:extLst>
      <p:ext uri="{BB962C8B-B14F-4D97-AF65-F5344CB8AC3E}">
        <p14:creationId xmlns:p14="http://schemas.microsoft.com/office/powerpoint/2010/main" val="1965333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374</Words>
  <Application>Microsoft Office PowerPoint</Application>
  <PresentationFormat>Custom</PresentationFormat>
  <Paragraphs>41</Paragraphs>
  <Slides>14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Green Cute Playful Group Project Presentation</dc:title>
  <cp:lastModifiedBy>Admin</cp:lastModifiedBy>
  <cp:revision>28</cp:revision>
  <dcterms:created xsi:type="dcterms:W3CDTF">2006-08-16T00:00:00Z</dcterms:created>
  <dcterms:modified xsi:type="dcterms:W3CDTF">2024-06-03T08:53:31Z</dcterms:modified>
  <dc:identifier>DAGFMJeesk0</dc:identifier>
</cp:coreProperties>
</file>