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6" r:id="rId3"/>
    <p:sldId id="258" r:id="rId4"/>
    <p:sldId id="262" r:id="rId5"/>
    <p:sldId id="269" r:id="rId6"/>
    <p:sldId id="270" r:id="rId7"/>
    <p:sldId id="266" r:id="rId8"/>
    <p:sldId id="267" r:id="rId9"/>
    <p:sldId id="260" r:id="rId10"/>
    <p:sldId id="268" r:id="rId11"/>
    <p:sldId id="263" r:id="rId12"/>
    <p:sldId id="265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EDC2"/>
    <a:srgbClr val="FE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5.svg"/><Relationship Id="rId5" Type="http://schemas.openxmlformats.org/officeDocument/2006/relationships/image" Target="../media/image15.svg"/><Relationship Id="rId10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5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svg"/><Relationship Id="rId5" Type="http://schemas.openxmlformats.org/officeDocument/2006/relationships/image" Target="../media/image49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5.sv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5.sv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7.svg"/><Relationship Id="rId10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855470" y="7052287"/>
            <a:ext cx="2250820" cy="350141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3134439">
            <a:off x="-12635" y="321285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62585-145D-A32A-E230-0EE68F66B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336" y="3053081"/>
            <a:ext cx="15476064" cy="39192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91493" y="2187368"/>
            <a:ext cx="17105015" cy="7746433"/>
            <a:chOff x="0" y="0"/>
            <a:chExt cx="4505024" cy="1974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5025" cy="1974399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628900"/>
            <a:ext cx="16099887" cy="6964302"/>
            <a:chOff x="0" y="0"/>
            <a:chExt cx="4179149" cy="1013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9149" cy="1013846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id="{46C002B5-481C-168C-AA13-31038E2A5C13}"/>
              </a:ext>
            </a:extLst>
          </p:cNvPr>
          <p:cNvSpPr/>
          <p:nvPr/>
        </p:nvSpPr>
        <p:spPr>
          <a:xfrm>
            <a:off x="6354747" y="396668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2B7F510-1C67-9CAD-5AC9-3CC81A3B20FB}"/>
              </a:ext>
            </a:extLst>
          </p:cNvPr>
          <p:cNvSpPr txBox="1"/>
          <p:nvPr/>
        </p:nvSpPr>
        <p:spPr>
          <a:xfrm rot="7395">
            <a:off x="5341492" y="625701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CC1D79-5459-1526-2B5E-E41478F96954}"/>
              </a:ext>
            </a:extLst>
          </p:cNvPr>
          <p:cNvSpPr txBox="1"/>
          <p:nvPr/>
        </p:nvSpPr>
        <p:spPr>
          <a:xfrm>
            <a:off x="1219200" y="2857500"/>
            <a:ext cx="15849600" cy="320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và thực hiện: </a:t>
            </a: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96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chương trình </a:t>
            </a:r>
            <a:r>
              <a:rPr lang="vi-VN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TinhTongHaiSo</a:t>
            </a:r>
            <a:r>
              <a:rPr lang="vi-VN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Thêm vào chương trình lệnh hiển thị sao cho mỗi lần chạy chương trình, sau khi nhập vào 2 số, chú mèo thông báo “Tổng hai số bằng:……”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vi-VN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B9C17B-390D-98CA-DBC4-06B75BCFD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358" y="6134100"/>
            <a:ext cx="7398706" cy="332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0800000">
            <a:off x="1000168" y="902879"/>
            <a:ext cx="15080543" cy="8203020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6394250" y="876300"/>
            <a:ext cx="5310462" cy="8203020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800000">
            <a:off x="15621810" y="1447036"/>
            <a:ext cx="1142189" cy="6820664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21593705">
            <a:off x="1820438" y="1534067"/>
            <a:ext cx="13237751" cy="6918414"/>
            <a:chOff x="0" y="0"/>
            <a:chExt cx="3486486" cy="17418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470733" y="1638300"/>
            <a:ext cx="5197267" cy="1119284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1005084">
            <a:off x="61780" y="6153488"/>
            <a:ext cx="2123872" cy="4046635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7395">
            <a:off x="5174710" y="1670348"/>
            <a:ext cx="5627479" cy="87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kumimoji="0" lang="en-US" sz="56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07D7D61C-B925-D397-3D8D-FDD3B9ECCD75}"/>
              </a:ext>
            </a:extLst>
          </p:cNvPr>
          <p:cNvSpPr/>
          <p:nvPr/>
        </p:nvSpPr>
        <p:spPr>
          <a:xfrm rot="2392304">
            <a:off x="12802022" y="941616"/>
            <a:ext cx="3937664" cy="1429517"/>
          </a:xfrm>
          <a:custGeom>
            <a:avLst/>
            <a:gdLst/>
            <a:ahLst/>
            <a:cxnLst/>
            <a:rect l="l" t="t" r="r" b="b"/>
            <a:pathLst>
              <a:path w="2866942" h="903087">
                <a:moveTo>
                  <a:pt x="0" y="0"/>
                </a:moveTo>
                <a:lnTo>
                  <a:pt x="2866943" y="0"/>
                </a:lnTo>
                <a:lnTo>
                  <a:pt x="2866943" y="903087"/>
                </a:lnTo>
                <a:lnTo>
                  <a:pt x="0" y="903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E2717-6F28-58B6-A032-0F236A32D939}"/>
              </a:ext>
            </a:extLst>
          </p:cNvPr>
          <p:cNvSpPr txBox="1"/>
          <p:nvPr/>
        </p:nvSpPr>
        <p:spPr>
          <a:xfrm>
            <a:off x="2449594" y="3972677"/>
            <a:ext cx="11571205" cy="265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dirty="0"/>
              <a:t>Nhóm lệnh </a:t>
            </a:r>
            <a:r>
              <a:rPr lang="vi-VN" sz="4400" b="1" dirty="0"/>
              <a:t>Các phép toán </a:t>
            </a:r>
            <a:r>
              <a:rPr lang="vi-VN" sz="4400" dirty="0"/>
              <a:t>cung cấp các phép toán cơ bản để xây dựng các biểu thức cần tính giá trị.</a:t>
            </a:r>
            <a:endParaRPr lang="en-US" sz="4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3602615" y="1209218"/>
            <a:ext cx="5310462" cy="7722103"/>
            <a:chOff x="0" y="0"/>
            <a:chExt cx="1398640" cy="2033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8321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85760" y="5070270"/>
            <a:ext cx="3470702" cy="593282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09642">
            <a:off x="12346788" y="219171"/>
            <a:ext cx="6235931" cy="488751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174069">
            <a:off x="4605908" y="3497845"/>
            <a:ext cx="10509822" cy="303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507371" y="1231675"/>
            <a:ext cx="5310462" cy="7874226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35189">
            <a:off x="14462329" y="811938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671">
            <a:off x="1298385" y="1869953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83216"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013F59C-A5DD-2E56-92E9-3B4715BE8752}"/>
              </a:ext>
            </a:extLst>
          </p:cNvPr>
          <p:cNvSpPr txBox="1"/>
          <p:nvPr/>
        </p:nvSpPr>
        <p:spPr>
          <a:xfrm>
            <a:off x="5114127" y="3138951"/>
            <a:ext cx="10046200" cy="3592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9000" b="1" dirty="0">
                <a:latin typeface="Arial" panose="020B0604020202020204" pitchFamily="34" charset="0"/>
                <a:cs typeface="Arial" panose="020B0604020202020204" pitchFamily="34" charset="0"/>
              </a:rPr>
              <a:t>BÀI 26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10000" b="1" dirty="0">
                <a:latin typeface="Arial" panose="020B0604020202020204" pitchFamily="34" charset="0"/>
                <a:cs typeface="Arial" panose="020B0604020202020204" pitchFamily="34" charset="0"/>
              </a:rPr>
              <a:t>BIỂU THỨC</a:t>
            </a:r>
          </a:p>
        </p:txBody>
      </p:sp>
      <p:sp>
        <p:nvSpPr>
          <p:cNvPr id="17" name="Freeform 17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625DDA82-4DD2-CAFF-6228-17BC71EA2CC7}"/>
              </a:ext>
            </a:extLst>
          </p:cNvPr>
          <p:cNvSpPr/>
          <p:nvPr/>
        </p:nvSpPr>
        <p:spPr>
          <a:xfrm>
            <a:off x="2155862" y="6317258"/>
            <a:ext cx="2806384" cy="2609254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E261C833-92F4-013B-E66B-1D8973A4BB04}"/>
              </a:ext>
            </a:extLst>
          </p:cNvPr>
          <p:cNvSpPr/>
          <p:nvPr/>
        </p:nvSpPr>
        <p:spPr>
          <a:xfrm>
            <a:off x="6259753" y="2002854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8E36138-060D-0C2B-B0B9-90D2328F3BCB}"/>
              </a:ext>
            </a:extLst>
          </p:cNvPr>
          <p:cNvSpPr txBox="1"/>
          <p:nvPr/>
        </p:nvSpPr>
        <p:spPr>
          <a:xfrm rot="7395">
            <a:off x="5390935" y="219210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BIỂU THỨC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413FF1-FB0A-5D96-A7C7-A863FF60936D}"/>
              </a:ext>
            </a:extLst>
          </p:cNvPr>
          <p:cNvSpPr txBox="1"/>
          <p:nvPr/>
        </p:nvSpPr>
        <p:spPr>
          <a:xfrm>
            <a:off x="1219200" y="3467100"/>
            <a:ext cx="15493450" cy="396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6925" indent="-679450" algn="just">
              <a:lnSpc>
                <a:spcPct val="120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vi-VN" sz="4000" dirty="0"/>
              <a:t>Để máy tính thực hiện tính toán được giá trị của biểu thức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sz="4000" dirty="0"/>
              <a:t>cần có các biến: </a:t>
            </a:r>
            <a:endParaRPr lang="en-US" sz="4000" dirty="0"/>
          </a:p>
          <a:p>
            <a:pPr marL="796925" indent="1092200" algn="just">
              <a:lnSpc>
                <a:spcPct val="120000"/>
              </a:lnSpc>
              <a:spcAft>
                <a:spcPts val="400"/>
              </a:spcAft>
            </a:pPr>
            <a:r>
              <a:rPr lang="vi-VN" sz="4000" b="1" dirty="0">
                <a:solidFill>
                  <a:srgbClr val="FF0000"/>
                </a:solidFill>
              </a:rPr>
              <a:t>SoHang1</a:t>
            </a:r>
            <a:r>
              <a:rPr lang="vi-VN" sz="4000" dirty="0"/>
              <a:t>: để lưu giá trị Số hạng 1 </a:t>
            </a:r>
            <a:endParaRPr lang="en-US" sz="4000" dirty="0"/>
          </a:p>
          <a:p>
            <a:pPr marL="796925" indent="1092200" algn="just">
              <a:lnSpc>
                <a:spcPct val="120000"/>
              </a:lnSpc>
              <a:spcAft>
                <a:spcPts val="400"/>
              </a:spcAft>
            </a:pPr>
            <a:r>
              <a:rPr lang="vi-VN" sz="4000" b="1" dirty="0">
                <a:solidFill>
                  <a:srgbClr val="FF0000"/>
                </a:solidFill>
              </a:rPr>
              <a:t>SoHang2</a:t>
            </a:r>
            <a:r>
              <a:rPr lang="vi-VN" sz="4000" dirty="0"/>
              <a:t>: để lưu giá trị Số hạng 2 </a:t>
            </a:r>
            <a:endParaRPr lang="en-US" sz="4000" dirty="0"/>
          </a:p>
          <a:p>
            <a:pPr marL="796925" indent="1092200" algn="just">
              <a:lnSpc>
                <a:spcPct val="120000"/>
              </a:lnSpc>
              <a:spcAft>
                <a:spcPts val="400"/>
              </a:spcAft>
            </a:pPr>
            <a:r>
              <a:rPr lang="vi-VN" sz="4000" b="1" dirty="0">
                <a:solidFill>
                  <a:srgbClr val="FF0000"/>
                </a:solidFill>
              </a:rPr>
              <a:t>Tong</a:t>
            </a:r>
            <a:r>
              <a:rPr lang="vi-VN" sz="4000" dirty="0"/>
              <a:t>: để lưu giá trị Tổng số</a:t>
            </a:r>
            <a:endParaRPr lang="en-US" sz="4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BF03F9-FE07-4640-A861-0E1A0A90BFE5}"/>
              </a:ext>
            </a:extLst>
          </p:cNvPr>
          <p:cNvGrpSpPr/>
          <p:nvPr/>
        </p:nvGrpSpPr>
        <p:grpSpPr>
          <a:xfrm>
            <a:off x="2866141" y="7360665"/>
            <a:ext cx="11150524" cy="2476433"/>
            <a:chOff x="683671" y="4921432"/>
            <a:chExt cx="8938231" cy="180226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79C9607-83B2-6579-C439-BFAB0E13715C}"/>
                </a:ext>
              </a:extLst>
            </p:cNvPr>
            <p:cNvSpPr/>
            <p:nvPr/>
          </p:nvSpPr>
          <p:spPr>
            <a:xfrm>
              <a:off x="683671" y="4921432"/>
              <a:ext cx="8938231" cy="1802261"/>
            </a:xfrm>
            <a:prstGeom prst="roundRect">
              <a:avLst/>
            </a:prstGeom>
            <a:solidFill>
              <a:srgbClr val="FFFFA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BCBC1D-3E2E-DB34-1C11-E9C275878569}"/>
                </a:ext>
              </a:extLst>
            </p:cNvPr>
            <p:cNvSpPr txBox="1"/>
            <p:nvPr/>
          </p:nvSpPr>
          <p:spPr>
            <a:xfrm>
              <a:off x="2891371" y="5004568"/>
              <a:ext cx="6425122" cy="1679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26.1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26.2, 26.3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80, 81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Tổng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168465F-AE58-C9FA-A0D6-0F9F3C80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54" y="5109408"/>
              <a:ext cx="1637730" cy="14669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52400" y="419841"/>
            <a:ext cx="9881496" cy="9555815"/>
            <a:chOff x="0" y="-28575"/>
            <a:chExt cx="2602534" cy="2516758"/>
          </a:xfrm>
        </p:grpSpPr>
        <p:sp>
          <p:nvSpPr>
            <p:cNvPr id="6" name="Freeform 6"/>
            <p:cNvSpPr/>
            <p:nvPr/>
          </p:nvSpPr>
          <p:spPr>
            <a:xfrm>
              <a:off x="53754" y="0"/>
              <a:ext cx="2508642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9982199" y="419839"/>
            <a:ext cx="8579853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0667998" y="876300"/>
            <a:ext cx="7620001" cy="8614608"/>
            <a:chOff x="-9619" y="-28575"/>
            <a:chExt cx="1747125" cy="2268868"/>
          </a:xfrm>
        </p:grpSpPr>
        <p:sp>
          <p:nvSpPr>
            <p:cNvPr id="12" name="Freeform 12"/>
            <p:cNvSpPr/>
            <p:nvPr/>
          </p:nvSpPr>
          <p:spPr>
            <a:xfrm>
              <a:off x="-9619" y="0"/>
              <a:ext cx="1747125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718571" y="851051"/>
            <a:ext cx="8501628" cy="8614608"/>
            <a:chOff x="-67577" y="-28575"/>
            <a:chExt cx="2261674" cy="2268868"/>
          </a:xfrm>
        </p:grpSpPr>
        <p:sp>
          <p:nvSpPr>
            <p:cNvPr id="15" name="Freeform 15"/>
            <p:cNvSpPr/>
            <p:nvPr/>
          </p:nvSpPr>
          <p:spPr>
            <a:xfrm>
              <a:off x="-67577" y="0"/>
              <a:ext cx="2261674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9436491" y="1421213"/>
            <a:ext cx="910953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397592" y="1080897"/>
            <a:ext cx="5732376" cy="1230933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8CA15F6-3418-F096-6E2E-38E5ADD84810}"/>
              </a:ext>
            </a:extLst>
          </p:cNvPr>
          <p:cNvSpPr txBox="1"/>
          <p:nvPr/>
        </p:nvSpPr>
        <p:spPr>
          <a:xfrm rot="7395">
            <a:off x="1683892" y="123487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DAF3A4A0-31A2-1976-CD5B-8189C7D2F150}"/>
              </a:ext>
            </a:extLst>
          </p:cNvPr>
          <p:cNvSpPr/>
          <p:nvPr/>
        </p:nvSpPr>
        <p:spPr>
          <a:xfrm rot="21153730">
            <a:off x="8289534" y="8470598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FDDE0-67E2-803B-C1B3-69EEC493F858}"/>
              </a:ext>
            </a:extLst>
          </p:cNvPr>
          <p:cNvSpPr txBox="1"/>
          <p:nvPr/>
        </p:nvSpPr>
        <p:spPr>
          <a:xfrm>
            <a:off x="762000" y="3291924"/>
            <a:ext cx="8210716" cy="5363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3738" indent="-693738" algn="just">
              <a:lnSpc>
                <a:spcPct val="120000"/>
              </a:lnSpc>
              <a:spcAft>
                <a:spcPts val="1200"/>
              </a:spcAft>
            </a:pPr>
            <a:r>
              <a:rPr lang="vi-VN" sz="4000" dirty="0">
                <a:solidFill>
                  <a:srgbClr val="FF0000"/>
                </a:solidFill>
              </a:rPr>
              <a:t>[1] </a:t>
            </a:r>
            <a:r>
              <a:rPr lang="vi-VN" sz="4000" dirty="0"/>
              <a:t>Tạo các biến </a:t>
            </a:r>
            <a:r>
              <a:rPr lang="vi-VN" sz="4000" b="1" dirty="0"/>
              <a:t>Tong, SoHang1, SoHang2</a:t>
            </a:r>
            <a:r>
              <a:rPr lang="vi-VN" sz="4000" dirty="0"/>
              <a:t> và hiển thị các biến này trên sân khấu để quan sát được giá trị của chúng;</a:t>
            </a:r>
            <a:endParaRPr lang="en-US" sz="4000" dirty="0"/>
          </a:p>
          <a:p>
            <a:pPr marL="693738" indent="-693738" algn="just">
              <a:lnSpc>
                <a:spcPct val="120000"/>
              </a:lnSpc>
              <a:spcAft>
                <a:spcPts val="1200"/>
              </a:spcAft>
            </a:pPr>
            <a:r>
              <a:rPr lang="vi-VN" sz="4000" dirty="0">
                <a:solidFill>
                  <a:srgbClr val="FF0000"/>
                </a:solidFill>
              </a:rPr>
              <a:t>[2] </a:t>
            </a:r>
            <a:r>
              <a:rPr lang="vi-VN" sz="4000" dirty="0"/>
              <a:t>Tạo chương trình để nhập giá trị cho hai biến </a:t>
            </a:r>
            <a:r>
              <a:rPr lang="vi-VN" sz="4000" b="1" dirty="0"/>
              <a:t>SoHang1</a:t>
            </a:r>
            <a:r>
              <a:rPr lang="vi-VN" sz="4000" dirty="0"/>
              <a:t> và </a:t>
            </a:r>
            <a:r>
              <a:rPr lang="vi-VN" sz="4000" b="1" dirty="0"/>
              <a:t>SoHang2</a:t>
            </a:r>
            <a:r>
              <a:rPr lang="vi-VN" sz="4000" dirty="0"/>
              <a:t> (hình 26.1);</a:t>
            </a:r>
            <a:endParaRPr lang="en-US" sz="4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D0949B-C6C1-F2E7-E5D2-8C2A33C70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458" y="1020156"/>
            <a:ext cx="2036690" cy="20263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65D75E-D872-39AE-699E-513F8380FC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7999" y="3046499"/>
            <a:ext cx="7598001" cy="41432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0B63E3-8543-1B48-C479-C0F049C6D773}"/>
              </a:ext>
            </a:extLst>
          </p:cNvPr>
          <p:cNvSpPr txBox="1"/>
          <p:nvPr/>
        </p:nvSpPr>
        <p:spPr>
          <a:xfrm>
            <a:off x="11285430" y="7304784"/>
            <a:ext cx="603268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00" dirty="0"/>
              <a:t>Hình 26.1. Chương trình nhập giá trị cho biến</a:t>
            </a:r>
            <a:endParaRPr lang="en-US" sz="3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52400" y="419841"/>
            <a:ext cx="10820398" cy="9555815"/>
            <a:chOff x="-247283" y="-28575"/>
            <a:chExt cx="2849817" cy="2516758"/>
          </a:xfrm>
        </p:grpSpPr>
        <p:sp>
          <p:nvSpPr>
            <p:cNvPr id="6" name="Freeform 6"/>
            <p:cNvSpPr/>
            <p:nvPr/>
          </p:nvSpPr>
          <p:spPr>
            <a:xfrm>
              <a:off x="-247283" y="0"/>
              <a:ext cx="2789610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9982199" y="419839"/>
            <a:ext cx="8763000" cy="9555815"/>
            <a:chOff x="-44764" y="-28575"/>
            <a:chExt cx="2141808" cy="2516758"/>
          </a:xfrm>
        </p:grpSpPr>
        <p:sp>
          <p:nvSpPr>
            <p:cNvPr id="9" name="Freeform 9"/>
            <p:cNvSpPr/>
            <p:nvPr/>
          </p:nvSpPr>
          <p:spPr>
            <a:xfrm>
              <a:off x="-44764" y="0"/>
              <a:ext cx="1858778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0828543" y="876300"/>
            <a:ext cx="7535655" cy="8614608"/>
            <a:chOff x="-27090" y="-28575"/>
            <a:chExt cx="1727786" cy="2268868"/>
          </a:xfrm>
        </p:grpSpPr>
        <p:sp>
          <p:nvSpPr>
            <p:cNvPr id="12" name="Freeform 12"/>
            <p:cNvSpPr/>
            <p:nvPr/>
          </p:nvSpPr>
          <p:spPr>
            <a:xfrm>
              <a:off x="-27090" y="0"/>
              <a:ext cx="1529229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740783" y="851051"/>
            <a:ext cx="9728042" cy="8614608"/>
            <a:chOff x="-67577" y="-28575"/>
            <a:chExt cx="2264067" cy="2268868"/>
          </a:xfrm>
        </p:grpSpPr>
        <p:sp>
          <p:nvSpPr>
            <p:cNvPr id="15" name="Freeform 15"/>
            <p:cNvSpPr/>
            <p:nvPr/>
          </p:nvSpPr>
          <p:spPr>
            <a:xfrm>
              <a:off x="-67577" y="0"/>
              <a:ext cx="2264067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10595246" y="1514852"/>
            <a:ext cx="910953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397592" y="1080897"/>
            <a:ext cx="5732376" cy="1230933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8CA15F6-3418-F096-6E2E-38E5ADD84810}"/>
              </a:ext>
            </a:extLst>
          </p:cNvPr>
          <p:cNvSpPr txBox="1"/>
          <p:nvPr/>
        </p:nvSpPr>
        <p:spPr>
          <a:xfrm rot="7395">
            <a:off x="1683892" y="123487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DAF3A4A0-31A2-1976-CD5B-8189C7D2F150}"/>
              </a:ext>
            </a:extLst>
          </p:cNvPr>
          <p:cNvSpPr/>
          <p:nvPr/>
        </p:nvSpPr>
        <p:spPr>
          <a:xfrm rot="21153730">
            <a:off x="11365666" y="8587320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D0949B-C6C1-F2E7-E5D2-8C2A33C70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799" y="952500"/>
            <a:ext cx="1907147" cy="18974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E9D72B-1D3E-219E-87B9-7264544FC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570" y="2790919"/>
            <a:ext cx="9652830" cy="63911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C50E1B6-2E8F-FB56-68E5-8D0FD79A2C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30972" y="2933700"/>
            <a:ext cx="6304628" cy="47186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A53B7C3-07A1-F97C-53E9-E43F1571349B}"/>
              </a:ext>
            </a:extLst>
          </p:cNvPr>
          <p:cNvSpPr txBox="1"/>
          <p:nvPr/>
        </p:nvSpPr>
        <p:spPr>
          <a:xfrm>
            <a:off x="12853066" y="7810500"/>
            <a:ext cx="4532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Hình 26.2.</a:t>
            </a:r>
            <a:r>
              <a:rPr lang="en-US" sz="3000" dirty="0"/>
              <a:t> </a:t>
            </a:r>
            <a:r>
              <a:rPr lang="vi-VN" sz="3000" dirty="0"/>
              <a:t>Chương trình tính tổng của hai số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8988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52398" y="419839"/>
            <a:ext cx="11184340" cy="9555815"/>
            <a:chOff x="-247283" y="-28575"/>
            <a:chExt cx="2849817" cy="2516758"/>
          </a:xfrm>
        </p:grpSpPr>
        <p:sp>
          <p:nvSpPr>
            <p:cNvPr id="6" name="Freeform 6"/>
            <p:cNvSpPr/>
            <p:nvPr/>
          </p:nvSpPr>
          <p:spPr>
            <a:xfrm>
              <a:off x="-247283" y="0"/>
              <a:ext cx="2789610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9982199" y="419839"/>
            <a:ext cx="8915400" cy="9555815"/>
            <a:chOff x="-82013" y="-28575"/>
            <a:chExt cx="2179057" cy="2516758"/>
          </a:xfrm>
        </p:grpSpPr>
        <p:sp>
          <p:nvSpPr>
            <p:cNvPr id="9" name="Freeform 9"/>
            <p:cNvSpPr/>
            <p:nvPr/>
          </p:nvSpPr>
          <p:spPr>
            <a:xfrm>
              <a:off x="-82013" y="0"/>
              <a:ext cx="1809239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0828543" y="876300"/>
            <a:ext cx="7535655" cy="8614608"/>
            <a:chOff x="-27090" y="-28575"/>
            <a:chExt cx="1727786" cy="2268868"/>
          </a:xfrm>
        </p:grpSpPr>
        <p:sp>
          <p:nvSpPr>
            <p:cNvPr id="12" name="Freeform 12"/>
            <p:cNvSpPr/>
            <p:nvPr/>
          </p:nvSpPr>
          <p:spPr>
            <a:xfrm>
              <a:off x="-27090" y="0"/>
              <a:ext cx="1466178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85800" y="851051"/>
            <a:ext cx="10280991" cy="8614608"/>
            <a:chOff x="-67577" y="-28575"/>
            <a:chExt cx="2264067" cy="2268868"/>
          </a:xfrm>
        </p:grpSpPr>
        <p:sp>
          <p:nvSpPr>
            <p:cNvPr id="15" name="Freeform 15"/>
            <p:cNvSpPr/>
            <p:nvPr/>
          </p:nvSpPr>
          <p:spPr>
            <a:xfrm>
              <a:off x="-67577" y="0"/>
              <a:ext cx="2264067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11084545" y="1514850"/>
            <a:ext cx="687135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802024" y="981996"/>
            <a:ext cx="5732376" cy="1133511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8CA15F6-3418-F096-6E2E-38E5ADD84810}"/>
              </a:ext>
            </a:extLst>
          </p:cNvPr>
          <p:cNvSpPr txBox="1"/>
          <p:nvPr/>
        </p:nvSpPr>
        <p:spPr>
          <a:xfrm rot="7395">
            <a:off x="1845357" y="1090626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DAF3A4A0-31A2-1976-CD5B-8189C7D2F150}"/>
              </a:ext>
            </a:extLst>
          </p:cNvPr>
          <p:cNvSpPr/>
          <p:nvPr/>
        </p:nvSpPr>
        <p:spPr>
          <a:xfrm rot="21153730">
            <a:off x="11661609" y="8631621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D0949B-C6C1-F2E7-E5D2-8C2A33C70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799" y="952500"/>
            <a:ext cx="1907147" cy="18974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C34A0A-178F-A0AE-8E70-223F9E7B1453}"/>
              </a:ext>
            </a:extLst>
          </p:cNvPr>
          <p:cNvSpPr txBox="1"/>
          <p:nvPr/>
        </p:nvSpPr>
        <p:spPr>
          <a:xfrm>
            <a:off x="838200" y="2095500"/>
            <a:ext cx="10025040" cy="7379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vi-VN" sz="3800" dirty="0">
                <a:solidFill>
                  <a:srgbClr val="FF0000"/>
                </a:solidFill>
              </a:rPr>
              <a:t>[</a:t>
            </a:r>
            <a:r>
              <a:rPr lang="en-US" sz="3800" dirty="0">
                <a:solidFill>
                  <a:srgbClr val="FF0000"/>
                </a:solidFill>
              </a:rPr>
              <a:t>5</a:t>
            </a:r>
            <a:r>
              <a:rPr lang="vi-VN" sz="3800" dirty="0">
                <a:solidFill>
                  <a:srgbClr val="FF0000"/>
                </a:solidFill>
              </a:rPr>
              <a:t>]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vi-VN" sz="3800" dirty="0"/>
              <a:t>Chạy thử chương trình, nhập giá trị cho các biến: 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en-US" sz="3800" dirty="0"/>
              <a:t>	</a:t>
            </a:r>
            <a:r>
              <a:rPr lang="vi-VN" sz="3800" b="1" dirty="0"/>
              <a:t>SoHang1</a:t>
            </a:r>
            <a:r>
              <a:rPr lang="vi-VN" sz="3800" dirty="0"/>
              <a:t> = 100; 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en-US" sz="3800" dirty="0"/>
              <a:t>	</a:t>
            </a:r>
            <a:r>
              <a:rPr lang="vi-VN" sz="3800" b="1" dirty="0"/>
              <a:t>SoHang2</a:t>
            </a:r>
            <a:r>
              <a:rPr lang="vi-VN" sz="3800" dirty="0"/>
              <a:t> = 200.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en-US" sz="3800" dirty="0"/>
              <a:t>	</a:t>
            </a:r>
            <a:r>
              <a:rPr lang="vi-VN" sz="3800" dirty="0"/>
              <a:t>Ngay lập tức “MÁY TÍNH CỦA EM” cho kết quả: </a:t>
            </a:r>
            <a:r>
              <a:rPr lang="vi-VN" sz="3800" b="1" dirty="0"/>
              <a:t>Tong</a:t>
            </a:r>
            <a:r>
              <a:rPr lang="vi-VN" sz="3800" dirty="0"/>
              <a:t> = 300 (hình 26.3).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vi-VN" sz="3800" dirty="0">
                <a:solidFill>
                  <a:srgbClr val="FF0000"/>
                </a:solidFill>
              </a:rPr>
              <a:t>[</a:t>
            </a:r>
            <a:r>
              <a:rPr lang="en-US" sz="3800" dirty="0">
                <a:solidFill>
                  <a:srgbClr val="FF0000"/>
                </a:solidFill>
              </a:rPr>
              <a:t>6</a:t>
            </a:r>
            <a:r>
              <a:rPr lang="vi-VN" sz="3800" dirty="0">
                <a:solidFill>
                  <a:srgbClr val="FF0000"/>
                </a:solidFill>
              </a:rPr>
              <a:t>] </a:t>
            </a:r>
            <a:r>
              <a:rPr lang="vi-VN" sz="3800" dirty="0"/>
              <a:t>Lưu chương trình vào thư mục của em với tên </a:t>
            </a:r>
            <a:r>
              <a:rPr lang="vi-VN" sz="3800" b="1" dirty="0"/>
              <a:t>TinhTongHaiSo</a:t>
            </a:r>
            <a:r>
              <a:rPr lang="vi-VN" sz="3800" dirty="0"/>
              <a:t>. 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500"/>
              </a:spcAft>
            </a:pPr>
            <a:r>
              <a:rPr lang="en-US" sz="3800" dirty="0"/>
              <a:t>                                    </a:t>
            </a:r>
            <a:r>
              <a:rPr lang="vi-VN" sz="3800" dirty="0"/>
              <a:t>là biểu thức thực hiện cộng giá trị hai biến </a:t>
            </a:r>
            <a:r>
              <a:rPr lang="vi-VN" sz="3800" b="1" dirty="0"/>
              <a:t>SoHang1</a:t>
            </a:r>
            <a:r>
              <a:rPr lang="vi-VN" sz="3800" dirty="0"/>
              <a:t> và </a:t>
            </a:r>
            <a:r>
              <a:rPr lang="vi-VN" sz="3800" b="1" dirty="0"/>
              <a:t>SoHang2</a:t>
            </a:r>
            <a:r>
              <a:rPr lang="vi-VN" sz="3800" dirty="0"/>
              <a:t>.</a:t>
            </a:r>
            <a:endParaRPr lang="en-US" sz="3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A02CC1-5071-5D97-7D1B-4FBA253F2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620" y="7886700"/>
            <a:ext cx="3237780" cy="8312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90A9C7-C0FF-3084-0B53-A2B2B1E3C55B}"/>
              </a:ext>
            </a:extLst>
          </p:cNvPr>
          <p:cNvSpPr txBox="1"/>
          <p:nvPr/>
        </p:nvSpPr>
        <p:spPr>
          <a:xfrm>
            <a:off x="12897270" y="7648583"/>
            <a:ext cx="4574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Hình 26.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B466D3-E3A5-F22C-A6A9-97B76C0CB4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35899" y="3115800"/>
            <a:ext cx="5053937" cy="43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90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599" y="647700"/>
            <a:ext cx="17068801" cy="9296399"/>
            <a:chOff x="-53648" y="-28575"/>
            <a:chExt cx="4495487" cy="2403696"/>
          </a:xfrm>
        </p:grpSpPr>
        <p:sp>
          <p:nvSpPr>
            <p:cNvPr id="6" name="Freeform 6"/>
            <p:cNvSpPr/>
            <p:nvPr/>
          </p:nvSpPr>
          <p:spPr>
            <a:xfrm>
              <a:off x="-53648" y="0"/>
              <a:ext cx="4495487" cy="2375121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chemeClr val="bg1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" y="976141"/>
            <a:ext cx="16383000" cy="8739359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4648200" y="190500"/>
            <a:ext cx="8610600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4872746" y="351427"/>
            <a:ext cx="7928013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XÂY DỰNG BIỂU THỨC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727877" y="7886700"/>
            <a:ext cx="1543634" cy="2400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209530" y="252257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F61C1-17B0-535E-D94B-BD0C38F58DDC}"/>
              </a:ext>
            </a:extLst>
          </p:cNvPr>
          <p:cNvSpPr txBox="1"/>
          <p:nvPr/>
        </p:nvSpPr>
        <p:spPr>
          <a:xfrm>
            <a:off x="1419796" y="1633719"/>
            <a:ext cx="15384050" cy="1459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13263" indent="-4513263" algn="just">
              <a:lnSpc>
                <a:spcPct val="110000"/>
              </a:lnSpc>
              <a:spcAft>
                <a:spcPts val="600"/>
              </a:spcAft>
            </a:pPr>
            <a:r>
              <a:rPr lang="en-US" sz="4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Hãy x</a:t>
            </a:r>
            <a:r>
              <a:rPr lang="vi-VN" sz="4200" dirty="0"/>
              <a:t>ây dựng các biểu thức theo hướng dẫn trong bảng sau: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B7514E-ED6F-C235-A9D6-BC779D893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1899" y="3116083"/>
            <a:ext cx="15618301" cy="64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611599" y="7810500"/>
            <a:ext cx="1321959" cy="234216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51159732-E121-B840-FB96-73D902BA5F75}"/>
              </a:ext>
            </a:extLst>
          </p:cNvPr>
          <p:cNvSpPr/>
          <p:nvPr/>
        </p:nvSpPr>
        <p:spPr>
          <a:xfrm>
            <a:off x="4988469" y="1894780"/>
            <a:ext cx="8610600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A6D8DCA-3B1C-E214-6F8B-F28624C24F7F}"/>
              </a:ext>
            </a:extLst>
          </p:cNvPr>
          <p:cNvSpPr txBox="1"/>
          <p:nvPr/>
        </p:nvSpPr>
        <p:spPr>
          <a:xfrm rot="7395">
            <a:off x="5213015" y="2055707"/>
            <a:ext cx="7928013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XÂY DỰNG BIỂU THỨC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BE9A51-E1EB-6CAC-5FEC-C228993491E4}"/>
              </a:ext>
            </a:extLst>
          </p:cNvPr>
          <p:cNvGrpSpPr/>
          <p:nvPr/>
        </p:nvGrpSpPr>
        <p:grpSpPr>
          <a:xfrm>
            <a:off x="1353884" y="5275471"/>
            <a:ext cx="15552132" cy="1696829"/>
            <a:chOff x="816772" y="1817066"/>
            <a:chExt cx="10588647" cy="169682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A0FE3C-3E13-B39A-967D-4EC06B3E771A}"/>
                </a:ext>
              </a:extLst>
            </p:cNvPr>
            <p:cNvSpPr txBox="1"/>
            <p:nvPr/>
          </p:nvSpPr>
          <p:spPr>
            <a:xfrm>
              <a:off x="816772" y="1828562"/>
              <a:ext cx="10588647" cy="1685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- Trong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"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chuối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“, đ</a:t>
              </a:r>
              <a:r>
                <a:rPr lang="fr-FR" sz="4200" dirty="0">
                  <a:latin typeface="Arial" panose="020B0604020202020204" pitchFamily="34" charset="0"/>
                  <a:cs typeface="Arial" panose="020B0604020202020204" pitchFamily="34" charset="0"/>
                </a:rPr>
                <a:t>ó là </a:t>
              </a:r>
              <a:r>
                <a:rPr lang="fr-FR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fr-FR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fr-FR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fr-FR" sz="4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515AE05-377C-C708-9C42-02FE19E34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98938" y="1817066"/>
              <a:ext cx="2875938" cy="99917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26B510-8BF9-1C70-BD5A-A3D1FB72F904}"/>
              </a:ext>
            </a:extLst>
          </p:cNvPr>
          <p:cNvGrpSpPr/>
          <p:nvPr/>
        </p:nvGrpSpPr>
        <p:grpSpPr>
          <a:xfrm>
            <a:off x="1371600" y="7256785"/>
            <a:ext cx="15534416" cy="2611115"/>
            <a:chOff x="816772" y="2896634"/>
            <a:chExt cx="10706634" cy="26111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4C7F0C-399D-FC4C-210D-66F8D3878681}"/>
                </a:ext>
              </a:extLst>
            </p:cNvPr>
            <p:cNvSpPr txBox="1"/>
            <p:nvPr/>
          </p:nvSpPr>
          <p:spPr>
            <a:xfrm>
              <a:off x="816772" y="2982186"/>
              <a:ext cx="10706634" cy="2525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trả lại kết quả là số dư của phép chia hai số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ó là phép chia lấy dư.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7E035E1-733B-AAEA-8C56-2F2A58D3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62998" y="2896634"/>
              <a:ext cx="2792668" cy="110344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51D5E5-95F1-A241-6D28-E2166ABECACA}"/>
              </a:ext>
            </a:extLst>
          </p:cNvPr>
          <p:cNvSpPr txBox="1"/>
          <p:nvPr/>
        </p:nvSpPr>
        <p:spPr>
          <a:xfrm>
            <a:off x="1422333" y="3367866"/>
            <a:ext cx="15534416" cy="1685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Với các phép toán trong nhóm lệnh Các phép toán em có thể xây dựng được biểu thức có nhiều phép toán với nhiều biến.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91493" y="2437256"/>
            <a:ext cx="17105015" cy="7496545"/>
            <a:chOff x="0" y="0"/>
            <a:chExt cx="4505024" cy="1974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5025" cy="1974399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899849"/>
            <a:ext cx="16099887" cy="4072451"/>
            <a:chOff x="0" y="0"/>
            <a:chExt cx="4179149" cy="1013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9149" cy="1013846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id="{46C002B5-481C-168C-AA13-31038E2A5C13}"/>
              </a:ext>
            </a:extLst>
          </p:cNvPr>
          <p:cNvSpPr/>
          <p:nvPr/>
        </p:nvSpPr>
        <p:spPr>
          <a:xfrm>
            <a:off x="6354747" y="396668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2B7F510-1C67-9CAD-5AC9-3CC81A3B20FB}"/>
              </a:ext>
            </a:extLst>
          </p:cNvPr>
          <p:cNvSpPr txBox="1"/>
          <p:nvPr/>
        </p:nvSpPr>
        <p:spPr>
          <a:xfrm rot="7395">
            <a:off x="5341492" y="625701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D7D861-50D7-DC70-A71A-5901389F6445}"/>
              </a:ext>
            </a:extLst>
          </p:cNvPr>
          <p:cNvSpPr txBox="1"/>
          <p:nvPr/>
        </p:nvSpPr>
        <p:spPr>
          <a:xfrm>
            <a:off x="1197513" y="3086100"/>
            <a:ext cx="15795087" cy="3521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chemeClr val="bg1"/>
                </a:solidFill>
              </a:rPr>
              <a:t>chương tr</a:t>
            </a:r>
            <a:r>
              <a:rPr lang="en-US" sz="4400" b="1" dirty="0">
                <a:solidFill>
                  <a:schemeClr val="bg1"/>
                </a:solidFill>
              </a:rPr>
              <a:t>ì</a:t>
            </a:r>
            <a:r>
              <a:rPr lang="vi-VN" sz="4400" b="1" dirty="0">
                <a:solidFill>
                  <a:schemeClr val="bg1"/>
                </a:solidFill>
              </a:rPr>
              <a:t>nh</a:t>
            </a:r>
            <a:r>
              <a:rPr lang="en-US" sz="4400" b="1" dirty="0">
                <a:solidFill>
                  <a:schemeClr val="bg1"/>
                </a:solidFill>
              </a:rPr>
              <a:t>: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endParaRPr lang="en-US" sz="4400" b="1" dirty="0">
              <a:solidFill>
                <a:schemeClr val="bg1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US" sz="4400" b="1" dirty="0">
                <a:solidFill>
                  <a:schemeClr val="bg1"/>
                </a:solidFill>
              </a:rPr>
              <a:t>         N</a:t>
            </a:r>
            <a:r>
              <a:rPr lang="vi-VN" sz="4400" b="1" dirty="0">
                <a:solidFill>
                  <a:schemeClr val="bg1"/>
                </a:solidFill>
              </a:rPr>
              <a:t>hập hai số </a:t>
            </a:r>
            <a:r>
              <a:rPr lang="vi-VN" sz="4400" b="1" dirty="0">
                <a:solidFill>
                  <a:srgbClr val="FFFF00"/>
                </a:solidFill>
              </a:rPr>
              <a:t>So1</a:t>
            </a:r>
            <a:r>
              <a:rPr lang="vi-VN" sz="4400" b="1" dirty="0">
                <a:solidFill>
                  <a:schemeClr val="bg1"/>
                </a:solidFill>
              </a:rPr>
              <a:t> và </a:t>
            </a:r>
            <a:r>
              <a:rPr lang="vi-VN" sz="4400" b="1" dirty="0">
                <a:solidFill>
                  <a:srgbClr val="FFFF00"/>
                </a:solidFill>
              </a:rPr>
              <a:t>So2</a:t>
            </a:r>
            <a:r>
              <a:rPr lang="vi-VN" sz="4400" b="1" dirty="0">
                <a:solidFill>
                  <a:schemeClr val="bg1"/>
                </a:solidFill>
              </a:rPr>
              <a:t> từ bàn phím. Tính tích hai số đó (</a:t>
            </a:r>
            <a:r>
              <a:rPr lang="vi-VN" sz="4400" b="1" dirty="0">
                <a:solidFill>
                  <a:srgbClr val="FFFF00"/>
                </a:solidFill>
              </a:rPr>
              <a:t>So1 × So2</a:t>
            </a:r>
            <a:r>
              <a:rPr lang="vi-VN" sz="4400" b="1" dirty="0">
                <a:solidFill>
                  <a:schemeClr val="bg1"/>
                </a:solidFill>
              </a:rPr>
              <a:t>). Hiển thị các biến: </a:t>
            </a:r>
            <a:r>
              <a:rPr lang="vi-VN" sz="4400" b="1" dirty="0">
                <a:solidFill>
                  <a:srgbClr val="FFFF00"/>
                </a:solidFill>
              </a:rPr>
              <a:t>trả lời, So1, So2 </a:t>
            </a:r>
            <a:r>
              <a:rPr lang="vi-VN" sz="4400" b="1" dirty="0">
                <a:solidFill>
                  <a:schemeClr val="bg1"/>
                </a:solidFill>
              </a:rPr>
              <a:t>và </a:t>
            </a:r>
            <a:r>
              <a:rPr lang="vi-VN" sz="4400" b="1" dirty="0">
                <a:solidFill>
                  <a:srgbClr val="FFFF00"/>
                </a:solidFill>
              </a:rPr>
              <a:t>Tich</a:t>
            </a:r>
            <a:r>
              <a:rPr lang="vi-VN" sz="4400" b="1" dirty="0">
                <a:solidFill>
                  <a:schemeClr val="bg1"/>
                </a:solidFill>
              </a:rPr>
              <a:t> trên sân khấu để quan sát giá trị của chúng.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F1DD80C-97AE-0316-3119-DCDA8B7B55FE}"/>
              </a:ext>
            </a:extLst>
          </p:cNvPr>
          <p:cNvGrpSpPr/>
          <p:nvPr/>
        </p:nvGrpSpPr>
        <p:grpSpPr>
          <a:xfrm>
            <a:off x="1114863" y="7340779"/>
            <a:ext cx="4806658" cy="2298521"/>
            <a:chOff x="0" y="0"/>
            <a:chExt cx="1265951" cy="60537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3B25FF3-A977-3F30-D76E-131599F25CB6}"/>
                </a:ext>
              </a:extLst>
            </p:cNvPr>
            <p:cNvSpPr/>
            <p:nvPr/>
          </p:nvSpPr>
          <p:spPr>
            <a:xfrm>
              <a:off x="0" y="0"/>
              <a:ext cx="1265951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D980802C-E29F-F04C-A3F4-BB37EA487145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407D3BF-29FF-BF44-1C0C-9BB265E22A4A}"/>
              </a:ext>
            </a:extLst>
          </p:cNvPr>
          <p:cNvGrpSpPr/>
          <p:nvPr/>
        </p:nvGrpSpPr>
        <p:grpSpPr>
          <a:xfrm>
            <a:off x="6740671" y="7340779"/>
            <a:ext cx="4806658" cy="2298521"/>
            <a:chOff x="0" y="0"/>
            <a:chExt cx="1265951" cy="605372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E080EF3-3E65-B138-0ADC-4E965267A34F}"/>
                </a:ext>
              </a:extLst>
            </p:cNvPr>
            <p:cNvSpPr/>
            <p:nvPr/>
          </p:nvSpPr>
          <p:spPr>
            <a:xfrm>
              <a:off x="0" y="0"/>
              <a:ext cx="1265951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39AD477C-E8DA-52EB-44BB-98776F41563D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57AFE62A-79D2-4288-5AF8-D763EF94BE84}"/>
              </a:ext>
            </a:extLst>
          </p:cNvPr>
          <p:cNvGrpSpPr/>
          <p:nvPr/>
        </p:nvGrpSpPr>
        <p:grpSpPr>
          <a:xfrm>
            <a:off x="12175912" y="7340779"/>
            <a:ext cx="4806658" cy="2298521"/>
            <a:chOff x="0" y="0"/>
            <a:chExt cx="1265951" cy="605372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170315B-9470-CF34-C949-49A5A370F876}"/>
                </a:ext>
              </a:extLst>
            </p:cNvPr>
            <p:cNvSpPr/>
            <p:nvPr/>
          </p:nvSpPr>
          <p:spPr>
            <a:xfrm>
              <a:off x="0" y="0"/>
              <a:ext cx="1265951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737F54CF-31A3-5217-F122-DD282C010C7F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4520FEC1-F4CE-44FE-215C-90B3F10568F5}"/>
              </a:ext>
            </a:extLst>
          </p:cNvPr>
          <p:cNvSpPr/>
          <p:nvPr/>
        </p:nvSpPr>
        <p:spPr>
          <a:xfrm>
            <a:off x="2676535" y="7584210"/>
            <a:ext cx="1584630" cy="1811660"/>
          </a:xfrm>
          <a:custGeom>
            <a:avLst/>
            <a:gdLst/>
            <a:ahLst/>
            <a:cxnLst/>
            <a:rect l="l" t="t" r="r" b="b"/>
            <a:pathLst>
              <a:path w="1584630" h="1811660">
                <a:moveTo>
                  <a:pt x="0" y="0"/>
                </a:moveTo>
                <a:lnTo>
                  <a:pt x="1584630" y="0"/>
                </a:lnTo>
                <a:lnTo>
                  <a:pt x="1584630" y="1811660"/>
                </a:lnTo>
                <a:lnTo>
                  <a:pt x="0" y="1811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E9826099-405C-4867-8443-A905DA7E1663}"/>
              </a:ext>
            </a:extLst>
          </p:cNvPr>
          <p:cNvSpPr/>
          <p:nvPr/>
        </p:nvSpPr>
        <p:spPr>
          <a:xfrm rot="21153730">
            <a:off x="13701462" y="7617614"/>
            <a:ext cx="1508593" cy="1688079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2F7336-E0EB-285F-4243-BA691E58F2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9611" y="7545455"/>
            <a:ext cx="2317754" cy="186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507</Words>
  <Application>Microsoft Office PowerPoint</Application>
  <PresentationFormat>Custom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Wingdings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cp:lastModifiedBy>Admin</cp:lastModifiedBy>
  <cp:revision>24</cp:revision>
  <dcterms:created xsi:type="dcterms:W3CDTF">2006-08-16T00:00:00Z</dcterms:created>
  <dcterms:modified xsi:type="dcterms:W3CDTF">2024-06-03T09:37:24Z</dcterms:modified>
  <dc:identifier>DAGEvgh5pV8</dc:identifier>
</cp:coreProperties>
</file>