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12192000"/>
  <p:notesSz cx="6858000" cy="9144000"/>
  <p:embeddedFontLst>
    <p:embeddedFont>
      <p:font typeface="Nunito"/>
      <p:regular r:id="rId29"/>
      <p:bold r:id="rId30"/>
      <p:italic r:id="rId31"/>
      <p:boldItalic r:id="rId32"/>
    </p:embeddedFont>
    <p:embeddedFont>
      <p:font typeface="Ole"/>
      <p:regular r:id="rId33"/>
    </p:embeddedFont>
    <p:embeddedFont>
      <p:font typeface="Pattaya"/>
      <p:regular r:id="rId34"/>
    </p:embeddedFont>
    <p:embeddedFont>
      <p:font typeface="Coiny"/>
      <p:regular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i2JCh+pLbMVhe/zerM29SKvfAV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1CFBA5-341E-4D0E-A29A-D75286416D00}">
  <a:tblStyle styleId="{7D1CFBA5-341E-4D0E-A29A-D75286416D00}" styleName="Table_0">
    <a:wholeTbl>
      <a:tcTxStyle b="off" i="off">
        <a:font>
          <a:latin typeface="微软雅黑"/>
          <a:ea typeface="微软雅黑"/>
          <a:cs typeface="微软雅黑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6"/>
          </a:solidFill>
        </a:fill>
      </a:tcStyle>
    </a:wholeTbl>
    <a:band1H>
      <a:tcTxStyle/>
      <a:tcStyle>
        <a:fill>
          <a:solidFill>
            <a:srgbClr val="FED0CA"/>
          </a:solidFill>
        </a:fill>
      </a:tcStyle>
    </a:band1H>
    <a:band2H>
      <a:tcTxStyle/>
    </a:band2H>
    <a:band1V>
      <a:tcTxStyle/>
      <a:tcStyle>
        <a:fill>
          <a:solidFill>
            <a:srgbClr val="FED0CA"/>
          </a:solidFill>
        </a:fill>
      </a:tcStyle>
    </a:band1V>
    <a:band2V>
      <a:tcTxStyle/>
    </a:band2V>
    <a:lastCol>
      <a:tcTxStyle b="on" i="off">
        <a:font>
          <a:latin typeface="微软雅黑"/>
          <a:ea typeface="微软雅黑"/>
          <a:cs typeface="微软雅黑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微软雅黑"/>
          <a:ea typeface="微软雅黑"/>
          <a:cs typeface="微软雅黑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微软雅黑"/>
          <a:ea typeface="微软雅黑"/>
          <a:cs typeface="微软雅黑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微软雅黑"/>
          <a:ea typeface="微软雅黑"/>
          <a:cs typeface="微软雅黑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Nunit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4.xml"/><Relationship Id="rId33" Type="http://schemas.openxmlformats.org/officeDocument/2006/relationships/font" Target="fonts/Ole-regular.fntdata"/><Relationship Id="rId10" Type="http://schemas.openxmlformats.org/officeDocument/2006/relationships/slide" Target="slides/slide3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6.xml"/><Relationship Id="rId35" Type="http://schemas.openxmlformats.org/officeDocument/2006/relationships/font" Target="fonts/Coiny-regular.fntdata"/><Relationship Id="rId12" Type="http://schemas.openxmlformats.org/officeDocument/2006/relationships/slide" Target="slides/slide5.xml"/><Relationship Id="rId34" Type="http://schemas.openxmlformats.org/officeDocument/2006/relationships/font" Target="fonts/Pattaya-regular.fntdata"/><Relationship Id="rId15" Type="http://schemas.openxmlformats.org/officeDocument/2006/relationships/slide" Target="slides/slide8.xml"/><Relationship Id="rId37" Type="http://schemas.openxmlformats.org/officeDocument/2006/relationships/font" Target="fonts/OpenSans-bold.fntdata"/><Relationship Id="rId14" Type="http://schemas.openxmlformats.org/officeDocument/2006/relationships/slide" Target="slides/slide7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0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9.xml"/><Relationship Id="rId38" Type="http://schemas.openxmlformats.org/officeDocument/2006/relationships/font" Target="fonts/OpenSans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6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1ppt.com/moban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Microsoft Yahei"/>
              <a:buNone/>
              <a:defRPr b="1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36"/>
          <p:cNvSpPr/>
          <p:nvPr>
            <p:ph idx="2" type="pic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None/>
              <a:defRPr b="0" i="0" sz="18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Arial"/>
              <a:buNone/>
              <a:defRPr b="0" i="0" sz="1599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228600" lvl="2" marL="13716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0" name="Google Shape;40;p36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1" name="Google Shape;41;p36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2" name="Google Shape;42;p36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/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Microsoft Yahei"/>
              <a:buNone/>
              <a:defRPr b="0" i="0" sz="5865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37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427" lvl="0" marL="45720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b="0" i="0" sz="4265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465582" lvl="1" marL="914400" marR="0" rtl="0" algn="l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b="0" i="0" sz="3732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431736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b="0" i="0" sz="3199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97891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97891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97891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6" name="Google Shape;46;p37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7" name="Google Shape;47;p37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48" name="Google Shape;48;p37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>
  <p:cSld name="垂直排列标题与文本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仅标题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/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Microsoft Yahei"/>
              <a:buNone/>
              <a:defRPr b="0" i="0" sz="5865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>
  <p:cSld name="节标题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79290">
            <a:off x="104089" y="2528964"/>
            <a:ext cx="3633370" cy="409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022" y="1354415"/>
            <a:ext cx="4678681" cy="527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矢量图形&#10;&#10;描述已自动生成" id="58" name="Google Shape;5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987" y="142638"/>
            <a:ext cx="2747350" cy="242355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79290">
            <a:off x="104089" y="2528964"/>
            <a:ext cx="3633370" cy="409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022" y="1354415"/>
            <a:ext cx="4678681" cy="5274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文字&#10;&#10;描述已自动生成" id="63" name="Google Shape;6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642" y="131198"/>
            <a:ext cx="9571530" cy="5972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屏幕截图&#10;&#10;描述已自动生成" id="64" name="Google Shape;6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9989" y="4979321"/>
            <a:ext cx="2801426" cy="1796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矢量图形&#10;&#10;描述已自动生成" id="65" name="Google Shape;65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3851" y="441609"/>
            <a:ext cx="3033543" cy="267601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>
  <p:cSld name="比较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矢量图形&#10;&#10;描述已自动生成" id="69" name="Google Shape;6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837625" y="182880"/>
            <a:ext cx="2828348" cy="249500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矢量图形&#10;&#10;描述已自动生成" id="73" name="Google Shape;7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矢量图形&#10;&#10;描述已自动生成" id="77" name="Google Shape;7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192905" y="0"/>
            <a:ext cx="1999094" cy="17634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8" name="Google Shape;78;p43"/>
          <p:cNvSpPr/>
          <p:nvPr/>
        </p:nvSpPr>
        <p:spPr>
          <a:xfrm>
            <a:off x="4306387" y="992777"/>
            <a:ext cx="3579223" cy="535577"/>
          </a:xfrm>
          <a:prstGeom prst="roundRect">
            <a:avLst>
              <a:gd fmla="val 50000" name="adj"/>
            </a:avLst>
          </a:prstGeom>
          <a:solidFill>
            <a:srgbClr val="396B67"/>
          </a:solidFill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>
  <p:cSld name="内容与标题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79290">
            <a:off x="104089" y="2528964"/>
            <a:ext cx="3633370" cy="409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022" y="1354415"/>
            <a:ext cx="4678681" cy="527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屏幕截图&#10;&#10;描述已自动生成" id="84" name="Google Shape;8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9989" y="4979321"/>
            <a:ext cx="2801426" cy="179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>
  <p:cSld name="图片与标题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5"/>
          <p:cNvSpPr/>
          <p:nvPr/>
        </p:nvSpPr>
        <p:spPr>
          <a:xfrm>
            <a:off x="992504" y="422910"/>
            <a:ext cx="10206990" cy="6023610"/>
          </a:xfrm>
          <a:prstGeom prst="roundRect">
            <a:avLst>
              <a:gd fmla="val 16667" name="adj"/>
            </a:avLst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6"/>
          <p:cNvSpPr/>
          <p:nvPr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59310" y="0"/>
            <a:ext cx="913736" cy="1292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>
  <p:cSld name="节标题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项内容">
  <p:cSld name="两项内容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>
  <p:cSld name="节标题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>
  <p:cSld name="两栏内容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>
  <p:cSld name="比较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>
  <p:cSld name="仅标题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Microsoft Yahei"/>
              <a:buNone/>
              <a:defRPr b="1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427" lvl="0" marL="45720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b="0" i="0" sz="4265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465582" lvl="1" marL="914400" marR="0" rtl="0" algn="l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b="0" i="0" sz="3732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431736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b="0" i="0" sz="3199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97891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97891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97891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24" name="Google Shape;24;p34"/>
          <p:cNvSpPr txBox="1"/>
          <p:nvPr>
            <p:ph idx="2" type="body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None/>
              <a:defRPr b="0" i="0" sz="18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Arial"/>
              <a:buNone/>
              <a:defRPr b="0" i="0" sz="1599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228600" lvl="2" marL="13716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25" name="Google Shape;25;p34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26" name="Google Shape;26;p34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27" name="Google Shape;27;p34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内容与标题">
  <p:cSld name="1_内容与标题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/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6"/>
              <a:buFont typeface="Microsoft Yahei"/>
              <a:buNone/>
              <a:defRPr b="1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5"/>
          <p:cNvSpPr txBox="1"/>
          <p:nvPr>
            <p:ph idx="1" type="body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427" lvl="0" marL="45720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b="0" i="0" sz="4265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465582" lvl="1" marL="914400" marR="0" rtl="0" algn="l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b="0" i="0" sz="3732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431736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b="0" i="0" sz="3199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97891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97891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97891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97891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97890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97890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b="0" i="0" sz="26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31" name="Google Shape;31;p35"/>
          <p:cNvSpPr txBox="1"/>
          <p:nvPr>
            <p:ph idx="2" type="body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None/>
              <a:defRPr b="0" i="0" sz="1866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Arial"/>
              <a:buNone/>
              <a:defRPr b="0" i="0" sz="1599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228600" lvl="2" marL="1371600" marR="0" rtl="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32" name="Google Shape;32;p35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33" name="Google Shape;33;p35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34" name="Google Shape;34;p35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35"/>
          <p:cNvSpPr txBox="1"/>
          <p:nvPr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"/>
              <a:buFont typeface="Microsoft Yahei"/>
              <a:buNone/>
            </a:pPr>
            <a:r>
              <a:rPr b="0" i="0" lang="en-US" sz="133" u="sng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PPT模板</a:t>
            </a:r>
            <a:r>
              <a:rPr b="0" i="0" lang="en-US" sz="133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http://www.1ppt.com/moban/ </a:t>
            </a:r>
            <a:endParaRPr b="0" i="0" sz="133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户外&#10;&#10;描述已自动生成" id="53" name="Google Shape;53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by: Hương Thảo – tranthao121004@gmail.com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37.png"/><Relationship Id="rId13" Type="http://schemas.openxmlformats.org/officeDocument/2006/relationships/image" Target="../media/image35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5" Type="http://schemas.openxmlformats.org/officeDocument/2006/relationships/image" Target="../media/image33.png"/><Relationship Id="rId6" Type="http://schemas.openxmlformats.org/officeDocument/2006/relationships/image" Target="../media/image42.png"/><Relationship Id="rId7" Type="http://schemas.openxmlformats.org/officeDocument/2006/relationships/image" Target="../media/image30.png"/><Relationship Id="rId8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5.png"/><Relationship Id="rId4" Type="http://schemas.openxmlformats.org/officeDocument/2006/relationships/image" Target="../media/image57.png"/><Relationship Id="rId5" Type="http://schemas.openxmlformats.org/officeDocument/2006/relationships/image" Target="../media/image14.png"/><Relationship Id="rId6" Type="http://schemas.openxmlformats.org/officeDocument/2006/relationships/image" Target="../media/image51.png"/><Relationship Id="rId7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png"/><Relationship Id="rId4" Type="http://schemas.openxmlformats.org/officeDocument/2006/relationships/image" Target="../media/image71.png"/><Relationship Id="rId5" Type="http://schemas.openxmlformats.org/officeDocument/2006/relationships/image" Target="../media/image54.png"/><Relationship Id="rId6" Type="http://schemas.openxmlformats.org/officeDocument/2006/relationships/image" Target="../media/image5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5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5.png"/><Relationship Id="rId4" Type="http://schemas.openxmlformats.org/officeDocument/2006/relationships/image" Target="../media/image57.pn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Relationship Id="rId4" Type="http://schemas.openxmlformats.org/officeDocument/2006/relationships/image" Target="../media/image7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5.png"/><Relationship Id="rId4" Type="http://schemas.openxmlformats.org/officeDocument/2006/relationships/image" Target="../media/image57.png"/><Relationship Id="rId5" Type="http://schemas.openxmlformats.org/officeDocument/2006/relationships/image" Target="../media/image14.png"/><Relationship Id="rId6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5.png"/><Relationship Id="rId4" Type="http://schemas.openxmlformats.org/officeDocument/2006/relationships/image" Target="../media/image57.png"/><Relationship Id="rId5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37.png"/><Relationship Id="rId13" Type="http://schemas.openxmlformats.org/officeDocument/2006/relationships/image" Target="../media/image35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73.png"/><Relationship Id="rId5" Type="http://schemas.openxmlformats.org/officeDocument/2006/relationships/image" Target="../media/image33.png"/><Relationship Id="rId6" Type="http://schemas.openxmlformats.org/officeDocument/2006/relationships/image" Target="../media/image42.png"/><Relationship Id="rId7" Type="http://schemas.openxmlformats.org/officeDocument/2006/relationships/image" Target="../media/image30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Relationship Id="rId6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Relationship Id="rId4" Type="http://schemas.openxmlformats.org/officeDocument/2006/relationships/image" Target="../media/image69.png"/><Relationship Id="rId5" Type="http://schemas.openxmlformats.org/officeDocument/2006/relationships/image" Target="../media/image32.png"/><Relationship Id="rId6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3653" y="3492375"/>
            <a:ext cx="2539572" cy="317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1" y="5274733"/>
            <a:ext cx="12188116" cy="2101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丫头\png\小人\卡通类素材\yunf.png" id="104" name="Google Shape;10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01867" y="498870"/>
            <a:ext cx="1691694" cy="710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descr="E:\丫头\png\小人\卡通类素材\ry.png" id="106" name="Google Shape;106;p1"/>
            <p:cNvPicPr preferRelativeResize="0"/>
            <p:nvPr/>
          </p:nvPicPr>
          <p:blipFill rotWithShape="1">
            <a:blip r:embed="rId6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107" name="Google Shape;107;p1"/>
            <p:cNvPicPr preferRelativeResize="0"/>
            <p:nvPr/>
          </p:nvPicPr>
          <p:blipFill rotWithShape="1">
            <a:blip r:embed="rId7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36263">
            <a:off x="57314" y="2486"/>
            <a:ext cx="1370681" cy="1270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丫头\png\小人\卡通类素材\yunf.png" id="109" name="Google Shape;109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1-原创素材\1_mm1102\PPT\PPT_014\materaials\pageimg_g16.png" id="110" name="Google Shape;110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85003" y="568583"/>
            <a:ext cx="7785408" cy="37047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36302" y="4717058"/>
            <a:ext cx="3432217" cy="19177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descr="E:\丫头\png\小人\卡通类素材\ry.png" id="113" name="Google Shape;113;p1"/>
            <p:cNvPicPr preferRelativeResize="0"/>
            <p:nvPr/>
          </p:nvPicPr>
          <p:blipFill rotWithShape="1">
            <a:blip r:embed="rId12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114" name="Google Shape;114;p1"/>
            <p:cNvPicPr preferRelativeResize="0"/>
            <p:nvPr/>
          </p:nvPicPr>
          <p:blipFill rotWithShape="1">
            <a:blip r:embed="rId13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descr="E:\丫头\png\小人\卡通类素材\ry.png" id="116" name="Google Shape;116;p1"/>
            <p:cNvPicPr preferRelativeResize="0"/>
            <p:nvPr/>
          </p:nvPicPr>
          <p:blipFill rotWithShape="1">
            <a:blip r:embed="rId12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117" name="Google Shape;117;p1"/>
            <p:cNvPicPr preferRelativeResize="0"/>
            <p:nvPr/>
          </p:nvPicPr>
          <p:blipFill rotWithShape="1">
            <a:blip r:embed="rId13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1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descr="E:\丫头\png\小人\卡通类素材\ry.png" id="119" name="Google Shape;119;p1"/>
            <p:cNvPicPr preferRelativeResize="0"/>
            <p:nvPr/>
          </p:nvPicPr>
          <p:blipFill rotWithShape="1">
            <a:blip r:embed="rId12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120" name="Google Shape;120;p1"/>
            <p:cNvPicPr preferRelativeResize="0"/>
            <p:nvPr/>
          </p:nvPicPr>
          <p:blipFill rotWithShape="1">
            <a:blip r:embed="rId13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"/>
          <p:cNvSpPr txBox="1"/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anchorCtr="0" anchor="b" bIns="162475" lIns="162475" spcFirstLastPara="1" rIns="162475" wrap="square" tIns="162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</a:pPr>
            <a:r>
              <a:rPr b="0" i="0" lang="en-US" sz="3199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Thứ ba ngày 4 tháng 10 năm2022</a:t>
            </a:r>
            <a:endParaRPr b="0" i="0" sz="3199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"/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descr="E:\丫头\png\小人\卡通类素材\ry.png" id="123" name="Google Shape;123;p1"/>
            <p:cNvPicPr preferRelativeResize="0"/>
            <p:nvPr/>
          </p:nvPicPr>
          <p:blipFill rotWithShape="1">
            <a:blip r:embed="rId6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124" name="Google Shape;124;p1"/>
            <p:cNvPicPr preferRelativeResize="0"/>
            <p:nvPr/>
          </p:nvPicPr>
          <p:blipFill rotWithShape="1">
            <a:blip r:embed="rId7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1"/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descr="E:\丫头\png\小人\卡通类素材\ry.png" id="126" name="Google Shape;126;p1"/>
            <p:cNvPicPr preferRelativeResize="0"/>
            <p:nvPr/>
          </p:nvPicPr>
          <p:blipFill rotWithShape="1">
            <a:blip r:embed="rId6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127" name="Google Shape;127;p1"/>
            <p:cNvPicPr preferRelativeResize="0"/>
            <p:nvPr/>
          </p:nvPicPr>
          <p:blipFill rotWithShape="1">
            <a:blip r:embed="rId7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E:\丫头\png\小人\卡通类素材\yunf.png" id="128" name="Google Shape;12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29" name="Google Shape;129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077327" y="2163592"/>
            <a:ext cx="2572989" cy="100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215103" y="2865176"/>
            <a:ext cx="6419644" cy="1072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86" name="Google Shape;286;p10"/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87" name="Google Shape;287;p10"/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descr="F:\1-原创素材\1_mm1102\PPT\PPT_014\materaials\pageimg_g16.png" id="288" name="Google Shape;288;p10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3989" r="0" t="19525"/>
                <a:stretch/>
              </p:blipFill>
              <p:spPr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89" name="Google Shape;289;p10"/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rect b="b" l="l" r="r" t="t"/>
                  <a:pathLst>
                    <a:path extrusionOk="0" h="1384444" w="1765750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99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sp>
            <p:nvSpPr>
              <p:cNvPr id="290" name="Google Shape;290;p10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rect b="b" l="l" r="r" t="t"/>
                <a:pathLst>
                  <a:path extrusionOk="0" h="1089522" w="1080046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 cap="flat" cmpd="sng" w="25400">
                <a:solidFill>
                  <a:srgbClr val="669A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rect b="b" l="l" r="r" t="t"/>
                <a:pathLst>
                  <a:path extrusionOk="0" h="266847" w="419281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pic>
          <p:nvPicPr>
            <p:cNvPr id="292" name="Google Shape;29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27203"/>
              <a:ext cx="1102698" cy="10224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p10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294" name="Google Shape;294;p10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>
                <a:gd fmla="val 16667" name="adj"/>
              </a:avLst>
            </a:prstGeom>
            <a:solidFill>
              <a:srgbClr val="FBE4D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99">
                  <a:solidFill>
                    <a:srgbClr val="FF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Tiêu chí đánh giá</a:t>
              </a:r>
              <a:endParaRPr b="1" sz="2799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solidFill>
                    <a:srgbClr val="14243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1. Sai không quá </a:t>
              </a:r>
              <a:r>
                <a:rPr b="1" lang="en-US" sz="2799">
                  <a:solidFill>
                    <a:srgbClr val="14243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5 lỗi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solidFill>
                    <a:srgbClr val="14243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2. Chữ viết rõ ràng, sạch đẹp</a:t>
              </a:r>
              <a:endParaRPr sz="2799">
                <a:solidFill>
                  <a:srgbClr val="14243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>
                  <a:solidFill>
                    <a:srgbClr val="14243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3. Trình bày đúng hình thức</a:t>
              </a:r>
              <a:endParaRPr sz="2799">
                <a:solidFill>
                  <a:srgbClr val="14243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fmla="val 29081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fmla="val 29081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fmla="val 29081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fmla="val 29081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fmla="val 29081" name="adj"/>
                <a:gd fmla="val 105146" name="hf"/>
                <a:gd fmla="val 110557" name="vf"/>
              </a:avLst>
            </a:prstGeom>
            <a:solidFill>
              <a:srgbClr val="FFC000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0" name="Google Shape;3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175" y="4378934"/>
            <a:ext cx="2254215" cy="2250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302" name="Google Shape;302;p10"/>
            <p:cNvSpPr/>
            <p:nvPr/>
          </p:nvSpPr>
          <p:spPr>
            <a:xfrm>
              <a:off x="2873170" y="343910"/>
              <a:ext cx="5134709" cy="63304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rnd" cmpd="thickThin" w="53975">
              <a:solidFill>
                <a:srgbClr val="7A4E4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03" name="Google Shape;303;p10"/>
            <p:cNvSpPr txBox="1"/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375" lIns="91375" spcFirstLastPara="1" rIns="91375" wrap="square" tIns="91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loria Hallelujah"/>
                <a:buNone/>
              </a:pPr>
              <a:r>
                <a:rPr b="1" i="0" lang="en-US" sz="3599" u="none" cap="none" strike="noStrike">
                  <a:solidFill>
                    <a:srgbClr val="114F50"/>
                  </a:solidFill>
                  <a:latin typeface="Calibri"/>
                  <a:ea typeface="Calibri"/>
                  <a:cs typeface="Calibri"/>
                  <a:sym typeface="Calibri"/>
                </a:rPr>
                <a:t>Nghe - viết</a:t>
              </a:r>
              <a:endParaRPr b="1" i="0" sz="3599" u="none" cap="none" strike="noStrike">
                <a:solidFill>
                  <a:srgbClr val="114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10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305" name="Google Shape;305;p10"/>
            <p:cNvSpPr/>
            <p:nvPr/>
          </p:nvSpPr>
          <p:spPr>
            <a:xfrm>
              <a:off x="7671479" y="2075243"/>
              <a:ext cx="2615461" cy="1947112"/>
            </a:xfrm>
            <a:custGeom>
              <a:rect b="b" l="l" r="r" t="t"/>
              <a:pathLst>
                <a:path extrusionOk="0" h="892" w="1300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1" anchor="b" bIns="45700" lIns="91400" spcFirstLastPara="1" rIns="91400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99">
                <a:solidFill>
                  <a:srgbClr val="778495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7562960" y="2029855"/>
              <a:ext cx="2844356" cy="2037887"/>
            </a:xfrm>
            <a:custGeom>
              <a:rect b="b" l="l" r="r" t="t"/>
              <a:pathLst>
                <a:path extrusionOk="0" h="1042" w="1454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cap="rnd" cmpd="thickThin" w="38100">
              <a:solidFill>
                <a:srgbClr val="7A4E4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9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Em hãy tự đánh giá phần viết của mình và của bạn</a:t>
            </a:r>
            <a:endParaRPr b="1" sz="2399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08" name="Google Shape;30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57981" y="878855"/>
            <a:ext cx="4676037" cy="96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丫头\png\小人\卡通类素材\l;'.png" id="314" name="Google Shape;3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60617">
            <a:off x="1241683" y="-329032"/>
            <a:ext cx="7891942" cy="625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2453" y="2590419"/>
            <a:ext cx="3687668" cy="460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598" y="4756206"/>
            <a:ext cx="12188116" cy="2101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peedometer&#10;&#10;Description automatically generated with low confidence" id="317" name="Google Shape;31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48721" y="1525221"/>
            <a:ext cx="999669" cy="107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3241" y="2242484"/>
            <a:ext cx="4535817" cy="134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"/>
          <p:cNvSpPr/>
          <p:nvPr/>
        </p:nvSpPr>
        <p:spPr>
          <a:xfrm>
            <a:off x="196114" y="257109"/>
            <a:ext cx="11775192" cy="727942"/>
          </a:xfrm>
          <a:prstGeom prst="roundRect">
            <a:avLst>
              <a:gd fmla="val 12595" name="adj"/>
            </a:avLst>
          </a:prstGeom>
          <a:solidFill>
            <a:schemeClr val="lt1"/>
          </a:solidFill>
          <a:ln cap="rnd" cmpd="thickThin" w="28575">
            <a:solidFill>
              <a:srgbClr val="7A4E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</a:pPr>
            <a:r>
              <a:rPr b="1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Quan sát tranh, tìm và viết từ ngữ chỉ sự vật theo yêu cầu a hoặc b.</a:t>
            </a:r>
            <a:endParaRPr b="0" i="0" sz="2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" name="Google Shape;325;p12"/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326" name="Google Shape;326;p12"/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rnd" cmpd="thickThin" w="38100">
              <a:solidFill>
                <a:srgbClr val="7A4E4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60925" lIns="121875" spcFirstLastPara="1" rIns="121875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a. Từ ngữ chứa tiếng bắt đầu bằng s hoặc x</a:t>
              </a:r>
              <a:endParaRPr b="0" i="0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M: dòng suối</a:t>
              </a:r>
              <a:endParaRPr b="0" i="0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b. Từ ngữ chứa tiếng có dấu hỏi hoặc dấu ngã.</a:t>
              </a:r>
              <a:endParaRPr b="0" i="0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M: cối giã gạo</a:t>
              </a:r>
              <a:endParaRPr b="0" i="0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28" name="Google Shape;3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7863" y="1542776"/>
            <a:ext cx="5784138" cy="52950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12"/>
          <p:cNvCxnSpPr/>
          <p:nvPr/>
        </p:nvCxnSpPr>
        <p:spPr>
          <a:xfrm>
            <a:off x="5324475" y="723900"/>
            <a:ext cx="264795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"/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6" name="Google Shape;3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439" y="-40238"/>
            <a:ext cx="12295157" cy="689823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8" name="Google Shape;33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1949" y="264751"/>
            <a:ext cx="4536956" cy="453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3"/>
          <p:cNvPicPr preferRelativeResize="0"/>
          <p:nvPr/>
        </p:nvPicPr>
        <p:blipFill rotWithShape="1">
          <a:blip r:embed="rId5">
            <a:alphaModFix/>
          </a:blip>
          <a:srcRect b="14566" l="0" r="0" t="0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3"/>
          <p:cNvSpPr/>
          <p:nvPr/>
        </p:nvSpPr>
        <p:spPr>
          <a:xfrm>
            <a:off x="310558" y="1544459"/>
            <a:ext cx="7551391" cy="3117516"/>
          </a:xfrm>
          <a:prstGeom prst="roundRect">
            <a:avLst>
              <a:gd fmla="val 16667" name="adj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 chơi: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2 đội chơi, mỗi đội có 5 thành viên có nhiệm vụ ghi lên bảng những </a:t>
            </a: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ừ ngữ </a:t>
            </a: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chứa tiếng bắt đầu bằng s hoặc x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ngữ chứa tiếng có dấu hỏi hoặc dấu ngã có trong bức tranh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Hết 3’ đội nào ghi được nhiều từ ngữ đúng hơn là đội chiến thắng.</a:t>
            </a:r>
            <a:endParaRPr/>
          </a:p>
        </p:txBody>
      </p:sp>
      <p:pic>
        <p:nvPicPr>
          <p:cNvPr id="341" name="Google Shape;34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2243" y="287142"/>
            <a:ext cx="10058400" cy="127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4"/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347" name="Google Shape;347;p14"/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348" name="Google Shape;348;p14"/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descr="F:\1-原创素材\1_mm1102\PPT\PPT_014\materaials\pageimg_g16.png" id="349" name="Google Shape;349;p1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3989" r="0" t="19525"/>
                <a:stretch/>
              </p:blipFill>
              <p:spPr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50" name="Google Shape;350;p14"/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rect b="b" l="l" r="r" t="t"/>
                  <a:pathLst>
                    <a:path extrusionOk="0" h="1384444" w="1765750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99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sp>
            <p:nvSpPr>
              <p:cNvPr id="351" name="Google Shape;351;p14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rect b="b" l="l" r="r" t="t"/>
                <a:pathLst>
                  <a:path extrusionOk="0" h="1089522" w="1080046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 cap="flat" cmpd="sng" w="25400">
                <a:solidFill>
                  <a:srgbClr val="669A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rect b="b" l="l" r="r" t="t"/>
                <a:pathLst>
                  <a:path extrusionOk="0" h="266847" w="419281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pic>
          <p:nvPicPr>
            <p:cNvPr id="353" name="Google Shape;35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27203"/>
              <a:ext cx="1102698" cy="102248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54" name="Google Shape;354;p14"/>
          <p:cNvGraphicFramePr/>
          <p:nvPr/>
        </p:nvGraphicFramePr>
        <p:xfrm>
          <a:off x="1688894" y="6532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{7D1CFBA5-341E-4D0E-A29A-D75286416D00}</a:tableStyleId>
              </a:tblPr>
              <a:tblGrid>
                <a:gridCol w="4509350"/>
                <a:gridCol w="4509350"/>
              </a:tblGrid>
              <a:tr h="529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</a:t>
                      </a:r>
                      <a:r>
                        <a:rPr b="1" i="0" lang="en-US" sz="3600" u="none" cap="none" strike="noStrik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ừ ngữ </a:t>
                      </a: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chứa tiếng bắt đầu bằng s hoặc x</a:t>
                      </a:r>
                      <a:r>
                        <a:rPr lang="en-US" sz="3600" u="none" cap="none" strike="noStrik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 </a:t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Từ ngữ chứa tiếng có dấu hỏi hoặc dấu ngã </a:t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  <a:tr h="65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M. Dòng sông</a:t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M. Cối giã gạo</a:t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  <a:tr h="65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  <a:tr h="65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355" name="Google Shape;355;p14"/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356" name="Google Shape;356;p14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14"/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START</a:t>
            </a:r>
            <a:endParaRPr/>
          </a:p>
        </p:txBody>
      </p:sp>
      <p:pic>
        <p:nvPicPr>
          <p:cNvPr id="359" name="Google Shape;35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8353" y="3441500"/>
            <a:ext cx="2181442" cy="21745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14"/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61" name="Google Shape;361;p14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2159000" y="3253181"/>
              <a:ext cx="601664" cy="950913"/>
            </a:xfrm>
            <a:custGeom>
              <a:rect b="b" l="l" r="r" t="t"/>
              <a:pathLst>
                <a:path extrusionOk="0" h="599" w="37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63" name="Google Shape;363;p14"/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9B2C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endParaRPr/>
          </a:p>
        </p:txBody>
      </p:sp>
      <p:sp>
        <p:nvSpPr>
          <p:cNvPr id="364" name="Google Shape;364;p14"/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9B2C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6</a:t>
            </a:r>
            <a:endParaRPr/>
          </a:p>
        </p:txBody>
      </p:sp>
      <p:sp>
        <p:nvSpPr>
          <p:cNvPr id="365" name="Google Shape;365;p14"/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9B2C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9</a:t>
            </a:r>
            <a:endParaRPr/>
          </a:p>
        </p:txBody>
      </p:sp>
      <p:sp>
        <p:nvSpPr>
          <p:cNvPr id="366" name="Google Shape;366;p14"/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9B2C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12</a:t>
            </a:r>
            <a:endParaRPr/>
          </a:p>
        </p:txBody>
      </p:sp>
      <p:sp>
        <p:nvSpPr>
          <p:cNvPr id="367" name="Google Shape;367;p14"/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Ấn vào start để bắt đầu tính giờ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15"/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373" name="Google Shape;373;p15"/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374" name="Google Shape;374;p15"/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descr="F:\1-原创素材\1_mm1102\PPT\PPT_014\materaials\pageimg_g16.png" id="375" name="Google Shape;375;p1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3989" r="0" t="19525"/>
                <a:stretch/>
              </p:blipFill>
              <p:spPr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76" name="Google Shape;376;p15"/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rect b="b" l="l" r="r" t="t"/>
                  <a:pathLst>
                    <a:path extrusionOk="0" h="1384444" w="1765750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99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sp>
            <p:nvSpPr>
              <p:cNvPr id="377" name="Google Shape;377;p15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rect b="b" l="l" r="r" t="t"/>
                <a:pathLst>
                  <a:path extrusionOk="0" h="1089522" w="1080046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 cap="flat" cmpd="sng" w="25400">
                <a:solidFill>
                  <a:srgbClr val="669A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78" name="Google Shape;378;p15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rect b="b" l="l" r="r" t="t"/>
                <a:pathLst>
                  <a:path extrusionOk="0" h="266847" w="419281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pic>
          <p:nvPicPr>
            <p:cNvPr id="379" name="Google Shape;37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27203"/>
              <a:ext cx="1102698" cy="102248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80" name="Google Shape;380;p15"/>
          <p:cNvGraphicFramePr/>
          <p:nvPr/>
        </p:nvGraphicFramePr>
        <p:xfrm>
          <a:off x="1630238" y="695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{7D1CFBA5-341E-4D0E-A29A-D75286416D00}</a:tableStyleId>
              </a:tblPr>
              <a:tblGrid>
                <a:gridCol w="4616875"/>
                <a:gridCol w="4616875"/>
              </a:tblGrid>
              <a:tr h="131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</a:t>
                      </a:r>
                      <a:r>
                        <a:rPr b="1" i="0" lang="en-US" sz="3600" u="none" cap="none" strike="noStrik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ừ ngữ </a:t>
                      </a: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chứa tiếng bắt đầu bằng s hoặc x</a:t>
                      </a:r>
                      <a:r>
                        <a:rPr lang="en-US" sz="3600" u="none" cap="none" strike="noStrik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 </a:t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Từ ngữ chứa tiếng có dấu hỏi hoặc dấu ngã </a:t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  <a:tr h="72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M. Dòng sông</a:t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M. Cối giã gạo</a:t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  <a:tr h="72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  <a:tr h="180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  <a:tr h="459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  <a:tr h="279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  <a:tr h="180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81" name="Google Shape;381;p15"/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 sàn</a:t>
            </a:r>
            <a:endParaRPr sz="36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2" name="Google Shape;382;p15"/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sóc</a:t>
            </a:r>
            <a:endParaRPr sz="36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3" name="Google Shape;383;p15"/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xe máy</a:t>
            </a:r>
            <a:endParaRPr sz="36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4" name="Google Shape;384;p15"/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 xô</a:t>
            </a:r>
            <a:endParaRPr sz="36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5" name="Google Shape;385;p15"/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 xẻng</a:t>
            </a:r>
            <a:endParaRPr sz="36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6" name="Google Shape;386;p15"/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 mũ</a:t>
            </a:r>
            <a:endParaRPr sz="36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 xẻng</a:t>
            </a:r>
            <a:endParaRPr sz="36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8" name="Google Shape;388;p15"/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ống xả</a:t>
            </a:r>
            <a:endParaRPr sz="36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sỏi đá</a:t>
            </a:r>
            <a:endParaRPr sz="36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丫头\png\小人\卡通类素材\l;'.png" id="395" name="Google Shape;3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60617">
            <a:off x="1241683" y="-329032"/>
            <a:ext cx="7891942" cy="625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2453" y="2590419"/>
            <a:ext cx="3687668" cy="460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598" y="4756206"/>
            <a:ext cx="12188116" cy="210179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6"/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Tìm thêm từ ngữ có tiếng mở đầu bằng s, x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/>
          <p:nvPr/>
        </p:nvSpPr>
        <p:spPr>
          <a:xfrm>
            <a:off x="196114" y="257109"/>
            <a:ext cx="11775192" cy="1048226"/>
          </a:xfrm>
          <a:prstGeom prst="roundRect">
            <a:avLst>
              <a:gd fmla="val 12595" name="adj"/>
            </a:avLst>
          </a:prstGeom>
          <a:solidFill>
            <a:schemeClr val="lt1"/>
          </a:solidFill>
          <a:ln cap="rnd" cmpd="thickThin" w="28575">
            <a:solidFill>
              <a:srgbClr val="7A4E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Yahe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4" name="Google Shape;404;p17"/>
          <p:cNvSpPr txBox="1"/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</a:pPr>
            <a:r>
              <a:rPr b="1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3: Tìm thêm từ ngữ có tiếng mở đầu bằng s, x (hoặc chứa tiếng có dấu hỏi, dấu ngã)</a:t>
            </a:r>
            <a:endParaRPr/>
          </a:p>
        </p:txBody>
      </p:sp>
      <p:grpSp>
        <p:nvGrpSpPr>
          <p:cNvPr id="405" name="Google Shape;405;p17"/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406" name="Google Shape;406;p17"/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rnd" cmpd="thickThin" w="38100">
              <a:solidFill>
                <a:srgbClr val="7A4E4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60925" lIns="121875" spcFirstLastPara="1" rIns="121875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99"/>
                <a:buFont typeface="Microsoft Yahei"/>
                <a:buNone/>
              </a:pPr>
              <a:r>
                <a:t/>
              </a:r>
              <a:endParaRPr b="0" i="0" sz="2399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"/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a. Từ ngữ chứa tiếng bắt đầu bằng s hoặc x</a:t>
              </a:r>
              <a:endParaRPr b="0" i="0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M: dòng suối</a:t>
              </a:r>
              <a:endParaRPr b="0" i="0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"/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b. Từ ngữ chứa tiếng có dấu hỏi hoặc dấu ngã.</a:t>
              </a:r>
              <a:endParaRPr b="0" i="0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Open Sans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M: cối giã gạo</a:t>
              </a:r>
              <a:endParaRPr b="0" i="0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08" name="Google Shape;408;p17"/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409" name="Google Shape;409;p17"/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C56"/>
                </a:buClr>
                <a:buSzPts val="4800"/>
                <a:buFont typeface="Ole"/>
                <a:buNone/>
              </a:pPr>
              <a:r>
                <a:rPr b="0" i="0" lang="en-US" sz="4800" u="none" cap="none" strike="noStrike">
                  <a:solidFill>
                    <a:srgbClr val="FF0C56"/>
                  </a:solidFill>
                  <a:latin typeface="Ole"/>
                  <a:ea typeface="Ole"/>
                  <a:cs typeface="Ole"/>
                  <a:sym typeface="Ole"/>
                </a:rPr>
                <a:t>THẢO LUẬN NHÓM ĐÔI</a:t>
              </a:r>
              <a:endParaRPr/>
            </a:p>
          </p:txBody>
        </p:sp>
        <p:pic>
          <p:nvPicPr>
            <p:cNvPr id="410" name="Google Shape;41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33802" y="4210458"/>
              <a:ext cx="2121764" cy="2280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con&#10;&#10;Description automatically generated" id="411" name="Google Shape;411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18"/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descr="Background pattern&#10;&#10;Description automatically generated" id="417" name="Google Shape;417;p18"/>
            <p:cNvPicPr preferRelativeResize="0"/>
            <p:nvPr/>
          </p:nvPicPr>
          <p:blipFill rotWithShape="1">
            <a:blip r:embed="rId3">
              <a:alphaModFix/>
            </a:blip>
            <a:srcRect b="69373" l="9255" r="51697" t="12867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18"/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52D6B"/>
                </a:buClr>
                <a:buSzPts val="4800"/>
                <a:buFont typeface="Pattaya"/>
                <a:buNone/>
              </a:pPr>
              <a:r>
                <a:rPr b="1" i="0" lang="en-US" sz="4800" u="none" cap="none" strike="noStrike">
                  <a:solidFill>
                    <a:srgbClr val="F52D6B"/>
                  </a:solidFill>
                  <a:latin typeface="Pattaya"/>
                  <a:ea typeface="Pattaya"/>
                  <a:cs typeface="Pattaya"/>
                  <a:sym typeface="Pattaya"/>
                </a:rPr>
                <a:t>Trò chơi “Truyền Điện”</a:t>
              </a:r>
              <a:endParaRPr/>
            </a:p>
          </p:txBody>
        </p:sp>
      </p:grpSp>
      <p:sp>
        <p:nvSpPr>
          <p:cNvPr id="419" name="Google Shape;419;p18"/>
          <p:cNvSpPr/>
          <p:nvPr/>
        </p:nvSpPr>
        <p:spPr>
          <a:xfrm>
            <a:off x="2320304" y="3563320"/>
            <a:ext cx="7551391" cy="3117516"/>
          </a:xfrm>
          <a:prstGeom prst="roundRect">
            <a:avLst>
              <a:gd fmla="val 16667" name="adj"/>
            </a:avLst>
          </a:prstGeom>
          <a:solidFill>
            <a:srgbClr val="FFCC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b="1" i="0" lang="en-US" sz="4000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lượt các em học sinh nói nhanh các từ ngữ chứa tiếng theo yêu cầu.</a:t>
            </a:r>
            <a:endParaRPr b="0" i="0" sz="4000" cap="none" strike="noStrik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/>
          <p:nvPr/>
        </p:nvSpPr>
        <p:spPr>
          <a:xfrm>
            <a:off x="196114" y="257109"/>
            <a:ext cx="11775192" cy="1048226"/>
          </a:xfrm>
          <a:prstGeom prst="roundRect">
            <a:avLst>
              <a:gd fmla="val 12595" name="adj"/>
            </a:avLst>
          </a:prstGeom>
          <a:solidFill>
            <a:schemeClr val="lt1"/>
          </a:solidFill>
          <a:ln cap="rnd" cmpd="thickThin" w="28575">
            <a:solidFill>
              <a:srgbClr val="7A4E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Yahe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5" name="Google Shape;425;p19"/>
          <p:cNvSpPr txBox="1"/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</a:pPr>
            <a:r>
              <a:rPr b="1" i="0" lang="en-US" sz="2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3: Tìm thêm từ ngữ có tiếng mở đầu bằng s, x (hoặc chứa tiếng có dấu hỏi, dấu ngã)</a:t>
            </a:r>
            <a:endParaRPr/>
          </a:p>
        </p:txBody>
      </p:sp>
      <p:sp>
        <p:nvSpPr>
          <p:cNvPr id="426" name="Google Shape;426;p19"/>
          <p:cNvSpPr/>
          <p:nvPr/>
        </p:nvSpPr>
        <p:spPr>
          <a:xfrm>
            <a:off x="282632" y="1562917"/>
            <a:ext cx="11535395" cy="52950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rnd" cmpd="thickThin" w="38100">
            <a:solidFill>
              <a:srgbClr val="7A4E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Microsoft Yahei"/>
              <a:buNone/>
            </a:pPr>
            <a:r>
              <a:t/>
            </a:r>
            <a:endParaRPr b="0" i="0" sz="2399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561867" y="1943100"/>
            <a:ext cx="10976923" cy="127003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7030A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Từ ngữ chứa tiếng mở đầu bằng s, x: </a:t>
            </a:r>
            <a:r>
              <a:rPr lang="en-US" sz="320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xúc xắc, xúc xích, xe đạp, quả xoài, ốc sên, quả sấu, củ sâm, sấm chớp,…</a:t>
            </a:r>
            <a:endParaRPr b="0" i="0" sz="3200" u="none" cap="none" strike="noStrik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561866" y="3765532"/>
            <a:ext cx="10976923" cy="127003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7030A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Từ chứa tiếng có dấu hỏi: </a:t>
            </a:r>
            <a:r>
              <a:rPr lang="en-US" sz="320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quả bưởi, vỏ cam, chảo rán, hủ tiếu, tổ ong, bún chả, chim sẻ…</a:t>
            </a:r>
            <a:endParaRPr b="0" i="0" sz="3200" u="none" cap="none" strike="noStrik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607538" y="5428433"/>
            <a:ext cx="10976923" cy="127003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7030A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Từ chứa tiếng có dấu ngã: </a:t>
            </a:r>
            <a:r>
              <a:rPr lang="en-US" sz="320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bã trầu, hà mã, tủ gỗ, chỗ ngồi,…</a:t>
            </a:r>
            <a:endParaRPr b="0" i="0" sz="3200" u="none" cap="none" strike="noStrik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丫头\png\小人\卡通类素材\l;'.png" id="136" name="Google Shape;13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60617">
            <a:off x="1241683" y="-329032"/>
            <a:ext cx="7891942" cy="625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2453" y="2590419"/>
            <a:ext cx="3687668" cy="460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598" y="4756206"/>
            <a:ext cx="12188116" cy="2101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39" name="Google Shape;13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8987" y="1534628"/>
            <a:ext cx="973502" cy="105579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70C0"/>
                </a:solidFill>
                <a:latin typeface="Coiny"/>
                <a:ea typeface="Coiny"/>
                <a:cs typeface="Coiny"/>
                <a:sym typeface="Coiny"/>
              </a:rPr>
              <a:t>Nghe – Viết</a:t>
            </a:r>
            <a:endParaRPr b="0" i="0" sz="4000" u="none" cap="none" strike="noStrike">
              <a:solidFill>
                <a:srgbClr val="0070C0"/>
              </a:solidFill>
              <a:latin typeface="Coiny"/>
              <a:ea typeface="Coiny"/>
              <a:cs typeface="Coiny"/>
              <a:sym typeface="Coin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70C0"/>
                </a:solidFill>
                <a:latin typeface="Coiny"/>
                <a:ea typeface="Coiny"/>
                <a:cs typeface="Coiny"/>
                <a:sym typeface="Coiny"/>
              </a:rPr>
              <a:t>Đi học vui sao</a:t>
            </a:r>
            <a:endParaRPr b="0" i="0" sz="4000" u="none" cap="none" strike="noStrike">
              <a:solidFill>
                <a:srgbClr val="0070C0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丫头\png\小人\卡通类素材\l;'.png" id="435" name="Google Shape;4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60617">
            <a:off x="1241683" y="-329032"/>
            <a:ext cx="7891942" cy="625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2453" y="2590419"/>
            <a:ext cx="3687668" cy="460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598" y="4756206"/>
            <a:ext cx="12188116" cy="210179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0"/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 nhà: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2 – 3 câu về điều em nhớ nhất trong buổi học hôm nay.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3653" y="3492375"/>
            <a:ext cx="2539572" cy="317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1" y="5274733"/>
            <a:ext cx="12188116" cy="2101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丫头\png\小人\卡通类素材\yunf.png" id="446" name="Google Shape;44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01867" y="498870"/>
            <a:ext cx="1691694" cy="710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" name="Google Shape;447;p21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descr="E:\丫头\png\小人\卡通类素材\ry.png" id="448" name="Google Shape;448;p21"/>
            <p:cNvPicPr preferRelativeResize="0"/>
            <p:nvPr/>
          </p:nvPicPr>
          <p:blipFill rotWithShape="1">
            <a:blip r:embed="rId6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449" name="Google Shape;449;p21"/>
            <p:cNvPicPr preferRelativeResize="0"/>
            <p:nvPr/>
          </p:nvPicPr>
          <p:blipFill rotWithShape="1">
            <a:blip r:embed="rId7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0" name="Google Shape;450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36263">
            <a:off x="57314" y="2486"/>
            <a:ext cx="1370681" cy="1270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丫头\png\小人\卡通类素材\yunf.png" id="451" name="Google Shape;451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1-原创素材\1_mm1102\PPT\PPT_014\materaials\pageimg_g16.png" id="452" name="Google Shape;452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85003" y="568583"/>
            <a:ext cx="7785408" cy="37047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53" name="Google Shape;453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36302" y="4717058"/>
            <a:ext cx="3432217" cy="19177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21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descr="E:\丫头\png\小人\卡通类素材\ry.png" id="455" name="Google Shape;455;p21"/>
            <p:cNvPicPr preferRelativeResize="0"/>
            <p:nvPr/>
          </p:nvPicPr>
          <p:blipFill rotWithShape="1">
            <a:blip r:embed="rId12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456" name="Google Shape;456;p21"/>
            <p:cNvPicPr preferRelativeResize="0"/>
            <p:nvPr/>
          </p:nvPicPr>
          <p:blipFill rotWithShape="1">
            <a:blip r:embed="rId13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7" name="Google Shape;457;p2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descr="E:\丫头\png\小人\卡通类素材\ry.png" id="458" name="Google Shape;458;p21"/>
            <p:cNvPicPr preferRelativeResize="0"/>
            <p:nvPr/>
          </p:nvPicPr>
          <p:blipFill rotWithShape="1">
            <a:blip r:embed="rId12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459" name="Google Shape;459;p21"/>
            <p:cNvPicPr preferRelativeResize="0"/>
            <p:nvPr/>
          </p:nvPicPr>
          <p:blipFill rotWithShape="1">
            <a:blip r:embed="rId13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0" name="Google Shape;460;p21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descr="E:\丫头\png\小人\卡通类素材\ry.png" id="461" name="Google Shape;461;p21"/>
            <p:cNvPicPr preferRelativeResize="0"/>
            <p:nvPr/>
          </p:nvPicPr>
          <p:blipFill rotWithShape="1">
            <a:blip r:embed="rId12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462" name="Google Shape;462;p21"/>
            <p:cNvPicPr preferRelativeResize="0"/>
            <p:nvPr/>
          </p:nvPicPr>
          <p:blipFill rotWithShape="1">
            <a:blip r:embed="rId13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21"/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descr="E:\丫头\png\小人\卡通类素材\ry.png" id="464" name="Google Shape;464;p21"/>
            <p:cNvPicPr preferRelativeResize="0"/>
            <p:nvPr/>
          </p:nvPicPr>
          <p:blipFill rotWithShape="1">
            <a:blip r:embed="rId6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465" name="Google Shape;465;p21"/>
            <p:cNvPicPr preferRelativeResize="0"/>
            <p:nvPr/>
          </p:nvPicPr>
          <p:blipFill rotWithShape="1">
            <a:blip r:embed="rId7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Google Shape;466;p21"/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descr="E:\丫头\png\小人\卡通类素材\ry.png" id="467" name="Google Shape;467;p21"/>
            <p:cNvPicPr preferRelativeResize="0"/>
            <p:nvPr/>
          </p:nvPicPr>
          <p:blipFill rotWithShape="1">
            <a:blip r:embed="rId6">
              <a:alphaModFix/>
            </a:blip>
            <a:srcRect b="41007" l="0" r="0" t="0"/>
            <a:stretch/>
          </p:blipFill>
          <p:spPr>
            <a:xfrm>
              <a:off x="-2033679" y="889419"/>
              <a:ext cx="46350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丫头\png\小人\卡通类素材\ry.png" id="468" name="Google Shape;468;p21"/>
            <p:cNvPicPr preferRelativeResize="0"/>
            <p:nvPr/>
          </p:nvPicPr>
          <p:blipFill rotWithShape="1">
            <a:blip r:embed="rId7">
              <a:alphaModFix/>
            </a:blip>
            <a:srcRect b="0" l="0" r="0" t="58991"/>
            <a:stretch/>
          </p:blipFill>
          <p:spPr>
            <a:xfrm>
              <a:off x="-1995208" y="1220892"/>
              <a:ext cx="355608" cy="28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E:\丫头\png\小人\卡通类素材\yunf.png" id="469" name="Google Shape;469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470" name="Google Shape;470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8434" y="1269302"/>
            <a:ext cx="11623261" cy="335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3"/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147" name="Google Shape;147;p3"/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148" name="Google Shape;148;p3"/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descr="F:\1-原创素材\1_mm1102\PPT\PPT_014\materaials\pageimg_g16.png" id="149" name="Google Shape;149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3989" r="0" t="19045"/>
                <a:stretch/>
              </p:blipFill>
              <p:spPr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0" name="Google Shape;150;p3"/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rect b="b" l="l" r="r" t="t"/>
                  <a:pathLst>
                    <a:path extrusionOk="0" h="1384444" w="1765750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399" u="none" cap="none" strike="noStrike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sp>
            <p:nvSpPr>
              <p:cNvPr id="151" name="Google Shape;151;p3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rect b="b" l="l" r="r" t="t"/>
                <a:pathLst>
                  <a:path extrusionOk="0" h="1089522" w="1080046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 cap="flat" cmpd="sng" w="25400">
                <a:solidFill>
                  <a:srgbClr val="669A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399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rect b="b" l="l" r="r" t="t"/>
                <a:pathLst>
                  <a:path extrusionOk="0" h="266847" w="419281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399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pic>
          <p:nvPicPr>
            <p:cNvPr id="153" name="Google Shape;153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56204" y="33930"/>
              <a:ext cx="3949878" cy="544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715" y="0"/>
              <a:ext cx="1102698" cy="10224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3"/>
          <p:cNvSpPr/>
          <p:nvPr/>
        </p:nvSpPr>
        <p:spPr>
          <a:xfrm>
            <a:off x="1344120" y="1577841"/>
            <a:ext cx="4540486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Sáng nay em đi học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Bình minh nắng xôn xao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Trong lành làn gió mát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Mơn man đôi má đào.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Lật từng trang sách mới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Chao ôi là thơm tho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Này đây là nương lúa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Dập dờn những cánh cò.</a:t>
            </a:r>
            <a:endParaRPr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6" name="Google Shape;15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72256" y="608493"/>
            <a:ext cx="4676037" cy="96934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"/>
          <p:cNvSpPr/>
          <p:nvPr/>
        </p:nvSpPr>
        <p:spPr>
          <a:xfrm>
            <a:off x="6456770" y="2359015"/>
            <a:ext cx="467603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Bao nhiêu chuyện cổ tích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Cũng có trong sách hay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Cô dạy múa, dạy hát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Làm đồ chơi khéo tay.</a:t>
            </a:r>
            <a:endParaRPr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ách tạo nền bảng xanh trên Powerpoint - Cách tạo nền slide trong  Powerpoint - VnDoc.com" id="162" name="Google Shape;1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Đi học vui sao</a:t>
            </a:r>
            <a:endParaRPr b="1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Sáng way em đi hǌ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Bìζ jiζ wắng xŪ xao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TǟΪg làζ làn gió ját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MΩ jan đċ já đào. 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Lật Ǉừng Ǉrang sáε jƞ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Chao ċ là κΧ κo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Này đây là wưΩg lúa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Dập dŊ ηững cáζ cò.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Bao ηΗłu εuΐİn cổ Ǉíε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Cũng có ǇrΪg sáε hay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Cô dạy júa, dạy hát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Làm đồ εΠ Ά≈o Ǉay.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Phạm Aζ Xuân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1-原创素材\1_mm1102\PPT\PPT_014\materaials\pageimg_g16.png"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Gạch chân dưới tiếng/từ khó đọc, dễ viết sai.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Em cần lưu ý điều gì khi trình bày bài viết.</a:t>
            </a:r>
            <a:endParaRPr/>
          </a:p>
        </p:txBody>
      </p:sp>
      <p:grpSp>
        <p:nvGrpSpPr>
          <p:cNvPr id="184" name="Google Shape;184;p5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185" name="Google Shape;185;p5"/>
            <p:cNvSpPr/>
            <p:nvPr/>
          </p:nvSpPr>
          <p:spPr>
            <a:xfrm>
              <a:off x="550985" y="343910"/>
              <a:ext cx="10070123" cy="728167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rnd" cmpd="thickThin" w="53975">
              <a:solidFill>
                <a:srgbClr val="7A4E4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375" lIns="91375" spcFirstLastPara="1" rIns="91375" wrap="square" tIns="91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loria Hallelujah"/>
                <a:buNone/>
              </a:pPr>
              <a:r>
                <a:rPr b="1" i="0" lang="en-US" sz="3999" u="none" cap="none" strike="noStrike">
                  <a:solidFill>
                    <a:srgbClr val="EA4618"/>
                  </a:solidFill>
                  <a:latin typeface="Calibri"/>
                  <a:ea typeface="Calibri"/>
                  <a:cs typeface="Calibri"/>
                  <a:sym typeface="Calibri"/>
                </a:rPr>
                <a:t>Đọc thầm đoạn văn và thực hiện các yêu cầu</a:t>
              </a:r>
              <a:endParaRPr b="1" i="0" sz="3999" u="none" cap="none" strike="noStrike">
                <a:solidFill>
                  <a:srgbClr val="EA46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427" y="5103616"/>
            <a:ext cx="1870291" cy="186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6"/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5" name="Google Shape;195;p6"/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96" name="Google Shape;196;p6"/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descr="F:\1-原创素材\1_mm1102\PPT\PPT_014\materaials\pageimg_g16.png" id="197" name="Google Shape;197;p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3989" r="0" t="19525"/>
                <a:stretch/>
              </p:blipFill>
              <p:spPr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8" name="Google Shape;198;p6"/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rect b="b" l="l" r="r" t="t"/>
                  <a:pathLst>
                    <a:path extrusionOk="0" h="1384444" w="1765750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99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sp>
            <p:nvSpPr>
              <p:cNvPr id="199" name="Google Shape;199;p6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rect b="b" l="l" r="r" t="t"/>
                <a:pathLst>
                  <a:path extrusionOk="0" h="1089522" w="1080046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 cap="flat" cmpd="sng" w="25400">
                <a:solidFill>
                  <a:srgbClr val="669A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rect b="b" l="l" r="r" t="t"/>
                <a:pathLst>
                  <a:path extrusionOk="0" h="266847" w="419281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pic>
          <p:nvPicPr>
            <p:cNvPr id="201" name="Google Shape;20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27203"/>
              <a:ext cx="1102698" cy="10224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6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203" name="Google Shape;203;p6"/>
            <p:cNvSpPr/>
            <p:nvPr/>
          </p:nvSpPr>
          <p:spPr>
            <a:xfrm>
              <a:off x="2873170" y="343910"/>
              <a:ext cx="5134708" cy="728167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rnd" cmpd="thickThin" w="53975">
              <a:solidFill>
                <a:srgbClr val="7A4E4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375" lIns="91375" spcFirstLastPara="1" rIns="91375" wrap="square" tIns="91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loria Hallelujah"/>
                <a:buNone/>
              </a:pPr>
              <a:r>
                <a:rPr b="1" i="0" lang="en-US" sz="3999" u="none" cap="none" strike="noStrike">
                  <a:solidFill>
                    <a:srgbClr val="EA4618"/>
                  </a:solidFill>
                  <a:latin typeface="Calibri"/>
                  <a:ea typeface="Calibri"/>
                  <a:cs typeface="Calibri"/>
                  <a:sym typeface="Calibri"/>
                </a:rPr>
                <a:t>Cùng luyện từ khó</a:t>
              </a:r>
              <a:endParaRPr b="1" i="0" sz="3999" u="none" cap="none" strike="noStrike">
                <a:solidFill>
                  <a:srgbClr val="EA46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" name="Google Shape;205;p6"/>
          <p:cNvPicPr preferRelativeResize="0"/>
          <p:nvPr/>
        </p:nvPicPr>
        <p:blipFill rotWithShape="1">
          <a:blip r:embed="rId5">
            <a:alphaModFix/>
          </a:blip>
          <a:srcRect b="0" l="30564" r="0" t="0"/>
          <a:stretch/>
        </p:blipFill>
        <p:spPr>
          <a:xfrm rot="5400000">
            <a:off x="618764" y="-411977"/>
            <a:ext cx="803955" cy="163002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7">
                <a:solidFill>
                  <a:srgbClr val="EA471C"/>
                </a:solidFill>
                <a:latin typeface="Calibri"/>
                <a:ea typeface="Calibri"/>
                <a:cs typeface="Calibri"/>
                <a:sym typeface="Calibri"/>
              </a:rPr>
              <a:t>xôn xao</a:t>
            </a:r>
            <a:endParaRPr sz="4798">
              <a:solidFill>
                <a:srgbClr val="EA471C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208" name="Google Shape;208;p6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9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xôn xao</a:t>
              </a:r>
              <a:endParaRPr b="1" sz="31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>
                <a:gd fmla="val 16667" name="adj"/>
              </a:avLst>
            </a:prstGeom>
            <a:noFill/>
            <a:ln cap="rnd" cmpd="thickThin" w="38100">
              <a:solidFill>
                <a:srgbClr val="229CA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210" name="Google Shape;21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33163" y="154486"/>
            <a:ext cx="1383421" cy="101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7"/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16" name="Google Shape;216;p7"/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7" name="Google Shape;217;p7"/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descr="F:\1-原创素材\1_mm1102\PPT\PPT_014\materaials\pageimg_g16.png" id="218" name="Google Shape;218;p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3989" r="0" t="19525"/>
                <a:stretch/>
              </p:blipFill>
              <p:spPr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9" name="Google Shape;219;p7"/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rect b="b" l="l" r="r" t="t"/>
                  <a:pathLst>
                    <a:path extrusionOk="0" h="1384444" w="1765750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99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sp>
            <p:nvSpPr>
              <p:cNvPr id="220" name="Google Shape;220;p7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rect b="b" l="l" r="r" t="t"/>
                <a:pathLst>
                  <a:path extrusionOk="0" h="1089522" w="1080046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 cap="flat" cmpd="sng" w="25400">
                <a:solidFill>
                  <a:srgbClr val="669A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rect b="b" l="l" r="r" t="t"/>
                <a:pathLst>
                  <a:path extrusionOk="0" h="266847" w="419281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pic>
          <p:nvPicPr>
            <p:cNvPr id="222" name="Google Shape;22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27203"/>
              <a:ext cx="1102698" cy="10224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7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224" name="Google Shape;224;p7"/>
            <p:cNvSpPr/>
            <p:nvPr/>
          </p:nvSpPr>
          <p:spPr>
            <a:xfrm>
              <a:off x="2873170" y="343910"/>
              <a:ext cx="5134708" cy="728167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rnd" cmpd="thickThin" w="53975">
              <a:solidFill>
                <a:srgbClr val="7A4E4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25" name="Google Shape;225;p7"/>
            <p:cNvSpPr txBox="1"/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375" lIns="91375" spcFirstLastPara="1" rIns="91375" wrap="square" tIns="91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loria Hallelujah"/>
                <a:buNone/>
              </a:pPr>
              <a:r>
                <a:rPr b="1" i="0" lang="en-US" sz="3999" u="none" cap="none" strike="noStrike">
                  <a:solidFill>
                    <a:srgbClr val="EA4618"/>
                  </a:solidFill>
                  <a:latin typeface="Calibri"/>
                  <a:ea typeface="Calibri"/>
                  <a:cs typeface="Calibri"/>
                  <a:sym typeface="Calibri"/>
                </a:rPr>
                <a:t>Cùng luyện từ khó</a:t>
              </a:r>
              <a:endParaRPr b="1" i="0" sz="3999" u="none" cap="none" strike="noStrike">
                <a:solidFill>
                  <a:srgbClr val="EA46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6" name="Google Shape;226;p7"/>
          <p:cNvPicPr preferRelativeResize="0"/>
          <p:nvPr/>
        </p:nvPicPr>
        <p:blipFill rotWithShape="1">
          <a:blip r:embed="rId5">
            <a:alphaModFix/>
          </a:blip>
          <a:srcRect b="0" l="30564" r="0" t="0"/>
          <a:stretch/>
        </p:blipFill>
        <p:spPr>
          <a:xfrm rot="5400000">
            <a:off x="618764" y="-411977"/>
            <a:ext cx="803955" cy="1630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7">
                <a:solidFill>
                  <a:srgbClr val="EA471C"/>
                </a:solidFill>
                <a:latin typeface="Calibri"/>
                <a:ea typeface="Calibri"/>
                <a:cs typeface="Calibri"/>
                <a:sym typeface="Calibri"/>
              </a:rPr>
              <a:t>dập dờn</a:t>
            </a:r>
            <a:endParaRPr sz="4798">
              <a:solidFill>
                <a:srgbClr val="EA471C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28" name="Google Shape;228;p7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229" name="Google Shape;229;p7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9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xôn xao</a:t>
              </a:r>
              <a:endParaRPr b="1" sz="31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>
                <a:gd fmla="val 16667" name="adj"/>
              </a:avLst>
            </a:prstGeom>
            <a:noFill/>
            <a:ln cap="rnd" cmpd="thickThin" w="38100">
              <a:solidFill>
                <a:srgbClr val="229CA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31" name="Google Shape;231;p7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232" name="Google Shape;232;p7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9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dập dờn</a:t>
              </a:r>
              <a:endParaRPr b="1" sz="31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>
                <a:gd fmla="val 16667" name="adj"/>
              </a:avLst>
            </a:prstGeom>
            <a:noFill/>
            <a:ln cap="rnd" cmpd="thickThin" w="38100">
              <a:solidFill>
                <a:srgbClr val="229CA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234" name="Google Shape;23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33163" y="154486"/>
            <a:ext cx="1383421" cy="101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8"/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40" name="Google Shape;240;p8"/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41" name="Google Shape;241;p8"/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descr="F:\1-原创素材\1_mm1102\PPT\PPT_014\materaials\pageimg_g16.png" id="242" name="Google Shape;242;p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3989" r="0" t="19525"/>
                <a:stretch/>
              </p:blipFill>
              <p:spPr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43" name="Google Shape;243;p8"/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rect b="b" l="l" r="r" t="t"/>
                  <a:pathLst>
                    <a:path extrusionOk="0" h="1384444" w="1765750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99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sp>
            <p:nvSpPr>
              <p:cNvPr id="244" name="Google Shape;244;p8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rect b="b" l="l" r="r" t="t"/>
                <a:pathLst>
                  <a:path extrusionOk="0" h="1089522" w="1080046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 cap="flat" cmpd="sng" w="25400">
                <a:solidFill>
                  <a:srgbClr val="669A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rect b="b" l="l" r="r" t="t"/>
                <a:pathLst>
                  <a:path extrusionOk="0" h="266847" w="419281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pic>
          <p:nvPicPr>
            <p:cNvPr id="246" name="Google Shape;24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27203"/>
              <a:ext cx="1102698" cy="10224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" name="Google Shape;247;p8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248" name="Google Shape;248;p8"/>
            <p:cNvSpPr/>
            <p:nvPr/>
          </p:nvSpPr>
          <p:spPr>
            <a:xfrm>
              <a:off x="2873170" y="343910"/>
              <a:ext cx="5134708" cy="728167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rnd" cmpd="thickThin" w="53975">
              <a:solidFill>
                <a:srgbClr val="7A4E4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375" lIns="91375" spcFirstLastPara="1" rIns="91375" wrap="square" tIns="91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loria Hallelujah"/>
                <a:buNone/>
              </a:pPr>
              <a:r>
                <a:rPr b="1" i="0" lang="en-US" sz="3999" u="none" cap="none" strike="noStrike">
                  <a:solidFill>
                    <a:srgbClr val="EA4618"/>
                  </a:solidFill>
                  <a:latin typeface="Calibri"/>
                  <a:ea typeface="Calibri"/>
                  <a:cs typeface="Calibri"/>
                  <a:sym typeface="Calibri"/>
                </a:rPr>
                <a:t>Lưu ý khi trình bày</a:t>
              </a:r>
              <a:endParaRPr b="1" i="0" sz="3999" u="none" cap="none" strike="noStrike">
                <a:solidFill>
                  <a:srgbClr val="EA46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8"/>
          <p:cNvPicPr preferRelativeResize="0"/>
          <p:nvPr/>
        </p:nvPicPr>
        <p:blipFill rotWithShape="1">
          <a:blip r:embed="rId5">
            <a:alphaModFix/>
          </a:blip>
          <a:srcRect b="0" l="30564" r="0" t="0"/>
          <a:stretch/>
        </p:blipFill>
        <p:spPr>
          <a:xfrm rot="5400000">
            <a:off x="618764" y="-411977"/>
            <a:ext cx="803955" cy="1630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ẫu giấy 5 ô ly - Mẫu giấy luyện viết chữ - Download.vn" id="251" name="Google Shape;251;p8"/>
          <p:cNvPicPr preferRelativeResize="0"/>
          <p:nvPr/>
        </p:nvPicPr>
        <p:blipFill rotWithShape="1">
          <a:blip r:embed="rId6">
            <a:alphaModFix/>
          </a:blip>
          <a:srcRect b="54339" l="0" r="0" t="1"/>
          <a:stretch/>
        </p:blipFill>
        <p:spPr>
          <a:xfrm>
            <a:off x="2340074" y="2586208"/>
            <a:ext cx="8152996" cy="255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8"/>
          <p:cNvCxnSpPr/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3" name="Google Shape;253;p8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Lùi vào 2 ô ly </a:t>
            </a:r>
            <a:endParaRPr/>
          </a:p>
        </p:txBody>
      </p:sp>
      <p:sp>
        <p:nvSpPr>
          <p:cNvPr id="254" name="Google Shape;254;p8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3035979" y="5406731"/>
            <a:ext cx="6269945" cy="698850"/>
          </a:xfrm>
          <a:prstGeom prst="roundRect">
            <a:avLst>
              <a:gd fmla="val 16667" name="adj"/>
            </a:avLst>
          </a:prstGeom>
          <a:solidFill>
            <a:srgbClr val="FEEED5"/>
          </a:solidFill>
          <a:ln>
            <a:noFill/>
          </a:ln>
        </p:spPr>
        <p:txBody>
          <a:bodyPr anchorCtr="0" anchor="t" bIns="91375" lIns="91375" spcFirstLastPara="1" rIns="91375" wrap="square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</a:pPr>
            <a:r>
              <a:rPr b="1" i="0" lang="en-US" sz="3199" u="none" cap="none" strike="noStrike">
                <a:solidFill>
                  <a:srgbClr val="FD5901"/>
                </a:solidFill>
                <a:latin typeface="Calibri"/>
                <a:ea typeface="Calibri"/>
                <a:cs typeface="Calibri"/>
                <a:sym typeface="Calibri"/>
              </a:rPr>
              <a:t>Chú ý: Cuối mỗi khổ có dấu chấm</a:t>
            </a:r>
            <a:endParaRPr b="1" i="0" sz="3199" u="none" cap="none" strike="noStrike">
              <a:solidFill>
                <a:srgbClr val="FD59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7F6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61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Sáng way em đi hǌ</a:t>
            </a:r>
            <a:endParaRPr b="1" i="0" sz="3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9"/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63" name="Google Shape;263;p9"/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4" name="Google Shape;264;p9"/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descr="F:\1-原创素材\1_mm1102\PPT\PPT_014\materaials\pageimg_g16.png" id="265" name="Google Shape;265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3989" r="0" t="19525"/>
                <a:stretch/>
              </p:blipFill>
              <p:spPr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66" name="Google Shape;266;p9"/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rect b="b" l="l" r="r" t="t"/>
                  <a:pathLst>
                    <a:path extrusionOk="0" h="1384444" w="1765750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99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sp>
            <p:nvSpPr>
              <p:cNvPr id="267" name="Google Shape;267;p9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rect b="b" l="l" r="r" t="t"/>
                <a:pathLst>
                  <a:path extrusionOk="0" h="1089522" w="1080046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 cap="flat" cmpd="sng" w="25400">
                <a:solidFill>
                  <a:srgbClr val="669A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rect b="b" l="l" r="r" t="t"/>
                <a:pathLst>
                  <a:path extrusionOk="0" h="266847" w="419281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pic>
          <p:nvPicPr>
            <p:cNvPr id="269" name="Google Shape;26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27203"/>
              <a:ext cx="1102698" cy="10224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271" name="Google Shape;271;p9"/>
            <p:cNvSpPr/>
            <p:nvPr/>
          </p:nvSpPr>
          <p:spPr>
            <a:xfrm>
              <a:off x="1775939" y="343910"/>
              <a:ext cx="6231939" cy="728167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rnd" cmpd="thickThin" w="53975">
              <a:solidFill>
                <a:srgbClr val="7A4E4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72" name="Google Shape;272;p9"/>
            <p:cNvSpPr txBox="1"/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375" lIns="91375" spcFirstLastPara="1" rIns="91375" wrap="square" tIns="913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loria Hallelujah"/>
                <a:buNone/>
              </a:pPr>
              <a:r>
                <a:rPr b="1" i="0" lang="en-US" sz="3999" u="none" cap="none" strike="noStrike">
                  <a:solidFill>
                    <a:srgbClr val="EA4618"/>
                  </a:solidFill>
                  <a:latin typeface="Calibri"/>
                  <a:ea typeface="Calibri"/>
                  <a:cs typeface="Calibri"/>
                  <a:sym typeface="Calibri"/>
                </a:rPr>
                <a:t>Lưu ý về tư thế ngồi viết</a:t>
              </a:r>
              <a:endParaRPr b="1" i="0" sz="3999" u="none" cap="none" strike="noStrike">
                <a:solidFill>
                  <a:srgbClr val="EA46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3" name="Google Shape;273;p9"/>
          <p:cNvPicPr preferRelativeResize="0"/>
          <p:nvPr/>
        </p:nvPicPr>
        <p:blipFill rotWithShape="1">
          <a:blip r:embed="rId5">
            <a:alphaModFix/>
          </a:blip>
          <a:srcRect b="0" l="30564" r="0" t="0"/>
          <a:stretch/>
        </p:blipFill>
        <p:spPr>
          <a:xfrm rot="5400000">
            <a:off x="618764" y="-411977"/>
            <a:ext cx="803955" cy="1630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9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75" name="Google Shape;275;p9"/>
            <p:cNvSpPr/>
            <p:nvPr/>
          </p:nvSpPr>
          <p:spPr>
            <a:xfrm>
              <a:off x="1356338" y="2009400"/>
              <a:ext cx="4682597" cy="1191900"/>
            </a:xfrm>
            <a:prstGeom prst="roundRect">
              <a:avLst>
                <a:gd fmla="val 16667" name="adj"/>
              </a:avLst>
            </a:prstGeom>
            <a:solidFill>
              <a:srgbClr val="E2F7F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 tay cầm viết</a:t>
              </a:r>
              <a:endParaRPr sz="319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 tay giữ trang vở</a:t>
              </a:r>
              <a:endParaRPr sz="3199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1335115" y="3263381"/>
              <a:ext cx="4703820" cy="1191900"/>
            </a:xfrm>
            <a:prstGeom prst="roundRect">
              <a:avLst>
                <a:gd fmla="val 16667" name="adj"/>
              </a:avLst>
            </a:prstGeom>
            <a:solidFill>
              <a:srgbClr val="FEE8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Thẳng lưng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Chân đặt đúng vị trí</a:t>
              </a: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>
                <a:gd fmla="val 16667" name="adj"/>
              </a:avLst>
            </a:prstGeom>
            <a:solidFill>
              <a:srgbClr val="FFF5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99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Khoảng cách từ mắt đến vở 25 – 30cm</a:t>
              </a:r>
              <a:endParaRPr/>
            </a:p>
          </p:txBody>
        </p:sp>
        <p:pic>
          <p:nvPicPr>
            <p:cNvPr descr="https://khotunhua.com/upload/tiny/day-tre-ngoi-dung-tu-the.jpg" id="278" name="Google Shape;278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021178" y="2262489"/>
              <a:ext cx="3623969" cy="3431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9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Giữ bằng tay trái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Viết bằng tay phải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千图网海量PPT模板www.58pic.com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2022-06-20T10:35:41Z</dcterms:created>
  <dc:creator>thao</dc:creator>
</cp:coreProperties>
</file>