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6" r:id="rId4"/>
    <p:sldId id="258" r:id="rId5"/>
    <p:sldId id="277" r:id="rId6"/>
    <p:sldId id="260" r:id="rId7"/>
    <p:sldId id="261" r:id="rId8"/>
    <p:sldId id="280" r:id="rId9"/>
    <p:sldId id="283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SemiBold" panose="020B0604020202020204" charset="0"/>
      <p:bold r:id="rId16"/>
      <p:boldItalic r:id="rId17"/>
    </p:embeddedFont>
    <p:embeddedFont>
      <p:font typeface="Shadows Into Light Two" panose="020B0604020202020204" charset="0"/>
      <p:regular r:id="rId18"/>
    </p:embeddedFont>
    <p:embeddedFont>
      <p:font typeface="Montserrat Medium" panose="020B0604020202020204" charset="0"/>
      <p:regular r:id="rId19"/>
      <p:italic r:id="rId20"/>
    </p:embeddedFont>
    <p:embeddedFont>
      <p:font typeface="Montserrat Light" panose="020B0604020202020204" charset="0"/>
      <p:regular r:id="rId21"/>
      <p:italic r:id="rId22"/>
    </p:embeddedFont>
    <p:embeddedFont>
      <p:font typeface="Montserrat Black" panose="020B0604020202020204" charset="0"/>
      <p:bold r:id="rId23"/>
      <p:boldItalic r:id="rId24"/>
    </p:embeddedFont>
    <p:embeddedFont>
      <p:font typeface="Sanchez" panose="020B0604020202020204" charset="0"/>
      <p:regular r:id="rId25"/>
    </p:embeddedFont>
    <p:embeddedFont>
      <p:font typeface="Asap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4437"/>
    <a:srgbClr val="F0EADE"/>
    <a:srgbClr val="F2EEE3"/>
    <a:srgbClr val="2F181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D665C-A640-44ED-A5DE-5BB589ED0C25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A5D32-D950-45A2-8A79-A5329BE96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microsoft.com/office/2007/relationships/hdphoto" Target="../media/hdphoto2.wdp"/><Relationship Id="rId5" Type="http://schemas.openxmlformats.org/officeDocument/2006/relationships/image" Target="../media/image36.jpeg"/><Relationship Id="rId10" Type="http://schemas.openxmlformats.org/officeDocument/2006/relationships/image" Target="../media/image20.pn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93776" y="-5685"/>
            <a:ext cx="22652273" cy="121415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60375">
            <a:off x="13364092" y="-1570265"/>
            <a:ext cx="3292823" cy="3140530"/>
          </a:xfrm>
          <a:custGeom>
            <a:avLst/>
            <a:gdLst/>
            <a:ahLst/>
            <a:cxnLst/>
            <a:rect l="l" t="t" r="r" b="b"/>
            <a:pathLst>
              <a:path w="3292823" h="3140530">
                <a:moveTo>
                  <a:pt x="0" y="0"/>
                </a:moveTo>
                <a:lnTo>
                  <a:pt x="3292824" y="0"/>
                </a:lnTo>
                <a:lnTo>
                  <a:pt x="3292824" y="3140530"/>
                </a:lnTo>
                <a:lnTo>
                  <a:pt x="0" y="314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66865" y="-1220215"/>
            <a:ext cx="3241573" cy="5006291"/>
          </a:xfrm>
          <a:custGeom>
            <a:avLst/>
            <a:gdLst/>
            <a:ahLst/>
            <a:cxnLst/>
            <a:rect l="l" t="t" r="r" b="b"/>
            <a:pathLst>
              <a:path w="3241573" h="5006291">
                <a:moveTo>
                  <a:pt x="0" y="0"/>
                </a:moveTo>
                <a:lnTo>
                  <a:pt x="3241573" y="0"/>
                </a:lnTo>
                <a:lnTo>
                  <a:pt x="3241573" y="5006291"/>
                </a:lnTo>
                <a:lnTo>
                  <a:pt x="0" y="5006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85069">
            <a:off x="3675896" y="-2231005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9" y="0"/>
                </a:lnTo>
                <a:lnTo>
                  <a:pt x="2789859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524824" y="7558339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0" y="0"/>
                </a:lnTo>
                <a:lnTo>
                  <a:pt x="3520640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23301" y="-2966492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00000" y="3870262"/>
            <a:ext cx="4493241" cy="3173351"/>
          </a:xfrm>
          <a:custGeom>
            <a:avLst/>
            <a:gdLst/>
            <a:ahLst/>
            <a:cxnLst/>
            <a:rect l="l" t="t" r="r" b="b"/>
            <a:pathLst>
              <a:path w="4493241" h="3173351">
                <a:moveTo>
                  <a:pt x="0" y="0"/>
                </a:moveTo>
                <a:lnTo>
                  <a:pt x="4493241" y="0"/>
                </a:lnTo>
                <a:lnTo>
                  <a:pt x="4493241" y="3173351"/>
                </a:lnTo>
                <a:lnTo>
                  <a:pt x="0" y="3173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6875" y="5674288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92921" y="2195821"/>
            <a:ext cx="2297373" cy="3507439"/>
          </a:xfrm>
          <a:custGeom>
            <a:avLst/>
            <a:gdLst/>
            <a:ahLst/>
            <a:cxnLst/>
            <a:rect l="l" t="t" r="r" b="b"/>
            <a:pathLst>
              <a:path w="2297373" h="3507439">
                <a:moveTo>
                  <a:pt x="0" y="0"/>
                </a:moveTo>
                <a:lnTo>
                  <a:pt x="2297373" y="0"/>
                </a:lnTo>
                <a:lnTo>
                  <a:pt x="2297373" y="3507440"/>
                </a:lnTo>
                <a:lnTo>
                  <a:pt x="0" y="3507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54775" y="-190559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53682" y="873349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2337389" y="4298111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6" y="0"/>
                </a:lnTo>
                <a:lnTo>
                  <a:pt x="1523046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957389" y="4747675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784342">
            <a:off x="13259962" y="1987615"/>
            <a:ext cx="2957826" cy="2642638"/>
          </a:xfrm>
          <a:custGeom>
            <a:avLst/>
            <a:gdLst/>
            <a:ahLst/>
            <a:cxnLst/>
            <a:rect l="l" t="t" r="r" b="b"/>
            <a:pathLst>
              <a:path w="2114540" h="1940091">
                <a:moveTo>
                  <a:pt x="0" y="0"/>
                </a:moveTo>
                <a:lnTo>
                  <a:pt x="2114540" y="0"/>
                </a:lnTo>
                <a:lnTo>
                  <a:pt x="2114540" y="1940091"/>
                </a:lnTo>
                <a:lnTo>
                  <a:pt x="0" y="19400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926957">
            <a:off x="7510702" y="-2637925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967897" y="2982558"/>
            <a:ext cx="10961790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5"/>
              </a:lnSpc>
            </a:pPr>
            <a:r>
              <a:rPr lang="en-US" sz="8000" dirty="0" err="1">
                <a:solidFill>
                  <a:srgbClr val="4B261F"/>
                </a:solidFill>
                <a:latin typeface="Montserrat SemiBold" panose="00000700000000000000" pitchFamily="2" charset="0"/>
              </a:rPr>
              <a:t>Chủ</a:t>
            </a: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4B261F"/>
                </a:solidFill>
                <a:latin typeface="Montserrat SemiBold" panose="00000700000000000000" pitchFamily="2" charset="0"/>
              </a:rPr>
              <a:t>đề</a:t>
            </a:r>
            <a:endParaRPr lang="en-US" sz="8000" dirty="0">
              <a:solidFill>
                <a:srgbClr val="4B261F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ts val="8894"/>
              </a:lnSpc>
            </a:pP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KHÁM PHÁ THẾ GIỚI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37422" y="6131409"/>
            <a:ext cx="9907314" cy="230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854437"/>
                </a:solidFill>
                <a:latin typeface="Montserrat SemiBold" panose="00000700000000000000" pitchFamily="2" charset="0"/>
              </a:rPr>
              <a:t>Bài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 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3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: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 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LINH VẬT THỂ THAO</a:t>
            </a:r>
            <a:endParaRPr lang="vi-VN" sz="5400" dirty="0">
              <a:solidFill>
                <a:srgbClr val="854437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vi-VN" sz="5400" dirty="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(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T</a:t>
            </a:r>
            <a:r>
              <a:rPr lang="vi-VN" sz="5400" dirty="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iết</a:t>
            </a:r>
            <a:r>
              <a:rPr lang="en-US" sz="540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 1</a:t>
            </a:r>
            <a:r>
              <a:rPr lang="vi-VN" sz="540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)</a:t>
            </a:r>
            <a:endParaRPr lang="en-US" sz="5400" dirty="0">
              <a:solidFill>
                <a:srgbClr val="854437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5000" dirty="0">
              <a:solidFill>
                <a:srgbClr val="4B261F"/>
              </a:solidFill>
              <a:latin typeface="Shadows Into Light Two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6764606-FEE1-1C8A-DD13-FD50D9480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66" y="762387"/>
            <a:ext cx="2856347" cy="28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85069">
            <a:off x="2701195" y="-2188952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60470" y="5192046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890938" y="-253392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28687">
            <a:off x="13088953" y="9159445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9"/>
                </a:lnTo>
                <a:lnTo>
                  <a:pt x="0" y="3107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103182" y="2134160"/>
            <a:ext cx="16175418" cy="113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vi-VN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HĐ1. </a:t>
            </a: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KHÁM PHÁ HÌNH CÁC LINH VẬT THỂ THAO </a:t>
            </a:r>
          </a:p>
          <a:p>
            <a:pPr algn="ctr">
              <a:lnSpc>
                <a:spcPts val="4633"/>
              </a:lnSpc>
            </a:pPr>
            <a:endParaRPr lang="en-US" sz="32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03182" y="3971717"/>
            <a:ext cx="107770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hãy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quan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sát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hình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và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vi-VN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cho biết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:</a:t>
            </a:r>
          </a:p>
        </p:txBody>
      </p:sp>
      <p:sp>
        <p:nvSpPr>
          <p:cNvPr id="16" name="Freeform 16"/>
          <p:cNvSpPr/>
          <p:nvPr/>
        </p:nvSpPr>
        <p:spPr>
          <a:xfrm rot="-4038051">
            <a:off x="13120912" y="3074798"/>
            <a:ext cx="4043319" cy="4240393"/>
          </a:xfrm>
          <a:custGeom>
            <a:avLst/>
            <a:gdLst/>
            <a:ahLst/>
            <a:cxnLst/>
            <a:rect l="l" t="t" r="r" b="b"/>
            <a:pathLst>
              <a:path w="7336613" h="6731342">
                <a:moveTo>
                  <a:pt x="0" y="0"/>
                </a:moveTo>
                <a:lnTo>
                  <a:pt x="7336613" y="0"/>
                </a:lnTo>
                <a:lnTo>
                  <a:pt x="7336613" y="6731342"/>
                </a:lnTo>
                <a:lnTo>
                  <a:pt x="0" y="6731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162163-B052-0BBF-37D2-156BF85602FB}"/>
              </a:ext>
            </a:extLst>
          </p:cNvPr>
          <p:cNvGrpSpPr/>
          <p:nvPr/>
        </p:nvGrpSpPr>
        <p:grpSpPr>
          <a:xfrm>
            <a:off x="3103182" y="5370876"/>
            <a:ext cx="14560423" cy="756890"/>
            <a:chOff x="685800" y="5219700"/>
            <a:chExt cx="14560423" cy="756890"/>
          </a:xfrm>
        </p:grpSpPr>
        <p:sp>
          <p:nvSpPr>
            <p:cNvPr id="14" name="TextBox 14"/>
            <p:cNvSpPr txBox="1"/>
            <p:nvPr/>
          </p:nvSpPr>
          <p:spPr>
            <a:xfrm>
              <a:off x="1494961" y="5275485"/>
              <a:ext cx="1375126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Tên linh vật.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18" name="Graphic 17" descr="Direction with solid fill">
              <a:extLst>
                <a:ext uri="{FF2B5EF4-FFF2-40B4-BE49-F238E27FC236}">
                  <a16:creationId xmlns:a16="http://schemas.microsoft.com/office/drawing/2014/main" id="{FA83BD94-C860-DE85-F056-3293AF19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5800" y="5219700"/>
              <a:ext cx="756890" cy="75689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3E4EAC-0292-D27A-24F7-F65D666EDAD2}"/>
              </a:ext>
            </a:extLst>
          </p:cNvPr>
          <p:cNvGrpSpPr/>
          <p:nvPr/>
        </p:nvGrpSpPr>
        <p:grpSpPr>
          <a:xfrm>
            <a:off x="3103182" y="6437676"/>
            <a:ext cx="12173075" cy="756890"/>
            <a:chOff x="609600" y="6286500"/>
            <a:chExt cx="12173075" cy="756890"/>
          </a:xfrm>
        </p:grpSpPr>
        <p:sp>
          <p:nvSpPr>
            <p:cNvPr id="17" name="TextBox 17"/>
            <p:cNvSpPr txBox="1"/>
            <p:nvPr/>
          </p:nvSpPr>
          <p:spPr>
            <a:xfrm>
              <a:off x="1494961" y="6340714"/>
              <a:ext cx="1128771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Màu sắc, hình thức thể hiện linh vật.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19" name="Graphic 18" descr="Direction with solid fill">
              <a:extLst>
                <a:ext uri="{FF2B5EF4-FFF2-40B4-BE49-F238E27FC236}">
                  <a16:creationId xmlns:a16="http://schemas.microsoft.com/office/drawing/2014/main" id="{69913C06-8C3B-7E1F-5AE1-6C444DD0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9600" y="6286500"/>
              <a:ext cx="756890" cy="756890"/>
            </a:xfrm>
            <a:prstGeom prst="rect">
              <a:avLst/>
            </a:prstGeom>
          </p:spPr>
        </p:pic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18A8A1DB-3D20-2AB2-ABEE-527D9C2D6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FB9A2-24EA-A517-1F60-806FC5A59061}"/>
              </a:ext>
            </a:extLst>
          </p:cNvPr>
          <p:cNvGrpSpPr/>
          <p:nvPr/>
        </p:nvGrpSpPr>
        <p:grpSpPr>
          <a:xfrm>
            <a:off x="3103182" y="7747909"/>
            <a:ext cx="12173075" cy="756890"/>
            <a:chOff x="609600" y="6286500"/>
            <a:chExt cx="12173075" cy="756890"/>
          </a:xfrm>
        </p:grpSpPr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27904596-6896-F803-5CEA-B8396D672477}"/>
                </a:ext>
              </a:extLst>
            </p:cNvPr>
            <p:cNvSpPr txBox="1"/>
            <p:nvPr/>
          </p:nvSpPr>
          <p:spPr>
            <a:xfrm>
              <a:off x="1494961" y="6340714"/>
              <a:ext cx="1128771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Hình tượng linh vật thể hiện.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24" name="Graphic 23" descr="Direction with solid fill">
              <a:extLst>
                <a:ext uri="{FF2B5EF4-FFF2-40B4-BE49-F238E27FC236}">
                  <a16:creationId xmlns:a16="http://schemas.microsoft.com/office/drawing/2014/main" id="{BD9F1581-B35B-21B7-5874-632321158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9600" y="6286500"/>
              <a:ext cx="756890" cy="7568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34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720090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03997" y="730635"/>
            <a:ext cx="5382261" cy="417156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tuffed elephant wearing a yellow and red shirt&#10;&#10;Description automatically generated">
            <a:extLst>
              <a:ext uri="{FF2B5EF4-FFF2-40B4-BE49-F238E27FC236}">
                <a16:creationId xmlns:a16="http://schemas.microsoft.com/office/drawing/2014/main" id="{3C9525DF-A83C-96A9-4097-E237A722E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71500"/>
            <a:ext cx="3619618" cy="370293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5405505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ellow stuffed animal with rainbow colors&#10;&#10;Description automatically generated">
            <a:extLst>
              <a:ext uri="{FF2B5EF4-FFF2-40B4-BE49-F238E27FC236}">
                <a16:creationId xmlns:a16="http://schemas.microsoft.com/office/drawing/2014/main" id="{5186707F-4693-5804-94EA-871E27EFF0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30" y="5295900"/>
            <a:ext cx="2799121" cy="370744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8427" y="730635"/>
            <a:ext cx="5382256" cy="88468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tuffed toy with green leaves on it&#10;&#10;Description automatically generated">
            <a:extLst>
              <a:ext uri="{FF2B5EF4-FFF2-40B4-BE49-F238E27FC236}">
                <a16:creationId xmlns:a16="http://schemas.microsoft.com/office/drawing/2014/main" id="{8CDF9EAA-ED6B-FAED-E766-0FB7E22C39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15" y="716753"/>
            <a:ext cx="5456655" cy="7299872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94253" y="5405505"/>
            <a:ext cx="540175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1F9616-2442-0D68-EB00-006680F41E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508116" y="571500"/>
            <a:ext cx="4879353" cy="3513435"/>
            <a:chOff x="6370616" y="1081804"/>
            <a:chExt cx="5142525" cy="3702935"/>
          </a:xfrm>
        </p:grpSpPr>
        <p:pic>
          <p:nvPicPr>
            <p:cNvPr id="9" name="Picture 8" descr="A red and white stuffed animal&#10;&#10;Description automatically generated">
              <a:extLst>
                <a:ext uri="{FF2B5EF4-FFF2-40B4-BE49-F238E27FC236}">
                  <a16:creationId xmlns:a16="http://schemas.microsoft.com/office/drawing/2014/main" id="{AC9253F1-CA5F-F836-B118-D1FD59E37F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616" y="1081804"/>
              <a:ext cx="3101208" cy="3702935"/>
            </a:xfrm>
            <a:prstGeom prst="rect">
              <a:avLst/>
            </a:prstGeom>
          </p:spPr>
        </p:pic>
        <p:pic>
          <p:nvPicPr>
            <p:cNvPr id="7" name="Picture 6" descr="A green stuffed animal with a red nose and a red nose&#10;&#10;Description automatically generated">
              <a:extLst>
                <a:ext uri="{FF2B5EF4-FFF2-40B4-BE49-F238E27FC236}">
                  <a16:creationId xmlns:a16="http://schemas.microsoft.com/office/drawing/2014/main" id="{D82A5889-BB45-376E-D9F5-8E6BDCE6C23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117" y="1081804"/>
              <a:ext cx="3549024" cy="3696901"/>
            </a:xfrm>
            <a:prstGeom prst="rect">
              <a:avLst/>
            </a:prstGeom>
          </p:spPr>
        </p:pic>
      </p:grpSp>
      <p:pic>
        <p:nvPicPr>
          <p:cNvPr id="3" name="Picture 2" descr="A stuffed animal with a yellow shirt&#10;&#10;Description automatically generated">
            <a:extLst>
              <a:ext uri="{FF2B5EF4-FFF2-40B4-BE49-F238E27FC236}">
                <a16:creationId xmlns:a16="http://schemas.microsoft.com/office/drawing/2014/main" id="{A56ACB74-7437-D701-45EB-3FD28264A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159" y="5350819"/>
            <a:ext cx="3014936" cy="3465444"/>
          </a:xfrm>
          <a:prstGeom prst="rect">
            <a:avLst/>
          </a:prstGeom>
        </p:spPr>
      </p:pic>
      <p:sp>
        <p:nvSpPr>
          <p:cNvPr id="17" name="Freeform 14">
            <a:extLst>
              <a:ext uri="{FF2B5EF4-FFF2-40B4-BE49-F238E27FC236}">
                <a16:creationId xmlns:a16="http://schemas.microsoft.com/office/drawing/2014/main" id="{EDC014C0-097C-69BC-FB73-BB6BCAE911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1575" y="4274435"/>
            <a:ext cx="516383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342900" indent="-342900" algn="ctr">
              <a:buAutoNum type="arabicPeriod"/>
            </a:pPr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Chai Y- ô (Chai-Yo)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(Asiad 13)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313ACCDB-F276-0226-E860-B875F68A78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601" y="8935639"/>
            <a:ext cx="516383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3. Vi-ni-xi-ớt (</a:t>
            </a:r>
            <a:r>
              <a:rPr lang="en-US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Vinicius</a:t>
            </a:r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)</a:t>
            </a:r>
          </a:p>
          <a:p>
            <a:pPr algn="ctr"/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(Olympic 2016)</a:t>
            </a:r>
            <a:endParaRPr lang="en-US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65339E22-7495-4DEA-9AB0-DDB56263FB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194252" y="8942263"/>
            <a:ext cx="5392005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5. Gà Hồ</a:t>
            </a:r>
          </a:p>
          <a:p>
            <a:pPr algn="ctr"/>
            <a:r>
              <a:rPr lang="vi-VN" sz="1200" dirty="0">
                <a:solidFill>
                  <a:srgbClr val="FFFFFF"/>
                </a:solidFill>
                <a:latin typeface="Montserrat Light" panose="00000400000000000000" pitchFamily="2" charset="0"/>
              </a:rPr>
              <a:t>(</a:t>
            </a:r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Asian Indoor Games 2009)</a:t>
            </a:r>
            <a:endParaRPr lang="en-US" sz="12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F576EEB8-FCD1-EE7C-D507-C8BB4AC4F6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03284" y="4294258"/>
            <a:ext cx="540175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2. </a:t>
            </a:r>
            <a:r>
              <a:rPr lang="en-US" dirty="0">
                <a:solidFill>
                  <a:srgbClr val="FFFFFF"/>
                </a:solidFill>
                <a:latin typeface="Montserrat Black" panose="00000A00000000000000" pitchFamily="2" charset="0"/>
              </a:rPr>
              <a:t>Shwe </a:t>
            </a:r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Yoe (SuY-ô) và </a:t>
            </a:r>
            <a:r>
              <a:rPr lang="en-US" dirty="0">
                <a:solidFill>
                  <a:srgbClr val="FFFFFF"/>
                </a:solidFill>
                <a:latin typeface="Montserrat Black" panose="00000A00000000000000" pitchFamily="2" charset="0"/>
              </a:rPr>
              <a:t>Ma Moe</a:t>
            </a:r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 (Ma Mâu)</a:t>
            </a:r>
          </a:p>
          <a:p>
            <a:pPr algn="ctr"/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(SEA Games 27)</a:t>
            </a:r>
            <a:endParaRPr lang="en-US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0577A30C-FA8A-B57B-DD60-47B4B3A1BD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2641" y="8816263"/>
            <a:ext cx="5392005" cy="740102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4. Tôm (Tom)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(Paralympic 2016)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77A262-E945-E4BE-5C54-FFB047C418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967" y="5640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85069">
            <a:off x="2701195" y="-2188952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70016" y="5152872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86219" y="-2629813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28687">
            <a:off x="13088953" y="9159445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9"/>
                </a:lnTo>
                <a:lnTo>
                  <a:pt x="0" y="3107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09943" y="3280829"/>
            <a:ext cx="1744974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HĐ2. </a:t>
            </a: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CÁC BƯỚC VẼ MÔ PHỎNG HÌNH LINH VẬT THỂ THAO.</a:t>
            </a:r>
          </a:p>
          <a:p>
            <a:pPr>
              <a:lnSpc>
                <a:spcPts val="4633"/>
              </a:lnSpc>
            </a:pPr>
            <a:endParaRPr lang="en-US" sz="40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8588"/>
              </a:lnSpc>
            </a:pPr>
            <a:endParaRPr lang="en-US" sz="4100" dirty="0">
              <a:solidFill>
                <a:srgbClr val="4B261F"/>
              </a:solidFill>
              <a:latin typeface="Asap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09943" y="4613202"/>
            <a:ext cx="1570165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quan</a:t>
            </a:r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sát</a:t>
            </a:r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hình</a:t>
            </a:r>
            <a:r>
              <a:rPr lang="vi-VN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và chỉ ra các bước vẽ mô phỏng hình ảnh linh vật thể thao</a:t>
            </a:r>
            <a:endParaRPr lang="en-US" sz="2100" dirty="0">
              <a:solidFill>
                <a:srgbClr val="4B261F"/>
              </a:solidFill>
              <a:latin typeface="Sanchez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B046FAF2-1B41-39AB-AF79-F90ABCBDF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16080" y="6518173"/>
            <a:ext cx="3033906" cy="376882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AD0F9F4-B26F-2C63-B694-7248F84AAA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ox playing with a ball&#10;&#10;Description automatically generated">
            <a:extLst>
              <a:ext uri="{FF2B5EF4-FFF2-40B4-BE49-F238E27FC236}">
                <a16:creationId xmlns:a16="http://schemas.microsoft.com/office/drawing/2014/main" id="{B5102E5C-BBFC-AB76-680C-3443EAA96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5951"/>
          <a:stretch/>
        </p:blipFill>
        <p:spPr>
          <a:xfrm>
            <a:off x="5032852" y="1386699"/>
            <a:ext cx="3754075" cy="584627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15118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artoon of a fox wearing a football uniform&#10;&#10;Description automatically generated">
            <a:extLst>
              <a:ext uri="{FF2B5EF4-FFF2-40B4-BE49-F238E27FC236}">
                <a16:creationId xmlns:a16="http://schemas.microsoft.com/office/drawing/2014/main" id="{ECCD5DE9-B383-9889-A52B-BED108148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5477"/>
          <a:stretch/>
        </p:blipFill>
        <p:spPr>
          <a:xfrm>
            <a:off x="13827110" y="1386699"/>
            <a:ext cx="3933854" cy="5890401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8892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oy animal wearing a football uniform&#10;&#10;Description automatically generated">
            <a:extLst>
              <a:ext uri="{FF2B5EF4-FFF2-40B4-BE49-F238E27FC236}">
                <a16:creationId xmlns:a16="http://schemas.microsoft.com/office/drawing/2014/main" id="{D9D31938-FE06-000D-2CD2-9E2F8A357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313"/>
          <a:stretch/>
        </p:blipFill>
        <p:spPr>
          <a:xfrm>
            <a:off x="489080" y="1386699"/>
            <a:ext cx="4100765" cy="584627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34930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artoon of a wolf with a football ball&#10;&#10;Description automatically generated">
            <a:extLst>
              <a:ext uri="{FF2B5EF4-FFF2-40B4-BE49-F238E27FC236}">
                <a16:creationId xmlns:a16="http://schemas.microsoft.com/office/drawing/2014/main" id="{A61B1611-C586-B7B7-E2C6-E5030E4507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r="6681"/>
          <a:stretch/>
        </p:blipFill>
        <p:spPr>
          <a:xfrm>
            <a:off x="9358887" y="1386699"/>
            <a:ext cx="3933854" cy="5894763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id="{89A83EAC-C147-FE72-5384-E0D5DB275568}"/>
              </a:ext>
            </a:extLst>
          </p:cNvPr>
          <p:cNvSpPr/>
          <p:nvPr/>
        </p:nvSpPr>
        <p:spPr>
          <a:xfrm>
            <a:off x="5020151" y="7926172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1. Vẽ phác hình linh vật để xác định bố cục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D14D073-6182-0B51-6919-7B7334934C9F}"/>
              </a:ext>
            </a:extLst>
          </p:cNvPr>
          <p:cNvSpPr/>
          <p:nvPr/>
        </p:nvSpPr>
        <p:spPr>
          <a:xfrm>
            <a:off x="606320" y="7926172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Da-bi-va-ca (Zabivaka)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Worldcup 2018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A6FB871-7B59-7E6D-80C4-8895DDA7076C}"/>
              </a:ext>
            </a:extLst>
          </p:cNvPr>
          <p:cNvSpPr/>
          <p:nvPr/>
        </p:nvSpPr>
        <p:spPr>
          <a:xfrm>
            <a:off x="9179109" y="7916656"/>
            <a:ext cx="4199565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2. Vẽ chi tiết đặc điểm của linh vật theo hình mẫu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2204EF0-E54A-848E-F611-ABD0B63A5C84}"/>
              </a:ext>
            </a:extLst>
          </p:cNvPr>
          <p:cNvSpPr/>
          <p:nvPr/>
        </p:nvSpPr>
        <p:spPr>
          <a:xfrm>
            <a:off x="13857389" y="7926171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3. Vẽ màu theo mẫu hoàn thiện sản phẩm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1E9B415-C5B7-7644-7461-D55FA273789B}"/>
              </a:ext>
            </a:extLst>
          </p:cNvPr>
          <p:cNvPicPr/>
          <p:nvPr/>
        </p:nvPicPr>
        <p:blipFill>
          <a:blip r:embed="rId6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6948" y="2231928"/>
            <a:ext cx="15966651" cy="6561284"/>
          </a:xfrm>
          <a:custGeom>
            <a:avLst/>
            <a:gdLst/>
            <a:ahLst/>
            <a:cxnLst/>
            <a:rect l="l" t="t" r="r" b="b"/>
            <a:pathLst>
              <a:path w="11305916" h="8365728">
                <a:moveTo>
                  <a:pt x="0" y="0"/>
                </a:moveTo>
                <a:lnTo>
                  <a:pt x="11305916" y="0"/>
                </a:lnTo>
                <a:lnTo>
                  <a:pt x="11305916" y="8365728"/>
                </a:lnTo>
                <a:lnTo>
                  <a:pt x="0" y="836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4623035" y="-581858"/>
            <a:ext cx="5613106" cy="2827602"/>
          </a:xfrm>
          <a:custGeom>
            <a:avLst/>
            <a:gdLst/>
            <a:ahLst/>
            <a:cxnLst/>
            <a:rect l="l" t="t" r="r" b="b"/>
            <a:pathLst>
              <a:path w="5613106" h="2827602">
                <a:moveTo>
                  <a:pt x="0" y="0"/>
                </a:moveTo>
                <a:lnTo>
                  <a:pt x="5613106" y="0"/>
                </a:lnTo>
                <a:lnTo>
                  <a:pt x="5613106" y="2827602"/>
                </a:lnTo>
                <a:lnTo>
                  <a:pt x="0" y="2827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08024" y="7590195"/>
            <a:ext cx="4125143" cy="3336209"/>
          </a:xfrm>
          <a:custGeom>
            <a:avLst/>
            <a:gdLst/>
            <a:ahLst/>
            <a:cxnLst/>
            <a:rect l="l" t="t" r="r" b="b"/>
            <a:pathLst>
              <a:path w="4125143" h="3336209">
                <a:moveTo>
                  <a:pt x="0" y="0"/>
                </a:moveTo>
                <a:lnTo>
                  <a:pt x="4125143" y="0"/>
                </a:lnTo>
                <a:lnTo>
                  <a:pt x="4125143" y="3336210"/>
                </a:lnTo>
                <a:lnTo>
                  <a:pt x="0" y="3336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70126" y="5977658"/>
            <a:ext cx="4609302" cy="6561283"/>
          </a:xfrm>
          <a:custGeom>
            <a:avLst/>
            <a:gdLst/>
            <a:ahLst/>
            <a:cxnLst/>
            <a:rect l="l" t="t" r="r" b="b"/>
            <a:pathLst>
              <a:path w="4609302" h="6561283">
                <a:moveTo>
                  <a:pt x="0" y="0"/>
                </a:moveTo>
                <a:lnTo>
                  <a:pt x="4609302" y="0"/>
                </a:lnTo>
                <a:lnTo>
                  <a:pt x="4609302" y="6561284"/>
                </a:lnTo>
                <a:lnTo>
                  <a:pt x="0" y="6561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799205">
            <a:off x="1603883" y="-2886176"/>
            <a:ext cx="3952840" cy="5067744"/>
          </a:xfrm>
          <a:custGeom>
            <a:avLst/>
            <a:gdLst/>
            <a:ahLst/>
            <a:cxnLst/>
            <a:rect l="l" t="t" r="r" b="b"/>
            <a:pathLst>
              <a:path w="3952840" h="5067744">
                <a:moveTo>
                  <a:pt x="0" y="0"/>
                </a:moveTo>
                <a:lnTo>
                  <a:pt x="3952840" y="0"/>
                </a:lnTo>
                <a:lnTo>
                  <a:pt x="3952840" y="5067744"/>
                </a:lnTo>
                <a:lnTo>
                  <a:pt x="0" y="5067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877201" y="4673761"/>
            <a:ext cx="3131749" cy="4781296"/>
          </a:xfrm>
          <a:custGeom>
            <a:avLst/>
            <a:gdLst/>
            <a:ahLst/>
            <a:cxnLst/>
            <a:rect l="l" t="t" r="r" b="b"/>
            <a:pathLst>
              <a:path w="3131749" h="4781296">
                <a:moveTo>
                  <a:pt x="0" y="0"/>
                </a:moveTo>
                <a:lnTo>
                  <a:pt x="3131749" y="0"/>
                </a:lnTo>
                <a:lnTo>
                  <a:pt x="3131749" y="4781296"/>
                </a:lnTo>
                <a:lnTo>
                  <a:pt x="0" y="4781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421890" y="5070514"/>
            <a:ext cx="1365631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sz="4000" dirty="0">
                <a:solidFill>
                  <a:srgbClr val="FFFFFF"/>
                </a:solidFill>
                <a:latin typeface="Montserrat Medium" panose="00000600000000000000" pitchFamily="2" charset="0"/>
              </a:rPr>
              <a:t>Mô phỏng lại hình vẽ linh vật là hình thức tìm hiểu vẻ đẹp tạo hình và ý nghĩa của mỗi linh vật trong các kì đại hội thể thao</a:t>
            </a:r>
            <a:endParaRPr lang="en-US" sz="4000" dirty="0">
              <a:solidFill>
                <a:srgbClr val="FFFFFF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22391" y="3463656"/>
            <a:ext cx="10585815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480"/>
              </a:lnSpc>
            </a:pP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Các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em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nhớ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nhé</a:t>
            </a:r>
            <a:endParaRPr lang="en-US" sz="8000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6FF5153-57DE-FABB-E5BD-665F27E66E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44058" y="2821242"/>
            <a:ext cx="16706850" cy="1146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36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4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HĐ3. VẼ MÔ PHỎNG LINH VẬT THỂ THAO YÊU THÍCH.</a:t>
            </a:r>
            <a:endParaRPr lang="en-US" sz="44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4633"/>
              </a:lnSpc>
            </a:pPr>
            <a:endParaRPr lang="en-US" sz="36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44058" y="4371122"/>
            <a:ext cx="14656960" cy="1860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tham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khảo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các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bài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vẽ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ở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sách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giáo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khoa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và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suy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nghĩ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  <p:sp>
        <p:nvSpPr>
          <p:cNvPr id="5" name="Freeform 5"/>
          <p:cNvSpPr/>
          <p:nvPr/>
        </p:nvSpPr>
        <p:spPr>
          <a:xfrm rot="5113307">
            <a:off x="2330422" y="-2450796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321290" y="5143500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24950" y="7202829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709C9FB-C5C5-C724-0218-38E6BE01BD83}"/>
              </a:ext>
            </a:extLst>
          </p:cNvPr>
          <p:cNvSpPr/>
          <p:nvPr/>
        </p:nvSpPr>
        <p:spPr>
          <a:xfrm>
            <a:off x="13621360" y="3767059"/>
            <a:ext cx="3605856" cy="2291212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092898E-A350-4E6F-9757-3C991E4F2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61BA03FD-73DF-874E-3D6A-D27A665682C4}"/>
              </a:ext>
            </a:extLst>
          </p:cNvPr>
          <p:cNvSpPr txBox="1"/>
          <p:nvPr/>
        </p:nvSpPr>
        <p:spPr>
          <a:xfrm>
            <a:off x="1844058" y="5561625"/>
            <a:ext cx="14656960" cy="2414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dung </a:t>
            </a:r>
            <a:r>
              <a:rPr lang="en-US" sz="3200" dirty="0" err="1">
                <a:latin typeface="Montserrat Medium" panose="00000600000000000000" pitchFamily="2" charset="0"/>
              </a:rPr>
              <a:t>về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dáng</a:t>
            </a:r>
            <a:r>
              <a:rPr lang="en-US" sz="3200" dirty="0">
                <a:latin typeface="Montserrat Medium" panose="00000600000000000000" pitchFamily="2" charset="0"/>
              </a:rPr>
              <a:t>, </a:t>
            </a:r>
            <a:r>
              <a:rPr lang="en-US" sz="3200" dirty="0" err="1">
                <a:latin typeface="Montserrat Medium" panose="00000600000000000000" pitchFamily="2" charset="0"/>
              </a:rPr>
              <a:t>đặc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điểm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của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linh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vật</a:t>
            </a:r>
            <a:r>
              <a:rPr lang="en-US" sz="3200" dirty="0">
                <a:latin typeface="Montserrat Medium" panose="00000600000000000000" pitchFamily="2" charset="0"/>
              </a:rPr>
              <a:t>. </a:t>
            </a:r>
          </a:p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Montserrat Medium" panose="00000600000000000000" pitchFamily="2" charset="0"/>
              </a:rPr>
              <a:t>Thực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theo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gợi</a:t>
            </a:r>
            <a:r>
              <a:rPr lang="en-US" sz="3200" dirty="0">
                <a:latin typeface="Montserrat Medium" panose="00000600000000000000" pitchFamily="2" charset="0"/>
              </a:rPr>
              <a:t> ý.</a:t>
            </a:r>
          </a:p>
          <a:p>
            <a:pPr marL="571500" indent="-571500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200" dirty="0">
                <a:latin typeface="Montserrat Medium" panose="00000600000000000000" pitchFamily="2" charset="0"/>
              </a:rPr>
              <a:t>Hoàn </a:t>
            </a:r>
            <a:r>
              <a:rPr lang="en-US" sz="3200" dirty="0" err="1">
                <a:latin typeface="Montserrat Medium" panose="00000600000000000000" pitchFamily="2" charset="0"/>
              </a:rPr>
              <a:t>thiện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bằng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các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chất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liệu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và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thức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khác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nhau</a:t>
            </a:r>
            <a:r>
              <a:rPr lang="en-US" sz="3200" dirty="0">
                <a:latin typeface="Montserrat Medium" panose="00000600000000000000" pitchFamily="2" charset="0"/>
              </a:rPr>
              <a:t>.</a:t>
            </a:r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36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 descr="A blue stuffed animal with a white background&#10;&#10;Description automatically generated">
            <a:extLst>
              <a:ext uri="{FF2B5EF4-FFF2-40B4-BE49-F238E27FC236}">
                <a16:creationId xmlns:a16="http://schemas.microsoft.com/office/drawing/2014/main" id="{0A626A0B-D026-1AFE-98A9-41AFB324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47750"/>
            <a:ext cx="3251200" cy="3441700"/>
          </a:xfrm>
          <a:prstGeom prst="rect">
            <a:avLst/>
          </a:prstGeom>
        </p:spPr>
      </p:pic>
      <p:pic>
        <p:nvPicPr>
          <p:cNvPr id="9" name="Picture 8" descr="A drawing of a bird holding a football ball&#10;&#10;Description automatically generated">
            <a:extLst>
              <a:ext uri="{FF2B5EF4-FFF2-40B4-BE49-F238E27FC236}">
                <a16:creationId xmlns:a16="http://schemas.microsoft.com/office/drawing/2014/main" id="{4F535EEE-3F68-7DA1-12BA-633F059E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4562475"/>
            <a:ext cx="3251200" cy="4673600"/>
          </a:xfrm>
          <a:prstGeom prst="rect">
            <a:avLst/>
          </a:prstGeom>
        </p:spPr>
      </p:pic>
      <p:pic>
        <p:nvPicPr>
          <p:cNvPr id="10" name="Picture 9" descr="A pink stuffed elephant with a yellow shirt and scarf&#10;&#10;Description automatically generated">
            <a:extLst>
              <a:ext uri="{FF2B5EF4-FFF2-40B4-BE49-F238E27FC236}">
                <a16:creationId xmlns:a16="http://schemas.microsoft.com/office/drawing/2014/main" id="{675904D3-6947-935B-7DCD-255935BEA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1047750"/>
            <a:ext cx="4279900" cy="5275263"/>
          </a:xfrm>
          <a:prstGeom prst="rect">
            <a:avLst/>
          </a:prstGeom>
        </p:spPr>
      </p:pic>
      <p:pic>
        <p:nvPicPr>
          <p:cNvPr id="11" name="Picture 10" descr="A cartoon holding a ball&#10;&#10;Description automatically generated">
            <a:extLst>
              <a:ext uri="{FF2B5EF4-FFF2-40B4-BE49-F238E27FC236}">
                <a16:creationId xmlns:a16="http://schemas.microsoft.com/office/drawing/2014/main" id="{C2B33E32-BB22-A4E8-7FDE-B503241C9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6396038"/>
            <a:ext cx="4279900" cy="2840038"/>
          </a:xfrm>
          <a:prstGeom prst="rect">
            <a:avLst/>
          </a:prstGeom>
        </p:spPr>
      </p:pic>
      <p:pic>
        <p:nvPicPr>
          <p:cNvPr id="12" name="Picture 11" descr="A stuffed animal with a medal&#10;&#10;Description automatically generated">
            <a:extLst>
              <a:ext uri="{FF2B5EF4-FFF2-40B4-BE49-F238E27FC236}">
                <a16:creationId xmlns:a16="http://schemas.microsoft.com/office/drawing/2014/main" id="{22802A8E-6669-5110-E7D6-1D0E9B97F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1047750"/>
            <a:ext cx="3257550" cy="3771900"/>
          </a:xfrm>
          <a:prstGeom prst="rect">
            <a:avLst/>
          </a:prstGeom>
        </p:spPr>
      </p:pic>
      <p:pic>
        <p:nvPicPr>
          <p:cNvPr id="13" name="Picture 12" descr="A cartoon of a goat kicking&#10;&#10;Description automatically generated">
            <a:extLst>
              <a:ext uri="{FF2B5EF4-FFF2-40B4-BE49-F238E27FC236}">
                <a16:creationId xmlns:a16="http://schemas.microsoft.com/office/drawing/2014/main" id="{CC345EDA-4699-2C73-37F0-CCD82612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4894263"/>
            <a:ext cx="3257550" cy="4343400"/>
          </a:xfrm>
          <a:prstGeom prst="rect">
            <a:avLst/>
          </a:prstGeom>
        </p:spPr>
      </p:pic>
      <p:pic>
        <p:nvPicPr>
          <p:cNvPr id="14" name="Picture 13" descr="A yellow cartoon animal with a ball&#10;&#10;Description automatically generated">
            <a:extLst>
              <a:ext uri="{FF2B5EF4-FFF2-40B4-BE49-F238E27FC236}">
                <a16:creationId xmlns:a16="http://schemas.microsoft.com/office/drawing/2014/main" id="{605302DA-2E41-9E91-6069-02D4078C3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688" y="1047750"/>
            <a:ext cx="5343525" cy="81899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0B0435B-6082-2472-EF00-CB1397673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93776" y="-5685"/>
            <a:ext cx="22652273" cy="121415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60375">
            <a:off x="13364092" y="-1570265"/>
            <a:ext cx="3292823" cy="3140530"/>
          </a:xfrm>
          <a:custGeom>
            <a:avLst/>
            <a:gdLst/>
            <a:ahLst/>
            <a:cxnLst/>
            <a:rect l="l" t="t" r="r" b="b"/>
            <a:pathLst>
              <a:path w="3292823" h="3140530">
                <a:moveTo>
                  <a:pt x="0" y="0"/>
                </a:moveTo>
                <a:lnTo>
                  <a:pt x="3292824" y="0"/>
                </a:lnTo>
                <a:lnTo>
                  <a:pt x="3292824" y="3140530"/>
                </a:lnTo>
                <a:lnTo>
                  <a:pt x="0" y="314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66865" y="-1220215"/>
            <a:ext cx="3241573" cy="5006291"/>
          </a:xfrm>
          <a:custGeom>
            <a:avLst/>
            <a:gdLst/>
            <a:ahLst/>
            <a:cxnLst/>
            <a:rect l="l" t="t" r="r" b="b"/>
            <a:pathLst>
              <a:path w="3241573" h="5006291">
                <a:moveTo>
                  <a:pt x="0" y="0"/>
                </a:moveTo>
                <a:lnTo>
                  <a:pt x="3241573" y="0"/>
                </a:lnTo>
                <a:lnTo>
                  <a:pt x="3241573" y="5006291"/>
                </a:lnTo>
                <a:lnTo>
                  <a:pt x="0" y="5006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85069">
            <a:off x="3675896" y="-2231005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9" y="0"/>
                </a:lnTo>
                <a:lnTo>
                  <a:pt x="2789859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524824" y="7558339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0" y="0"/>
                </a:lnTo>
                <a:lnTo>
                  <a:pt x="3520640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23301" y="-2966492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00000" y="3870262"/>
            <a:ext cx="4493241" cy="3173351"/>
          </a:xfrm>
          <a:custGeom>
            <a:avLst/>
            <a:gdLst/>
            <a:ahLst/>
            <a:cxnLst/>
            <a:rect l="l" t="t" r="r" b="b"/>
            <a:pathLst>
              <a:path w="4493241" h="3173351">
                <a:moveTo>
                  <a:pt x="0" y="0"/>
                </a:moveTo>
                <a:lnTo>
                  <a:pt x="4493241" y="0"/>
                </a:lnTo>
                <a:lnTo>
                  <a:pt x="4493241" y="3173351"/>
                </a:lnTo>
                <a:lnTo>
                  <a:pt x="0" y="3173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6875" y="5674288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92921" y="2195821"/>
            <a:ext cx="2297373" cy="3507439"/>
          </a:xfrm>
          <a:custGeom>
            <a:avLst/>
            <a:gdLst/>
            <a:ahLst/>
            <a:cxnLst/>
            <a:rect l="l" t="t" r="r" b="b"/>
            <a:pathLst>
              <a:path w="2297373" h="3507439">
                <a:moveTo>
                  <a:pt x="0" y="0"/>
                </a:moveTo>
                <a:lnTo>
                  <a:pt x="2297373" y="0"/>
                </a:lnTo>
                <a:lnTo>
                  <a:pt x="2297373" y="3507440"/>
                </a:lnTo>
                <a:lnTo>
                  <a:pt x="0" y="3507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54775" y="-190559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53682" y="873349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2337389" y="4298111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6" y="0"/>
                </a:lnTo>
                <a:lnTo>
                  <a:pt x="1523046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957389" y="4747675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784342">
            <a:off x="13259962" y="1987615"/>
            <a:ext cx="2957826" cy="2642638"/>
          </a:xfrm>
          <a:custGeom>
            <a:avLst/>
            <a:gdLst/>
            <a:ahLst/>
            <a:cxnLst/>
            <a:rect l="l" t="t" r="r" b="b"/>
            <a:pathLst>
              <a:path w="2114540" h="1940091">
                <a:moveTo>
                  <a:pt x="0" y="0"/>
                </a:moveTo>
                <a:lnTo>
                  <a:pt x="2114540" y="0"/>
                </a:lnTo>
                <a:lnTo>
                  <a:pt x="2114540" y="1940091"/>
                </a:lnTo>
                <a:lnTo>
                  <a:pt x="0" y="19400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926957">
            <a:off x="7510702" y="-2637925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048713" y="4273143"/>
            <a:ext cx="10961790" cy="1551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5"/>
              </a:lnSpc>
            </a:pPr>
            <a:r>
              <a:rPr lang="en-US" sz="8000" dirty="0" smtClean="0">
                <a:solidFill>
                  <a:srgbClr val="4B261F"/>
                </a:solidFill>
                <a:latin typeface="Montserrat SemiBold" panose="00000700000000000000" pitchFamily="2" charset="0"/>
              </a:rPr>
              <a:t>NHẬN XÉT TIẾT HỌC</a:t>
            </a:r>
            <a:endParaRPr lang="en-US" sz="8000" dirty="0">
              <a:solidFill>
                <a:srgbClr val="4B261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6764606-FEE1-1C8A-DD13-FD50D9480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66" y="762387"/>
            <a:ext cx="2856347" cy="28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289</Words>
  <Application>Microsoft Office PowerPoint</Application>
  <PresentationFormat>Custom</PresentationFormat>
  <Paragraphs>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Calibri</vt:lpstr>
      <vt:lpstr>Montserrat SemiBold</vt:lpstr>
      <vt:lpstr>Shadows Into Light Two</vt:lpstr>
      <vt:lpstr>Montserrat Medium</vt:lpstr>
      <vt:lpstr>Arial</vt:lpstr>
      <vt:lpstr>Montserrat Light</vt:lpstr>
      <vt:lpstr>Montserrat Black</vt:lpstr>
      <vt:lpstr>Sanchez</vt:lpstr>
      <vt:lpstr>Asap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HĐ1. KHÁM PHÁ VỀ CÁC CÔNG TRÌNH KIẾN TRÚC TIÊU BIỂU TRÊN THẾ GIỚI</dc:title>
  <cp:lastModifiedBy>LAPTOP KIENLONG</cp:lastModifiedBy>
  <cp:revision>33</cp:revision>
  <dcterms:created xsi:type="dcterms:W3CDTF">2006-08-16T00:00:00Z</dcterms:created>
  <dcterms:modified xsi:type="dcterms:W3CDTF">2025-01-24T07:54:31Z</dcterms:modified>
  <dc:identifier>DAF3lnSOfuU</dc:identifier>
</cp:coreProperties>
</file>