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20" r:id="rId1"/>
  </p:sldMasterIdLst>
  <p:notesMasterIdLst>
    <p:notesMasterId r:id="rId12"/>
  </p:notesMasterIdLst>
  <p:sldIdLst>
    <p:sldId id="698" r:id="rId2"/>
    <p:sldId id="654" r:id="rId3"/>
    <p:sldId id="694" r:id="rId4"/>
    <p:sldId id="699" r:id="rId5"/>
    <p:sldId id="674" r:id="rId6"/>
    <p:sldId id="669" r:id="rId7"/>
    <p:sldId id="682" r:id="rId8"/>
    <p:sldId id="688" r:id="rId9"/>
    <p:sldId id="690" r:id="rId10"/>
    <p:sldId id="697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507"/>
    <a:srgbClr val="BEF60A"/>
    <a:srgbClr val="CC9634"/>
    <a:srgbClr val="FFFFCC"/>
    <a:srgbClr val="EFF1DB"/>
    <a:srgbClr val="94691C"/>
    <a:srgbClr val="CC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1344" autoAdjust="0"/>
  </p:normalViewPr>
  <p:slideViewPr>
    <p:cSldViewPr snapToGrid="0" snapToObjects="1">
      <p:cViewPr varScale="1">
        <p:scale>
          <a:sx n="63" d="100"/>
          <a:sy n="63" d="100"/>
        </p:scale>
        <p:origin x="1056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477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588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14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04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034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251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90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71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20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93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6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1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8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9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867-F2F1-4A20-897E-2B5F67DBA24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2/28/2025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NHÀ XUẤT BẢN GIÁO DỤC VIỆT NAM - CÔNG TY CỔ PHẦN PHÁT HÀNH SÁCH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A1864A-8170-40DB-A142-895BB525149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EA8525-ABF8-276E-64E4-224863C88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0871AC-EF70-B1F7-60B4-860DC7CC0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577">
            <a:off x="1595372" y="1174490"/>
            <a:ext cx="8258969" cy="3780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632FC2-91CD-01EF-3FA2-1A5A8F38E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880" y="2228670"/>
            <a:ext cx="655320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liệt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Mĩ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5A3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4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EA8525-ABF8-276E-64E4-224863C88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0871AC-EF70-B1F7-60B4-860DC7CC0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577">
            <a:off x="2368956" y="1461412"/>
            <a:ext cx="7253352" cy="2815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632FC2-91CD-01EF-3FA2-1A5A8F38E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520" y="2228670"/>
            <a:ext cx="641096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722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7445AEE-125E-155F-3D5C-5A2CAC9FF5B5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512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F69245E0-4484-D03F-C2A8-F9066B71C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6897E652-0140-8B29-7F41-01385CA27B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8F7849-E6BD-6370-733B-FF03C1CB5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19D09C-681F-0AE5-8264-78E863DEA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26" t="14169" r="17801" b="5787"/>
          <a:stretch/>
        </p:blipFill>
        <p:spPr>
          <a:xfrm>
            <a:off x="2041396" y="406399"/>
            <a:ext cx="7919334" cy="4442691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4DB76D0-6627-7829-060B-1E38DB9E6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603" y="2119912"/>
            <a:ext cx="62667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Sách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khoa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giấy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A4</a:t>
            </a:r>
            <a:r>
              <a:rPr lang="vi-VN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bút vẽ, tẩy, màu vẽ,...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9D96DF0B-39B0-E694-9170-0FF5E983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226" y="5791353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arvest Powerpoint Background Images, HD Pictures and Wallpaper For Free  Download | Pngtree">
            <a:extLst>
              <a:ext uri="{FF2B5EF4-FFF2-40B4-BE49-F238E27FC236}">
                <a16:creationId xmlns:a16="http://schemas.microsoft.com/office/drawing/2014/main" id="{10BA3C94-D6AB-A259-377B-1C0D5F0D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8" y="29002"/>
            <a:ext cx="12225058" cy="60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7F3767-D7F5-C1E3-6731-2BE3C24E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640" y="958257"/>
            <a:ext cx="7630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 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 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altLang="en-US" sz="28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596871"/>
            <a:ext cx="7112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smtClean="0"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00" b="1" dirty="0"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MÙA THU HOẠCH</a:t>
            </a:r>
          </a:p>
          <a:p>
            <a:pPr algn="ctr">
              <a:defRPr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55D9E4A3-14D9-7ED3-3074-146C369566C7}"/>
              </a:ext>
            </a:extLst>
          </p:cNvPr>
          <p:cNvSpPr/>
          <p:nvPr/>
        </p:nvSpPr>
        <p:spPr>
          <a:xfrm>
            <a:off x="-350983" y="3719700"/>
            <a:ext cx="3642057" cy="3109298"/>
          </a:xfrm>
          <a:custGeom>
            <a:avLst/>
            <a:gdLst>
              <a:gd name="connsiteX0" fmla="*/ 0 w 16230600"/>
              <a:gd name="connsiteY0" fmla="*/ 0 h 5660422"/>
              <a:gd name="connsiteX1" fmla="*/ 16230600 w 16230600"/>
              <a:gd name="connsiteY1" fmla="*/ 0 h 5660422"/>
              <a:gd name="connsiteX2" fmla="*/ 16230600 w 16230600"/>
              <a:gd name="connsiteY2" fmla="*/ 5660422 h 5660422"/>
              <a:gd name="connsiteX3" fmla="*/ 3131825 w 16230600"/>
              <a:gd name="connsiteY3" fmla="*/ 5660422 h 5660422"/>
              <a:gd name="connsiteX4" fmla="*/ 0 w 16230600"/>
              <a:gd name="connsiteY4" fmla="*/ 0 h 5660422"/>
              <a:gd name="connsiteX0" fmla="*/ 626363 w 13098775"/>
              <a:gd name="connsiteY0" fmla="*/ 0 h 5780989"/>
              <a:gd name="connsiteX1" fmla="*/ 13098775 w 13098775"/>
              <a:gd name="connsiteY1" fmla="*/ 120567 h 5780989"/>
              <a:gd name="connsiteX2" fmla="*/ 13098775 w 13098775"/>
              <a:gd name="connsiteY2" fmla="*/ 5780989 h 5780989"/>
              <a:gd name="connsiteX3" fmla="*/ 0 w 13098775"/>
              <a:gd name="connsiteY3" fmla="*/ 5780989 h 5780989"/>
              <a:gd name="connsiteX4" fmla="*/ 626363 w 13098775"/>
              <a:gd name="connsiteY4" fmla="*/ 0 h 5780989"/>
              <a:gd name="connsiteX0" fmla="*/ 0 w 13516354"/>
              <a:gd name="connsiteY0" fmla="*/ 0 h 5849886"/>
              <a:gd name="connsiteX1" fmla="*/ 13516354 w 13516354"/>
              <a:gd name="connsiteY1" fmla="*/ 189464 h 5849886"/>
              <a:gd name="connsiteX2" fmla="*/ 13516354 w 13516354"/>
              <a:gd name="connsiteY2" fmla="*/ 5849886 h 5849886"/>
              <a:gd name="connsiteX3" fmla="*/ 417579 w 13516354"/>
              <a:gd name="connsiteY3" fmla="*/ 5849886 h 5849886"/>
              <a:gd name="connsiteX4" fmla="*/ 0 w 13516354"/>
              <a:gd name="connsiteY4" fmla="*/ 0 h 5849886"/>
              <a:gd name="connsiteX0" fmla="*/ 0 w 14873477"/>
              <a:gd name="connsiteY0" fmla="*/ 0 h 5798212"/>
              <a:gd name="connsiteX1" fmla="*/ 14873477 w 14873477"/>
              <a:gd name="connsiteY1" fmla="*/ 137790 h 5798212"/>
              <a:gd name="connsiteX2" fmla="*/ 14873477 w 14873477"/>
              <a:gd name="connsiteY2" fmla="*/ 5798212 h 5798212"/>
              <a:gd name="connsiteX3" fmla="*/ 1774702 w 14873477"/>
              <a:gd name="connsiteY3" fmla="*/ 5798212 h 5798212"/>
              <a:gd name="connsiteX4" fmla="*/ 0 w 14873477"/>
              <a:gd name="connsiteY4" fmla="*/ 0 h 57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3477" h="5798212">
                <a:moveTo>
                  <a:pt x="0" y="0"/>
                </a:moveTo>
                <a:lnTo>
                  <a:pt x="14873477" y="137790"/>
                </a:lnTo>
                <a:lnTo>
                  <a:pt x="14873477" y="5798212"/>
                </a:lnTo>
                <a:lnTo>
                  <a:pt x="1774702" y="5798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D6247C2-0080-97F3-19C0-29EAFE79DDA4}"/>
              </a:ext>
            </a:extLst>
          </p:cNvPr>
          <p:cNvSpPr/>
          <p:nvPr/>
        </p:nvSpPr>
        <p:spPr>
          <a:xfrm>
            <a:off x="3879273" y="4474958"/>
            <a:ext cx="3338214" cy="1237673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DC73FD9B-D733-76DB-67C1-45AED0CAF51A}"/>
              </a:ext>
            </a:extLst>
          </p:cNvPr>
          <p:cNvSpPr/>
          <p:nvPr/>
        </p:nvSpPr>
        <p:spPr>
          <a:xfrm>
            <a:off x="1100105" y="383509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2DEC8F5-0E9A-9348-5024-3F1C88CB94F8}"/>
              </a:ext>
            </a:extLst>
          </p:cNvPr>
          <p:cNvSpPr/>
          <p:nvPr/>
        </p:nvSpPr>
        <p:spPr>
          <a:xfrm>
            <a:off x="7360143" y="3888509"/>
            <a:ext cx="4308050" cy="1981200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366F0FF-58AB-586D-BF81-86ECF3171D0A}"/>
              </a:ext>
            </a:extLst>
          </p:cNvPr>
          <p:cNvSpPr/>
          <p:nvPr/>
        </p:nvSpPr>
        <p:spPr>
          <a:xfrm>
            <a:off x="7856241" y="383509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634AECE-9DF0-9F7E-5878-DC0D573B0970}"/>
              </a:ext>
            </a:extLst>
          </p:cNvPr>
          <p:cNvSpPr/>
          <p:nvPr/>
        </p:nvSpPr>
        <p:spPr>
          <a:xfrm>
            <a:off x="4496645" y="3838478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C836D08-36AD-D9A5-9C93-5D5D535D6B40}"/>
              </a:ext>
            </a:extLst>
          </p:cNvPr>
          <p:cNvSpPr/>
          <p:nvPr/>
        </p:nvSpPr>
        <p:spPr>
          <a:xfrm>
            <a:off x="-33058" y="6166320"/>
            <a:ext cx="4221017" cy="683430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2C83D05C-94DB-F12E-AA68-8447AA3010A1}"/>
              </a:ext>
            </a:extLst>
          </p:cNvPr>
          <p:cNvSpPr/>
          <p:nvPr/>
        </p:nvSpPr>
        <p:spPr>
          <a:xfrm>
            <a:off x="9018333" y="3747409"/>
            <a:ext cx="3642056" cy="3109300"/>
          </a:xfrm>
          <a:custGeom>
            <a:avLst/>
            <a:gdLst>
              <a:gd name="connsiteX0" fmla="*/ 0 w 16230600"/>
              <a:gd name="connsiteY0" fmla="*/ 0 h 5815439"/>
              <a:gd name="connsiteX1" fmla="*/ 16230600 w 16230600"/>
              <a:gd name="connsiteY1" fmla="*/ 0 h 5815439"/>
              <a:gd name="connsiteX2" fmla="*/ 13020021 w 16230600"/>
              <a:gd name="connsiteY2" fmla="*/ 5815439 h 5815439"/>
              <a:gd name="connsiteX3" fmla="*/ 0 w 16230600"/>
              <a:gd name="connsiteY3" fmla="*/ 5660422 h 5815439"/>
              <a:gd name="connsiteX4" fmla="*/ 0 w 16230600"/>
              <a:gd name="connsiteY4" fmla="*/ 0 h 5815439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0600" h="5798216">
                <a:moveTo>
                  <a:pt x="0" y="0"/>
                </a:moveTo>
                <a:lnTo>
                  <a:pt x="16230600" y="0"/>
                </a:lnTo>
                <a:cubicBezTo>
                  <a:pt x="15489698" y="1932739"/>
                  <a:pt x="14007893" y="3848253"/>
                  <a:pt x="14007893" y="5798216"/>
                </a:cubicBez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7A12C-FF4A-C15F-B460-C708D483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080" y="1403090"/>
            <a:ext cx="9672320" cy="341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107950" marR="33020" algn="just">
              <a:spcAft>
                <a:spcPts val="75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07950" marR="33020" algn="just">
              <a:spcAft>
                <a:spcPts val="75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07950" marR="33020" algn="just">
              <a:spcAft>
                <a:spcPts val="765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07950" marR="33020" algn="just">
              <a:spcAft>
                <a:spcPts val="155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Chia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795" y="574017"/>
            <a:ext cx="7582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altLang="en-US" sz="3200" b="1" i="1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kumimoji="0" lang="en-US" altLang="en-US" sz="3200" b="1" i="1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altLang="en-US" sz="3200" b="1" i="1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đạt</a:t>
            </a:r>
            <a:r>
              <a:rPr kumimoji="0" lang="en-US" altLang="en-US" sz="3200" b="1" i="1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sz="3200" b="1" i="1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200" b="1" i="1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kumimoji="0" lang="vi-VN" alt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61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arvest Powerpoint Background Images, HD Pictures and Wallpaper For Free  Download | Pngtree">
            <a:extLst>
              <a:ext uri="{FF2B5EF4-FFF2-40B4-BE49-F238E27FC236}">
                <a16:creationId xmlns:a16="http://schemas.microsoft.com/office/drawing/2014/main" id="{E7B7053C-45F2-0A88-7A95-3ACE6726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98" y="0"/>
            <a:ext cx="12225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20904" y="1370122"/>
            <a:ext cx="91797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7EBA1C9-80A8-8898-38CD-7241837FA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05" y="362220"/>
            <a:ext cx="10114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alt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76676-8878-4358-405B-98BB1CD0A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50" y="359233"/>
            <a:ext cx="570746" cy="560216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D7EFE0B2-2906-AA04-C6B9-CDD3C850B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684" y="5977104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>
            <a:extLst>
              <a:ext uri="{FF2B5EF4-FFF2-40B4-BE49-F238E27FC236}">
                <a16:creationId xmlns:a16="http://schemas.microsoft.com/office/drawing/2014/main" id="{3F38F665-2BB3-065B-4A37-35DA1A51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226" y="5791353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ECBBFD-8482-1D30-2B17-DFD5DD1E9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23796" y="2102624"/>
            <a:ext cx="25585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1</a:t>
            </a:r>
            <a:r>
              <a:rPr lang="en-US" altLang="vi-VN" sz="1800" b="1">
                <a:latin typeface="Times New Roman" panose="02020603050405020304" pitchFamily="18" charset="0"/>
              </a:rPr>
              <a:t>. Vẽ các nhân vật chính thể hiện công việc của mùa thu hoạch.</a:t>
            </a:r>
            <a:endParaRPr lang="vi-VN" altLang="vi-VN" sz="1800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174172" y="2105809"/>
            <a:ext cx="25585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2</a:t>
            </a:r>
            <a:r>
              <a:rPr lang="en-US" altLang="vi-VN" sz="1800" b="1">
                <a:latin typeface="Times New Roman" panose="02020603050405020304" pitchFamily="18" charset="0"/>
              </a:rPr>
              <a:t>. Vẽ cảnh vật phù hợp với các công việc của nhân vật.</a:t>
            </a:r>
            <a:endParaRPr lang="vi-VN" altLang="vi-VN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45D00-BC8E-CA0D-6316-6B08E9835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18" y="353016"/>
            <a:ext cx="708921" cy="672379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E25464E1-43B9-F3B3-B09B-A51498FE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153" y="615168"/>
            <a:ext cx="10292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30EEFB78-FB6A-ADC0-6240-A48DBC802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744" y="1157883"/>
            <a:ext cx="10817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000" b="1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</a:rPr>
              <a:t>bước</a:t>
            </a:r>
            <a:r>
              <a:rPr lang="en-US" altLang="vi-VN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tranh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việc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mùa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</a:rPr>
              <a:t>thu</a:t>
            </a:r>
            <a:r>
              <a:rPr lang="en-US" altLang="vi-VN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</a:rPr>
              <a:t>hoạch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2A1AE4-B236-019F-6742-25D47EAD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0285" y="2102624"/>
            <a:ext cx="2763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3</a:t>
            </a:r>
            <a:r>
              <a:rPr lang="en-US" altLang="vi-VN" sz="1800" b="1">
                <a:latin typeface="Times New Roman" panose="02020603050405020304" pitchFamily="18" charset="0"/>
              </a:rPr>
              <a:t>. Vẽ màu cho các nhân vật chính.</a:t>
            </a:r>
            <a:endParaRPr lang="vi-VN" altLang="vi-VN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E7904A-8B9D-CCB5-8728-C12B99FCA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6046" y="3192468"/>
            <a:ext cx="2657159" cy="1860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748718-96A3-4A04-D32C-F22BA1B7D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45432"/>
            <a:ext cx="2657159" cy="1885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52306B-F84A-C964-0B1F-A459EF3D6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97" y="3123319"/>
            <a:ext cx="2558584" cy="1907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664EDA-C8A1-BC34-275E-11D1B52A17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477" y="3139777"/>
            <a:ext cx="2558583" cy="1814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AC5AE8-57C6-67DA-C103-6B0237B3E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2309" y="2175318"/>
            <a:ext cx="29646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4</a:t>
            </a:r>
            <a:r>
              <a:rPr lang="en-US" altLang="vi-VN" sz="1800" b="1">
                <a:latin typeface="Times New Roman" panose="02020603050405020304" pitchFamily="18" charset="0"/>
              </a:rPr>
              <a:t>. Vẽ màu, hoàn thiện bức tranh.</a:t>
            </a:r>
            <a:endParaRPr lang="vi-VN" altLang="vi-VN" sz="1800" dirty="0"/>
          </a:p>
        </p:txBody>
      </p:sp>
    </p:spTree>
    <p:extLst>
      <p:ext uri="{BB962C8B-B14F-4D97-AF65-F5344CB8AC3E}">
        <p14:creationId xmlns:p14="http://schemas.microsoft.com/office/powerpoint/2010/main" val="23669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A9DD84-144B-3098-2AA5-CB6F96DAA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59694" y="376217"/>
            <a:ext cx="9334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15047-0082-3CC0-BB18-C49136E10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894" y="249709"/>
            <a:ext cx="598800" cy="64436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74" y="917503"/>
            <a:ext cx="10787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tham khảo tranh vẽ của các bạn để có thêm ý tưởng vẽ tranh cho mình.</a:t>
            </a:r>
            <a:endParaRPr lang="en-US" sz="2400" b="1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8A20C-AECF-E801-3A35-048A60248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276" y="1491942"/>
            <a:ext cx="3236714" cy="227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C17A91-D70B-7D3D-D08C-E97B3E63F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73" y="1491942"/>
            <a:ext cx="3364051" cy="22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Học sinh tiểu học Hà Nội đua tài vẽ tranh về nông nghiệp">
            <a:extLst>
              <a:ext uri="{FF2B5EF4-FFF2-40B4-BE49-F238E27FC236}">
                <a16:creationId xmlns:a16="http://schemas.microsoft.com/office/drawing/2014/main" id="{F9AA896D-4B93-2865-61A4-CEA49C11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15" y="4132714"/>
            <a:ext cx="3381236" cy="234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B358CA-3689-8B06-6D9A-8420E6BB8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73" y="4115383"/>
            <a:ext cx="3364052" cy="235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2AE53D3A-D380-C374-F409-898A146BA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135" y="5800742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EEFEA2-5566-24A4-1449-F19366E53F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38" r="10998" b="8046"/>
          <a:stretch/>
        </p:blipFill>
        <p:spPr>
          <a:xfrm>
            <a:off x="8150837" y="1632284"/>
            <a:ext cx="3589838" cy="4837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26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5977A5-8BB0-5A68-7386-FEB174B60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8"/>
            <a:ext cx="12192530" cy="685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0EE9B-419E-E9EB-BB51-439A40C57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9577">
            <a:off x="2282783" y="1680650"/>
            <a:ext cx="7253352" cy="28157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BC4854-AD93-AB99-A351-A40733E8C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882" y="2455368"/>
            <a:ext cx="7097153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THỰC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HÀNH </a:t>
            </a:r>
          </a:p>
          <a:p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c huyên-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2080" y="3876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7A12C-FF4A-C15F-B460-C708D483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946" y="1403090"/>
            <a:ext cx="9162472" cy="2677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Cùng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trưng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bày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phẩm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2400" b="1" dirty="0"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bày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phẩm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vẽ đó thể hiện công việc gì của mùa thu hoạch?</a:t>
            </a:r>
            <a:endParaRPr lang="en-US" sz="2400" b="1" dirty="0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 vật được thể hiện trong bài vẽ đó như thế nào?</a:t>
            </a:r>
            <a:endParaRPr lang="en-US" sz="2400" b="1" dirty="0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nhân vật nào là nhóm chính của bài vẽ? Nhóm nhân vật đó có bao nhiêu người?</a:t>
            </a:r>
            <a:endParaRPr lang="en-US" sz="2400" b="1" dirty="0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ý tưởng điều chỉnh như thế nào để bài vẽ hoàn thiện hơn?</a:t>
            </a:r>
            <a:endParaRPr lang="en-US" sz="2400" b="1" dirty="0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795" y="574017"/>
            <a:ext cx="75826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vi-VN" alt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3911A-8F3D-7E0A-E3B2-B5B1A1BD9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73"/>
          <a:stretch/>
        </p:blipFill>
        <p:spPr>
          <a:xfrm>
            <a:off x="2153973" y="520788"/>
            <a:ext cx="660916" cy="5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22267</TotalTime>
  <Words>450</Words>
  <Application>Microsoft Office PowerPoint</Application>
  <PresentationFormat>Widescreen</PresentationFormat>
  <Paragraphs>45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.VnTime</vt:lpstr>
      <vt:lpstr>Arial</vt:lpstr>
      <vt:lpstr>Calibri</vt:lpstr>
      <vt:lpstr>Calibri Light</vt:lpstr>
      <vt:lpstr>Comic Sans MS</vt:lpstr>
      <vt:lpstr>Times New Roman</vt:lpstr>
      <vt:lpstr>1_Retrospect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THỪA THIÊN HUẾ</dc:title>
  <dc:creator>admin</dc:creator>
  <cp:lastModifiedBy>LAPTOP KIENLONG</cp:lastModifiedBy>
  <cp:revision>1115</cp:revision>
  <dcterms:modified xsi:type="dcterms:W3CDTF">2025-02-28T11:59:04Z</dcterms:modified>
</cp:coreProperties>
</file>