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6" r:id="rId4"/>
    <p:sldMasterId id="2147483748" r:id="rId5"/>
    <p:sldMasterId id="2147483760" r:id="rId6"/>
  </p:sldMasterIdLst>
  <p:notesMasterIdLst>
    <p:notesMasterId r:id="rId32"/>
  </p:notesMasterIdLst>
  <p:sldIdLst>
    <p:sldId id="259" r:id="rId7"/>
    <p:sldId id="261" r:id="rId8"/>
    <p:sldId id="268" r:id="rId9"/>
    <p:sldId id="269" r:id="rId10"/>
    <p:sldId id="360" r:id="rId11"/>
    <p:sldId id="290" r:id="rId12"/>
    <p:sldId id="292" r:id="rId13"/>
    <p:sldId id="293" r:id="rId14"/>
    <p:sldId id="307" r:id="rId15"/>
    <p:sldId id="308" r:id="rId16"/>
    <p:sldId id="309" r:id="rId17"/>
    <p:sldId id="278" r:id="rId18"/>
    <p:sldId id="361" r:id="rId19"/>
    <p:sldId id="274" r:id="rId20"/>
    <p:sldId id="311" r:id="rId21"/>
    <p:sldId id="286" r:id="rId22"/>
    <p:sldId id="287" r:id="rId23"/>
    <p:sldId id="288" r:id="rId24"/>
    <p:sldId id="314" r:id="rId25"/>
    <p:sldId id="315" r:id="rId26"/>
    <p:sldId id="317" r:id="rId27"/>
    <p:sldId id="318" r:id="rId28"/>
    <p:sldId id="348" r:id="rId29"/>
    <p:sldId id="321" r:id="rId30"/>
    <p:sldId id="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1" d="100"/>
          <a:sy n="81" d="100"/>
        </p:scale>
        <p:origin x="75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85D64-AE51-4033-A415-29F4D4D66FD5}" type="datetimeFigureOut">
              <a:rPr lang="en-US" smtClean="0"/>
              <a:pPr/>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D481-E225-4BC2-BFCC-5730E84A43C2}" type="slidenum">
              <a:rPr lang="en-US" smtClean="0"/>
              <a:pPr/>
              <a:t>‹#›</a:t>
            </a:fld>
            <a:endParaRPr lang="en-US"/>
          </a:p>
        </p:txBody>
      </p:sp>
    </p:spTree>
    <p:extLst>
      <p:ext uri="{BB962C8B-B14F-4D97-AF65-F5344CB8AC3E}">
        <p14:creationId xmlns:p14="http://schemas.microsoft.com/office/powerpoint/2010/main" val="380551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4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43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85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45524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45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67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33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05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306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89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6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09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23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72051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28098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630212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3846277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120105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229441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596853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96577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729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98435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1919771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3946521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5660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92480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464116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64577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74168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253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9074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7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993882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48890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771061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066198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10653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13267177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45336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760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00010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13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43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883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3016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95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80918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30832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104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812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970581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790224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51919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564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610204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235390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864218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3710352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3437427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4147837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2499858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849575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771536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82495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314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696527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212375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477144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14302289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1421981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18732364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81511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3643476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333775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5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08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55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70D5D-94D0-4ADD-9F1E-E05B887C81E3}"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51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pPr/>
              <a:t>12/21/2023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2053935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12/21/2023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336916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57995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pPr/>
              <a:t>12/21/2023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pPr/>
              <a:t>‹#›</a:t>
            </a:fld>
            <a:endParaRPr lang="en-US"/>
          </a:p>
        </p:txBody>
      </p:sp>
    </p:spTree>
    <p:extLst>
      <p:ext uri="{BB962C8B-B14F-4D97-AF65-F5344CB8AC3E}">
        <p14:creationId xmlns:p14="http://schemas.microsoft.com/office/powerpoint/2010/main" val="19224492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pPr lvl="0"/>
              <a:t>‹#›</a:t>
            </a:fld>
            <a:endParaRPr lang="en-US"/>
          </a:p>
        </p:txBody>
      </p:sp>
    </p:spTree>
    <p:extLst>
      <p:ext uri="{BB962C8B-B14F-4D97-AF65-F5344CB8AC3E}">
        <p14:creationId xmlns:p14="http://schemas.microsoft.com/office/powerpoint/2010/main" val="101058871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gif"/><Relationship Id="rId2" Type="http://schemas.openxmlformats.org/officeDocument/2006/relationships/image" Target="../media/image11.jpeg"/><Relationship Id="rId1" Type="http://schemas.openxmlformats.org/officeDocument/2006/relationships/slideLayout" Target="../slideLayouts/slideLayout25.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audio" Target="../media/audio3.wav"/><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3000" r="-23000"/>
          </a:stretch>
        </a:blipFill>
        <a:effectLst/>
      </p:bgPr>
    </p:bg>
    <p:spTree>
      <p:nvGrpSpPr>
        <p:cNvPr id="1" name=""/>
        <p:cNvGrpSpPr/>
        <p:nvPr/>
      </p:nvGrpSpPr>
      <p:grpSpPr>
        <a:xfrm>
          <a:off x="0" y="0"/>
          <a:ext cx="0" cy="0"/>
          <a:chOff x="0" y="0"/>
          <a:chExt cx="0" cy="0"/>
        </a:xfrm>
      </p:grpSpPr>
      <p:sp>
        <p:nvSpPr>
          <p:cNvPr id="10" name="Rectangle 9"/>
          <p:cNvSpPr/>
          <p:nvPr/>
        </p:nvSpPr>
        <p:spPr>
          <a:xfrm>
            <a:off x="665008" y="2679166"/>
            <a:ext cx="4928323" cy="9706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6015120" y="2611476"/>
            <a:ext cx="5622688" cy="99404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nhớ</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665008" y="3819700"/>
            <a:ext cx="4905576" cy="8702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chóng</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064140" y="3743800"/>
            <a:ext cx="5573667" cy="9019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thương</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6364" y="1632447"/>
            <a:ext cx="650425" cy="57158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7446" y="2823811"/>
            <a:ext cx="649634" cy="57089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2814" y="1632447"/>
            <a:ext cx="649634" cy="519707"/>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3451" y="2790323"/>
            <a:ext cx="649634" cy="570890"/>
          </a:xfrm>
          <a:prstGeom prst="rect">
            <a:avLst/>
          </a:prstGeom>
        </p:spPr>
      </p:pic>
      <p:sp>
        <p:nvSpPr>
          <p:cNvPr id="19" name="Rounded Rectangle 18"/>
          <p:cNvSpPr/>
          <p:nvPr/>
        </p:nvSpPr>
        <p:spPr>
          <a:xfrm>
            <a:off x="665008" y="1488954"/>
            <a:ext cx="10744200" cy="10747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trước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1" name="Arrow: Right 13">
            <a:hlinkClick r:id="rId8" action="ppaction://hlinksldjump"/>
            <a:extLst>
              <a:ext uri="{FF2B5EF4-FFF2-40B4-BE49-F238E27FC236}">
                <a16:creationId xmlns:a16="http://schemas.microsoft.com/office/drawing/2014/main" id="{EC5D322D-A23E-40A4-839D-27143A950726}"/>
              </a:ext>
            </a:extLst>
          </p:cNvPr>
          <p:cNvSpPr/>
          <p:nvPr/>
        </p:nvSpPr>
        <p:spPr>
          <a:xfrm rot="10605222" flipH="1">
            <a:off x="11121344" y="6018139"/>
            <a:ext cx="997641" cy="601127"/>
          </a:xfrm>
          <a:prstGeom prst="rightArrow">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908323" y="575187"/>
            <a:ext cx="4719483" cy="707886"/>
          </a:xfrm>
          <a:prstGeom prst="rect">
            <a:avLst/>
          </a:prstGeom>
          <a:noFill/>
        </p:spPr>
        <p:txBody>
          <a:bodyPr wrap="square" rtlCol="0">
            <a:spAutoFit/>
          </a:bodyPr>
          <a:lstStyle/>
          <a:p>
            <a:pPr algn="ctr"/>
            <a:r>
              <a:rPr lang="en-US" sz="4000" b="1">
                <a:solidFill>
                  <a:srgbClr val="FF0000"/>
                </a:solidFill>
              </a:rPr>
              <a:t>TIẾT 1 - 2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0"/>
                                        </p:tgtEl>
                                        <p:attrNameLst>
                                          <p:attrName>fillcolor</p:attrName>
                                        </p:attrNameLst>
                                      </p:cBhvr>
                                      <p:to>
                                        <a:srgbClr val="FFF2CC"/>
                                      </p:to>
                                    </p:animClr>
                                    <p:set>
                                      <p:cBhvr>
                                        <p:cTn id="30" dur="250" fill="hold"/>
                                        <p:tgtEl>
                                          <p:spTgt spid="10"/>
                                        </p:tgtEl>
                                        <p:attrNameLst>
                                          <p:attrName>fill.type</p:attrName>
                                        </p:attrNameLst>
                                      </p:cBhvr>
                                      <p:to>
                                        <p:strVal val="solid"/>
                                      </p:to>
                                    </p:set>
                                    <p:set>
                                      <p:cBhvr>
                                        <p:cTn id="31" dur="250" fill="hold"/>
                                        <p:tgtEl>
                                          <p:spTgt spid="10"/>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strVal val="4*#ppt_w"/>
                                          </p:val>
                                        </p:tav>
                                        <p:tav tm="100000">
                                          <p:val>
                                            <p:strVal val="#ppt_w"/>
                                          </p:val>
                                        </p:tav>
                                      </p:tavLst>
                                    </p:anim>
                                    <p:anim calcmode="lin" valueType="num">
                                      <p:cBhvr>
                                        <p:cTn id="3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0"/>
                                        </p:tgtEl>
                                        <p:attrNameLst>
                                          <p:attrName>fillcolor</p:attrName>
                                        </p:attrNameLst>
                                      </p:cBhvr>
                                      <p:to>
                                        <a:srgbClr val="FFFF00"/>
                                      </p:to>
                                    </p:animClr>
                                    <p:set>
                                      <p:cBhvr>
                                        <p:cTn id="38" dur="250" fill="hold"/>
                                        <p:tgtEl>
                                          <p:spTgt spid="10"/>
                                        </p:tgtEl>
                                        <p:attrNameLst>
                                          <p:attrName>fill.type</p:attrName>
                                        </p:attrNameLst>
                                      </p:cBhvr>
                                      <p:to>
                                        <p:strVal val="solid"/>
                                      </p:to>
                                    </p:set>
                                    <p:set>
                                      <p:cBhvr>
                                        <p:cTn id="3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1"/>
                                        </p:tgtEl>
                                        <p:attrNameLst>
                                          <p:attrName>fillcolor</p:attrName>
                                        </p:attrNameLst>
                                      </p:cBhvr>
                                      <p:to>
                                        <a:srgbClr val="FFF2CC"/>
                                      </p:to>
                                    </p:animClr>
                                    <p:set>
                                      <p:cBhvr>
                                        <p:cTn id="45" dur="250" fill="hold"/>
                                        <p:tgtEl>
                                          <p:spTgt spid="11"/>
                                        </p:tgtEl>
                                        <p:attrNameLst>
                                          <p:attrName>fill.type</p:attrName>
                                        </p:attrNameLst>
                                      </p:cBhvr>
                                      <p:to>
                                        <p:strVal val="solid"/>
                                      </p:to>
                                    </p:set>
                                    <p:set>
                                      <p:cBhvr>
                                        <p:cTn id="46" dur="250" fill="hold"/>
                                        <p:tgtEl>
                                          <p:spTgt spid="11"/>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strVal val="4*#ppt_w"/>
                                          </p:val>
                                        </p:tav>
                                        <p:tav tm="100000">
                                          <p:val>
                                            <p:strVal val="#ppt_w"/>
                                          </p:val>
                                        </p:tav>
                                      </p:tavLst>
                                    </p:anim>
                                    <p:anim calcmode="lin" valueType="num">
                                      <p:cBhvr>
                                        <p:cTn id="5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1"/>
                                        </p:tgtEl>
                                        <p:attrNameLst>
                                          <p:attrName>fillcolor</p:attrName>
                                        </p:attrNameLst>
                                      </p:cBhvr>
                                      <p:to>
                                        <a:srgbClr val="00B050"/>
                                      </p:to>
                                    </p:animClr>
                                    <p:set>
                                      <p:cBhvr>
                                        <p:cTn id="53" dur="250" fill="hold"/>
                                        <p:tgtEl>
                                          <p:spTgt spid="11"/>
                                        </p:tgtEl>
                                        <p:attrNameLst>
                                          <p:attrName>fill.type</p:attrName>
                                        </p:attrNameLst>
                                      </p:cBhvr>
                                      <p:to>
                                        <p:strVal val="solid"/>
                                      </p:to>
                                    </p:set>
                                    <p:set>
                                      <p:cBhvr>
                                        <p:cTn id="54"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2"/>
                                        </p:tgtEl>
                                        <p:attrNameLst>
                                          <p:attrName>fillcolor</p:attrName>
                                        </p:attrNameLst>
                                      </p:cBhvr>
                                      <p:to>
                                        <a:srgbClr val="FFF2CC"/>
                                      </p:to>
                                    </p:animClr>
                                    <p:set>
                                      <p:cBhvr>
                                        <p:cTn id="60" dur="250" fill="hold"/>
                                        <p:tgtEl>
                                          <p:spTgt spid="12"/>
                                        </p:tgtEl>
                                        <p:attrNameLst>
                                          <p:attrName>fill.type</p:attrName>
                                        </p:attrNameLst>
                                      </p:cBhvr>
                                      <p:to>
                                        <p:strVal val="solid"/>
                                      </p:to>
                                    </p:set>
                                    <p:set>
                                      <p:cBhvr>
                                        <p:cTn id="61" dur="250" fill="hold"/>
                                        <p:tgtEl>
                                          <p:spTgt spid="12"/>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250" fill="hold"/>
                                        <p:tgtEl>
                                          <p:spTgt spid="17"/>
                                        </p:tgtEl>
                                        <p:attrNameLst>
                                          <p:attrName>ppt_w</p:attrName>
                                        </p:attrNameLst>
                                      </p:cBhvr>
                                      <p:tavLst>
                                        <p:tav tm="0">
                                          <p:val>
                                            <p:strVal val="4*#ppt_w"/>
                                          </p:val>
                                        </p:tav>
                                        <p:tav tm="100000">
                                          <p:val>
                                            <p:strVal val="#ppt_w"/>
                                          </p:val>
                                        </p:tav>
                                      </p:tavLst>
                                    </p:anim>
                                    <p:anim calcmode="lin" valueType="num">
                                      <p:cBhvr>
                                        <p:cTn id="65"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2"/>
                                        </p:tgtEl>
                                        <p:attrNameLst>
                                          <p:attrName>fillcolor</p:attrName>
                                        </p:attrNameLst>
                                      </p:cBhvr>
                                      <p:to>
                                        <a:srgbClr val="FFFF00"/>
                                      </p:to>
                                    </p:animClr>
                                    <p:set>
                                      <p:cBhvr>
                                        <p:cTn id="68" dur="250" fill="hold"/>
                                        <p:tgtEl>
                                          <p:spTgt spid="12"/>
                                        </p:tgtEl>
                                        <p:attrNameLst>
                                          <p:attrName>fill.type</p:attrName>
                                        </p:attrNameLst>
                                      </p:cBhvr>
                                      <p:to>
                                        <p:strVal val="solid"/>
                                      </p:to>
                                    </p:set>
                                    <p:set>
                                      <p:cBhvr>
                                        <p:cTn id="6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0" restart="whenNotActive" fill="hold" evtFilter="cancelBubble" nodeType="interactiveSeq">
                <p:stCondLst>
                  <p:cond evt="onClick" delay="0">
                    <p:tgtEl>
                      <p:spTgt spid="13"/>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3"/>
                                        </p:tgtEl>
                                        <p:attrNameLst>
                                          <p:attrName>fillcolor</p:attrName>
                                        </p:attrNameLst>
                                      </p:cBhvr>
                                      <p:to>
                                        <a:srgbClr val="FFF2CC"/>
                                      </p:to>
                                    </p:animClr>
                                    <p:set>
                                      <p:cBhvr>
                                        <p:cTn id="75" dur="250" fill="hold"/>
                                        <p:tgtEl>
                                          <p:spTgt spid="13"/>
                                        </p:tgtEl>
                                        <p:attrNameLst>
                                          <p:attrName>fill.type</p:attrName>
                                        </p:attrNameLst>
                                      </p:cBhvr>
                                      <p:to>
                                        <p:strVal val="solid"/>
                                      </p:to>
                                    </p:set>
                                    <p:set>
                                      <p:cBhvr>
                                        <p:cTn id="76" dur="250" fill="hold"/>
                                        <p:tgtEl>
                                          <p:spTgt spid="13"/>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5"/>
                                        </p:tgtEl>
                                        <p:attrNameLst>
                                          <p:attrName>style.visibility</p:attrName>
                                        </p:attrNameLst>
                                      </p:cBhvr>
                                      <p:to>
                                        <p:strVal val="visible"/>
                                      </p:to>
                                    </p:set>
                                    <p:anim calcmode="lin" valueType="num">
                                      <p:cBhvr>
                                        <p:cTn id="79" dur="250" fill="hold"/>
                                        <p:tgtEl>
                                          <p:spTgt spid="15"/>
                                        </p:tgtEl>
                                        <p:attrNameLst>
                                          <p:attrName>ppt_w</p:attrName>
                                        </p:attrNameLst>
                                      </p:cBhvr>
                                      <p:tavLst>
                                        <p:tav tm="0">
                                          <p:val>
                                            <p:strVal val="4*#ppt_w"/>
                                          </p:val>
                                        </p:tav>
                                        <p:tav tm="100000">
                                          <p:val>
                                            <p:strVal val="#ppt_w"/>
                                          </p:val>
                                        </p:tav>
                                      </p:tavLst>
                                    </p:anim>
                                    <p:anim calcmode="lin" valueType="num">
                                      <p:cBhvr>
                                        <p:cTn id="8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3"/>
                                        </p:tgtEl>
                                        <p:attrNameLst>
                                          <p:attrName>fillcolor</p:attrName>
                                        </p:attrNameLst>
                                      </p:cBhvr>
                                      <p:to>
                                        <a:srgbClr val="FFFF00"/>
                                      </p:to>
                                    </p:animClr>
                                    <p:set>
                                      <p:cBhvr>
                                        <p:cTn id="83" dur="250" fill="hold"/>
                                        <p:tgtEl>
                                          <p:spTgt spid="13"/>
                                        </p:tgtEl>
                                        <p:attrNameLst>
                                          <p:attrName>fill.type</p:attrName>
                                        </p:attrNameLst>
                                      </p:cBhvr>
                                      <p:to>
                                        <p:strVal val="solid"/>
                                      </p:to>
                                    </p:set>
                                    <p:set>
                                      <p:cBhvr>
                                        <p:cTn id="8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10" grpId="0" bldLvl="0" animBg="1"/>
      <p:bldP spid="11" grpId="0" bldLvl="0" animBg="1"/>
      <p:bldP spid="12" grpId="0" bldLvl="0" animBg="1"/>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694" y="191508"/>
            <a:ext cx="4876800" cy="1143000"/>
          </a:xfrm>
        </p:spPr>
        <p:txBody>
          <a:bodyPr>
            <a:normAutofit/>
          </a:bodyPr>
          <a:lstStyle/>
          <a:p>
            <a:r>
              <a:rPr lang="en-US" sz="4000" dirty="0" err="1">
                <a:solidFill>
                  <a:srgbClr val="0070C0"/>
                </a:solidFill>
                <a:latin typeface="Times New Roman" panose="02020603050405020304" pitchFamily="18" charset="0"/>
                <a:cs typeface="Times New Roman" panose="02020603050405020304" pitchFamily="18" charset="0"/>
              </a:rPr>
              <a:t>Thương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ông</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789714" y="1166842"/>
            <a:ext cx="542671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4146008" y="1338580"/>
            <a:ext cx="343243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a:solidFill>
                  <a:prstClr val="black"/>
                </a:solidFill>
                <a:latin typeface="Times New Roman" panose="02020603050405020304" pitchFamily="18" charset="0"/>
                <a:cs typeface="Times New Roman" panose="02020603050405020304" pitchFamily="18" charset="0"/>
              </a:rPr>
              <a:t>             ( Tú Mỡ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598189" y="5691157"/>
            <a:ext cx="7468161" cy="6950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400" dirty="0">
                <a:solidFill>
                  <a:prstClr val="white"/>
                </a:solidFill>
                <a:latin typeface="Times New Roman" panose="02020603050405020304" pitchFamily="18" charset="0"/>
                <a:cs typeface="Times New Roman" panose="02020603050405020304" pitchFamily="18" charset="0"/>
              </a:rPr>
              <a:t>2. Khi </a:t>
            </a:r>
            <a:r>
              <a:rPr lang="en-US" sz="2400" dirty="0" err="1">
                <a:solidFill>
                  <a:prstClr val="white"/>
                </a:solidFill>
                <a:latin typeface="Times New Roman" panose="02020603050405020304" pitchFamily="18" charset="0"/>
                <a:cs typeface="Times New Roman" panose="02020603050405020304" pitchFamily="18" charset="0"/>
              </a:rPr>
              <a:t>thấy</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ông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đau</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Việt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đã</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làm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gì</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để</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giúp</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ông</a:t>
            </a:r>
            <a:r>
              <a:rPr lang="en-US" sz="2400" dirty="0">
                <a:solidFill>
                  <a:prstClr val="white"/>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4"/>
          <a:stretch>
            <a:fillRect/>
          </a:stretch>
        </p:blipFill>
        <p:spPr>
          <a:xfrm>
            <a:off x="8257309" y="520758"/>
            <a:ext cx="3325091" cy="4411460"/>
          </a:xfrm>
        </p:spPr>
      </p:pic>
      <p:cxnSp>
        <p:nvCxnSpPr>
          <p:cNvPr id="4" name="Straight Connector 3">
            <a:extLst>
              <a:ext uri="{FF2B5EF4-FFF2-40B4-BE49-F238E27FC236}">
                <a16:creationId xmlns:a16="http://schemas.microsoft.com/office/drawing/2014/main" id="{1D60ED24-66E7-4306-9BF9-B6FDDE3F1148}"/>
              </a:ext>
            </a:extLst>
          </p:cNvPr>
          <p:cNvCxnSpPr>
            <a:cxnSpLocks/>
          </p:cNvCxnSpPr>
          <p:nvPr/>
        </p:nvCxnSpPr>
        <p:spPr>
          <a:xfrm>
            <a:off x="1671568" y="5220586"/>
            <a:ext cx="140349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992599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567055" cy="780925"/>
          </a:xfrm>
        </p:spPr>
        <p:txBody>
          <a:bodyPr>
            <a:normAutofit/>
          </a:bodyPr>
          <a:lstStyle/>
          <a:p>
            <a:r>
              <a:rPr lang="en-US" sz="4000" b="1" dirty="0" err="1">
                <a:solidFill>
                  <a:srgbClr val="0070C0"/>
                </a:solidFill>
                <a:latin typeface="Times New Roman" panose="02020603050405020304" pitchFamily="18" charset="0"/>
                <a:cs typeface="Times New Roman" panose="02020603050405020304" pitchFamily="18" charset="0"/>
              </a:rPr>
              <a:t>Thương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ông</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803568" y="1166842"/>
            <a:ext cx="335629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4159863" y="1338580"/>
            <a:ext cx="365410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958407" y="5691157"/>
            <a:ext cx="7468161" cy="6950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400" dirty="0">
                <a:solidFill>
                  <a:prstClr val="white"/>
                </a:solidFill>
                <a:latin typeface="Times New Roman" panose="02020603050405020304" pitchFamily="18" charset="0"/>
                <a:cs typeface="Times New Roman" panose="02020603050405020304" pitchFamily="18" charset="0"/>
              </a:rPr>
              <a:t>3. Theo </a:t>
            </a:r>
            <a:r>
              <a:rPr lang="en-US" sz="2400" dirty="0" err="1">
                <a:solidFill>
                  <a:prstClr val="white"/>
                </a:solidFill>
                <a:latin typeface="Times New Roman" panose="02020603050405020304" pitchFamily="18" charset="0"/>
                <a:cs typeface="Times New Roman" panose="02020603050405020304" pitchFamily="18" charset="0"/>
              </a:rPr>
              <a:t>ông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vì</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sao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Việt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tuy</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bé</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mà</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khỏe</a:t>
            </a:r>
            <a:r>
              <a:rPr lang="en-US" sz="2400" dirty="0">
                <a:solidFill>
                  <a:prstClr val="white"/>
                </a:solidFill>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4"/>
          <a:stretch>
            <a:fillRect/>
          </a:stretch>
        </p:blipFill>
        <p:spPr>
          <a:xfrm>
            <a:off x="8322452" y="274638"/>
            <a:ext cx="3259947" cy="4968904"/>
          </a:xfrm>
        </p:spPr>
      </p:pic>
      <p:cxnSp>
        <p:nvCxnSpPr>
          <p:cNvPr id="4" name="Straight Connector 3">
            <a:extLst>
              <a:ext uri="{FF2B5EF4-FFF2-40B4-BE49-F238E27FC236}">
                <a16:creationId xmlns:a16="http://schemas.microsoft.com/office/drawing/2014/main" id="{1D60ED24-66E7-4306-9BF9-B6FDDE3F1148}"/>
              </a:ext>
            </a:extLst>
          </p:cNvPr>
          <p:cNvCxnSpPr>
            <a:cxnSpLocks/>
          </p:cNvCxnSpPr>
          <p:nvPr/>
        </p:nvCxnSpPr>
        <p:spPr>
          <a:xfrm>
            <a:off x="4125433" y="4274288"/>
            <a:ext cx="2158409"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202992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1066800" y="386241"/>
            <a:ext cx="6172200" cy="584727"/>
          </a:xfrm>
          <a:prstGeom prst="rect">
            <a:avLst/>
          </a:prstGeom>
          <a:noFill/>
        </p:spPr>
        <p:txBody>
          <a:bodyPr wrap="square" lIns="91391" tIns="45696" rIns="91391" bIns="4569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thuộc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thích</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ectangle 7"/>
          <p:cNvSpPr/>
          <p:nvPr/>
        </p:nvSpPr>
        <p:spPr>
          <a:xfrm>
            <a:off x="228600" y="1160820"/>
            <a:ext cx="517467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100000" l="0" r="100000">
                        <a14:foregroundMark x1="12889" y1="71778" x2="12222" y2="96000"/>
                        <a14:foregroundMark x1="27778" y1="77333" x2="19333" y2="81778"/>
                        <a14:foregroundMark x1="23111" y1="83111" x2="24667" y2="86444"/>
                        <a14:foregroundMark x1="19778" y1="80889" x2="15333" y2="88222"/>
                        <a14:foregroundMark x1="52444" y1="73111" x2="52667" y2="93333"/>
                        <a14:foregroundMark x1="58667" y1="82444" x2="57111" y2="95333"/>
                        <a14:foregroundMark x1="64222" y1="83778" x2="59778" y2="94667"/>
                        <a14:foregroundMark x1="38444" y1="90667" x2="46000" y2="95333"/>
                        <a14:foregroundMark x1="91778" y1="75333" x2="71778" y2="96000"/>
                        <a14:foregroundMark x1="40000" y1="71778" x2="49333" y2="82444"/>
                        <a14:foregroundMark x1="40222" y1="55556" x2="47556" y2="65333"/>
                        <a14:foregroundMark x1="56667" y1="48444" x2="54667" y2="64667"/>
                      </a14:backgroundRemoval>
                    </a14:imgEffect>
                  </a14:imgLayer>
                </a14:imgProps>
              </a:ext>
              <a:ext uri="{28A0092B-C50C-407E-A947-70E740481C1C}">
                <a14:useLocalDpi xmlns:a14="http://schemas.microsoft.com/office/drawing/2010/main" val="0"/>
              </a:ext>
            </a:extLst>
          </a:blip>
          <a:srcRect t="33594"/>
          <a:stretch>
            <a:fillRect/>
          </a:stretch>
        </p:blipFill>
        <p:spPr>
          <a:xfrm>
            <a:off x="5728855" y="4876800"/>
            <a:ext cx="4114800" cy="1712866"/>
          </a:xfrm>
          <a:prstGeom prst="rect">
            <a:avLst/>
          </a:prstGeom>
        </p:spPr>
      </p:pic>
      <p:pic>
        <p:nvPicPr>
          <p:cNvPr id="12" name="Picture 11"/>
          <p:cNvPicPr>
            <a:picLocks noChangeAspect="1"/>
          </p:cNvPicPr>
          <p:nvPr/>
        </p:nvPicPr>
        <p:blipFill>
          <a:blip r:embed="rId4"/>
          <a:stretch>
            <a:fillRect/>
          </a:stretch>
        </p:blipFill>
        <p:spPr>
          <a:xfrm>
            <a:off x="9063175" y="107677"/>
            <a:ext cx="2057400" cy="1035323"/>
          </a:xfrm>
          <a:prstGeom prst="ellipse">
            <a:avLst/>
          </a:prstGeom>
          <a:ln>
            <a:noFill/>
          </a:ln>
          <a:effectLst>
            <a:softEdge rad="112500"/>
          </a:effectLst>
        </p:spPr>
      </p:pic>
      <p:pic>
        <p:nvPicPr>
          <p:cNvPr id="13" name="Picture 12"/>
          <p:cNvPicPr>
            <a:picLocks noChangeAspect="1"/>
          </p:cNvPicPr>
          <p:nvPr/>
        </p:nvPicPr>
        <p:blipFill>
          <a:blip r:embed="rId5" cstate="print"/>
          <a:stretch>
            <a:fillRect/>
          </a:stretch>
        </p:blipFill>
        <p:spPr>
          <a:xfrm>
            <a:off x="10353961" y="751512"/>
            <a:ext cx="1824184" cy="1240175"/>
          </a:xfrm>
          <a:prstGeom prst="rect">
            <a:avLst/>
          </a:prstGeom>
        </p:spPr>
      </p:pic>
      <p:sp>
        <p:nvSpPr>
          <p:cNvPr id="14" name="Rectangle 13"/>
          <p:cNvSpPr/>
          <p:nvPr/>
        </p:nvSpPr>
        <p:spPr>
          <a:xfrm>
            <a:off x="228600" y="1217497"/>
            <a:ext cx="5174672" cy="4031873"/>
          </a:xfrm>
          <a:prstGeom prst="rect">
            <a:avLst/>
          </a:prstGeom>
          <a:solidFill>
            <a:schemeClr val="bg1"/>
          </a:solidFill>
        </p:spPr>
        <p:txBody>
          <a:bodyPr wrap="square">
            <a:spAutoFit/>
          </a:bodyPr>
          <a:lstStyle/>
          <a:p>
            <a:pPr lvl="0">
              <a:defRPr/>
            </a:pPr>
            <a:r>
              <a:rPr lang="vi-VN" sz="3200" dirty="0">
                <a:solidFill>
                  <a:prstClr val="black"/>
                </a:solidFill>
                <a:latin typeface="Arial-Rounded" panose="020B0500000000000000" pitchFamily="34" charset="0"/>
                <a:cs typeface="Arial-Rounded" panose="020B0500000000000000" pitchFamily="34" charset="0"/>
                <a:sym typeface="+mn-ea"/>
              </a:rPr>
              <a:t>Ông bước lên thềm</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Trong lòng sung sướng</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Quẳng gậy, cúi xuống</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Quên cả đớn đau</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Ôm cháu xoa đầu:</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 Hoan hô thằng bé!</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Bé thế mà khoẻ</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Vì nó thương ông.”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3"/>
          <p:cNvSpPr/>
          <p:nvPr/>
        </p:nvSpPr>
        <p:spPr>
          <a:xfrm>
            <a:off x="228600" y="1340607"/>
            <a:ext cx="5174672" cy="378565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Ông</a:t>
            </a:r>
            <a:endParaRPr lang="en-US" sz="3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endPar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Quẳng</a:t>
            </a:r>
            <a:endParaRPr lang="en-US" sz="3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Quên</a:t>
            </a:r>
            <a:endPar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Ôm</a:t>
            </a:r>
            <a:endParaRPr lang="en-US" sz="30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3000" b="0" i="0" u="none" strike="noStrike" kern="1200" cap="none" spc="0" normalizeH="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Hoan</a:t>
            </a:r>
            <a:endParaRPr kumimoji="0" lang="en-US" sz="3000" b="0" i="0" u="none" strike="noStrike" kern="1200" cap="none" spc="0" normalizeH="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R="0" lvl="0" algn="l" defTabSz="914400" rtl="0" eaLnBrk="1" fontAlgn="auto" latinLnBrk="0" hangingPunct="1">
              <a:lnSpc>
                <a:spcPct val="100000"/>
              </a:lnSpc>
              <a:spcBef>
                <a:spcPts val="0"/>
              </a:spcBef>
              <a:spcAft>
                <a:spcPts val="0"/>
              </a:spcAft>
              <a:buClrTx/>
              <a:buSzTx/>
              <a:tabLst/>
              <a:defRPr/>
            </a:pPr>
            <a:r>
              <a:rPr lang="en-US" sz="3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Bé</a:t>
            </a:r>
            <a:endParaRPr lang="en-US" sz="3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R="0" lvl="0" algn="l" defTabSz="914400" rtl="0" eaLnBrk="1" fontAlgn="auto" latinLnBrk="0" hangingPunct="1">
              <a:lnSpc>
                <a:spcPct val="100000"/>
              </a:lnSpc>
              <a:spcBef>
                <a:spcPts val="0"/>
              </a:spcBef>
              <a:spcAft>
                <a:spcPts val="0"/>
              </a:spcAft>
              <a:buClrTx/>
              <a:buSzTx/>
              <a:tabLst/>
              <a:defRPr/>
            </a:pPr>
            <a:r>
              <a:rPr lang="en-US" sz="3000" baseline="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endParaRPr lang="en-US" sz="3000" baseline="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EE23D233-9AE8-4A4C-9E84-09B30D2A6F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6053" y="5794008"/>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123709" cy="892204"/>
          </a:xfrm>
        </p:spPr>
        <p:txBody>
          <a:bodyPr/>
          <a:lstStyle/>
          <a:p>
            <a:r>
              <a:rPr lang="en-US" dirty="0" err="1">
                <a:solidFill>
                  <a:srgbClr val="0070C0"/>
                </a:solidFill>
                <a:latin typeface="Times New Roman" panose="02020603050405020304" pitchFamily="18" charset="0"/>
                <a:cs typeface="Times New Roman" panose="02020603050405020304" pitchFamily="18" charset="0"/>
              </a:rPr>
              <a:t>Thương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1" y="1166842"/>
            <a:ext cx="33562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4121583" y="1366289"/>
            <a:ext cx="349099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10" name="Cloud 9"/>
          <p:cNvSpPr/>
          <p:nvPr/>
        </p:nvSpPr>
        <p:spPr>
          <a:xfrm>
            <a:off x="3868911" y="5341937"/>
            <a:ext cx="3996341" cy="8108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cs typeface="Times New Roman" panose="02020603050405020304" pitchFamily="18" charset="0"/>
              </a:rPr>
              <a:t>Luyện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lại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3"/>
          <a:stretch>
            <a:fillRect/>
          </a:stretch>
        </p:blipFill>
        <p:spPr>
          <a:xfrm>
            <a:off x="8059216" y="595745"/>
            <a:ext cx="3426201" cy="4528185"/>
          </a:xfrm>
        </p:spPr>
      </p:pic>
      <p:sp>
        <p:nvSpPr>
          <p:cNvPr id="3" name="TextBox 2"/>
          <p:cNvSpPr txBox="1"/>
          <p:nvPr/>
        </p:nvSpPr>
        <p:spPr>
          <a:xfrm>
            <a:off x="166255" y="75191"/>
            <a:ext cx="7446323" cy="584775"/>
          </a:xfrm>
          <a:prstGeom prst="rect">
            <a:avLst/>
          </a:prstGeom>
          <a:noFill/>
        </p:spPr>
        <p:txBody>
          <a:bodyPr wrap="square" rtlCol="0">
            <a:spAutoFit/>
          </a:bodyPr>
          <a:lstStyle/>
          <a:p>
            <a:pPr lvl="0" eaLnBrk="0" fontAlgn="base" hangingPunct="0">
              <a:spcBef>
                <a:spcPct val="0"/>
              </a:spcBef>
              <a:spcAft>
                <a:spcPct val="0"/>
              </a:spcAft>
              <a:defRPr/>
            </a:pPr>
            <a:r>
              <a:rPr lang="vi-VN" altLang="x-none" sz="3200" b="1" dirty="0">
                <a:solidFill>
                  <a:srgbClr val="FF0000"/>
                </a:solidFill>
                <a:latin typeface="+mj-lt"/>
              </a:rPr>
              <a:t>C</a:t>
            </a:r>
            <a:r>
              <a:rPr lang="en-US" altLang="x-none" sz="3200" b="1" dirty="0">
                <a:solidFill>
                  <a:srgbClr val="FF0000"/>
                </a:solidFill>
                <a:latin typeface="+mj-lt"/>
              </a:rPr>
              <a:t>. </a:t>
            </a:r>
            <a:r>
              <a:rPr lang="en-US" altLang="x-none" sz="3200" b="1" dirty="0" err="1">
                <a:solidFill>
                  <a:srgbClr val="FF0000"/>
                </a:solidFill>
                <a:latin typeface="+mj-lt"/>
              </a:rPr>
              <a:t>Hoạt</a:t>
            </a:r>
            <a:r>
              <a:rPr lang="en-US" altLang="x-none" sz="3200" b="1" dirty="0">
                <a:solidFill>
                  <a:srgbClr val="FF0000"/>
                </a:solidFill>
                <a:latin typeface="+mj-lt"/>
              </a:rPr>
              <a:t> </a:t>
            </a:r>
            <a:r>
              <a:rPr lang="vi-VN" altLang="x-none" sz="3200" b="1" dirty="0">
                <a:solidFill>
                  <a:srgbClr val="FF0000"/>
                </a:solidFill>
                <a:latin typeface="+mj-lt"/>
              </a:rPr>
              <a:t>động</a:t>
            </a:r>
            <a:r>
              <a:rPr lang="en-US" altLang="x-none" sz="3200" b="1" dirty="0">
                <a:solidFill>
                  <a:srgbClr val="FF0000"/>
                </a:solidFill>
                <a:latin typeface="+mj-lt"/>
              </a:rPr>
              <a:t> </a:t>
            </a:r>
            <a:r>
              <a:rPr lang="vi-VN" altLang="x-none" sz="3200" b="1" dirty="0">
                <a:solidFill>
                  <a:srgbClr val="FF0000"/>
                </a:solidFill>
                <a:latin typeface="+mj-lt"/>
              </a:rPr>
              <a:t>luyện tập</a:t>
            </a:r>
            <a:r>
              <a:rPr lang="en-US" altLang="x-none" sz="3200" b="1" dirty="0">
                <a:solidFill>
                  <a:srgbClr val="FF0000"/>
                </a:solidFill>
                <a:latin typeface="+mj-lt"/>
              </a:rPr>
              <a:t>, </a:t>
            </a:r>
            <a:r>
              <a:rPr lang="en-US" altLang="x-none" sz="3200" b="1" dirty="0" err="1">
                <a:solidFill>
                  <a:srgbClr val="FF0000"/>
                </a:solidFill>
                <a:latin typeface="+mj-lt"/>
              </a:rPr>
              <a:t>thực</a:t>
            </a:r>
            <a:r>
              <a:rPr lang="en-US" altLang="x-none" sz="3200" b="1" dirty="0">
                <a:solidFill>
                  <a:srgbClr val="FF0000"/>
                </a:solidFill>
                <a:latin typeface="+mj-lt"/>
              </a:rPr>
              <a:t> </a:t>
            </a:r>
            <a:r>
              <a:rPr lang="en-US" altLang="x-none" sz="3200" b="1" dirty="0" err="1">
                <a:solidFill>
                  <a:srgbClr val="FF0000"/>
                </a:solidFill>
                <a:latin typeface="+mj-lt"/>
              </a:rPr>
              <a:t>hành</a:t>
            </a:r>
            <a:endParaRPr lang="en-US" altLang="x-none" sz="3200" b="1" dirty="0">
              <a:solidFill>
                <a:srgbClr val="FF0000"/>
              </a:solidFill>
              <a:latin typeface="+mj-lt"/>
            </a:endParaRPr>
          </a:p>
        </p:txBody>
      </p:sp>
    </p:spTree>
    <p:extLst>
      <p:ext uri="{BB962C8B-B14F-4D97-AF65-F5344CB8AC3E}">
        <p14:creationId xmlns:p14="http://schemas.microsoft.com/office/powerpoint/2010/main" val="34579489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93763"/>
            <a:ext cx="10972800" cy="1143000"/>
          </a:xfrm>
        </p:spPr>
        <p:txBody>
          <a:bodyPr>
            <a:normAutofit/>
          </a:bodyPr>
          <a:lstStyle/>
          <a:p>
            <a:r>
              <a:rPr lang="en-US" sz="4890" dirty="0">
                <a:latin typeface="Times New Roman" panose="02020603050405020304" pitchFamily="18" charset="0"/>
                <a:cs typeface="Times New Roman" panose="02020603050405020304" pitchFamily="18" charset="0"/>
              </a:rPr>
              <a:t>1. </a:t>
            </a:r>
            <a:r>
              <a:rPr lang="en-US" sz="4890" dirty="0" err="1">
                <a:latin typeface="Times New Roman" panose="02020603050405020304" pitchFamily="18" charset="0"/>
                <a:cs typeface="Times New Roman" panose="02020603050405020304" pitchFamily="18" charset="0"/>
              </a:rPr>
              <a:t>Từ</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ngữ</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thể</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hiện</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dáng</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vẻ</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của</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Việt</a:t>
            </a:r>
            <a:endParaRPr lang="en-US" sz="489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7DE72CFD-EBB4-4A1B-96F8-9AA2777AB4C0}"/>
              </a:ext>
            </a:extLst>
          </p:cNvPr>
          <p:cNvPicPr>
            <a:picLocks noGrp="1" noChangeAspect="1"/>
          </p:cNvPicPr>
          <p:nvPr>
            <p:ph idx="1"/>
          </p:nvPr>
        </p:nvPicPr>
        <p:blipFill>
          <a:blip r:embed="rId3"/>
          <a:stretch>
            <a:fillRect/>
          </a:stretch>
        </p:blipFill>
        <p:spPr>
          <a:xfrm>
            <a:off x="2923953" y="2679405"/>
            <a:ext cx="6602819" cy="1721939"/>
          </a:xfrm>
        </p:spPr>
      </p:pic>
      <p:sp>
        <p:nvSpPr>
          <p:cNvPr id="7" name="Oval 6">
            <a:extLst>
              <a:ext uri="{FF2B5EF4-FFF2-40B4-BE49-F238E27FC236}">
                <a16:creationId xmlns:a16="http://schemas.microsoft.com/office/drawing/2014/main" id="{D3A9359A-1FCB-43A0-BE1E-C6B75A846A58}"/>
              </a:ext>
            </a:extLst>
          </p:cNvPr>
          <p:cNvSpPr/>
          <p:nvPr/>
        </p:nvSpPr>
        <p:spPr>
          <a:xfrm>
            <a:off x="2987749" y="2785730"/>
            <a:ext cx="2286000" cy="754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FA58FD1-8666-44B4-AD10-A32DA2F70AF9}"/>
              </a:ext>
            </a:extLst>
          </p:cNvPr>
          <p:cNvSpPr/>
          <p:nvPr/>
        </p:nvSpPr>
        <p:spPr>
          <a:xfrm>
            <a:off x="7506586" y="2785730"/>
            <a:ext cx="2286000" cy="754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45BE3F-3DD5-436F-B13D-ED0353DD15BC}"/>
              </a:ext>
            </a:extLst>
          </p:cNvPr>
          <p:cNvSpPr/>
          <p:nvPr/>
        </p:nvSpPr>
        <p:spPr>
          <a:xfrm>
            <a:off x="3168502" y="3646967"/>
            <a:ext cx="2286000" cy="754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animBg="1"/>
      <p:bldP spid="9"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4502891" y="1396314"/>
            <a:ext cx="4252802" cy="5262979"/>
          </a:xfrm>
          <a:prstGeom prst="rect">
            <a:avLst/>
          </a:prstGeom>
          <a:noFill/>
        </p:spPr>
        <p:txBody>
          <a:bodyPr wrap="square" rtlCol="0">
            <a:spAutoFit/>
          </a:bodyPr>
          <a:lstStyle/>
          <a:p>
            <a:pPr lvl="0">
              <a:defRPr/>
            </a:pPr>
            <a:r>
              <a:rPr lang="vi-VN" sz="2800" b="1" dirty="0">
                <a:solidFill>
                  <a:srgbClr val="000000"/>
                </a:solidFill>
                <a:latin typeface="Times New Roman" pitchFamily="18" charset="0"/>
                <a:cs typeface="Times New Roman" pitchFamily="18" charset="0"/>
              </a:rPr>
              <a:t>Ông bị đau chân</a:t>
            </a:r>
          </a:p>
          <a:p>
            <a:pPr lvl="0">
              <a:defRPr/>
            </a:pPr>
            <a:r>
              <a:rPr lang="vi-VN" sz="2800" b="1" dirty="0">
                <a:solidFill>
                  <a:srgbClr val="000000"/>
                </a:solidFill>
                <a:latin typeface="Times New Roman" pitchFamily="18" charset="0"/>
                <a:cs typeface="Times New Roman" pitchFamily="18" charset="0"/>
              </a:rPr>
              <a:t>Nó sưng nó tấy</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a:p>
            <a:pPr lvl="0">
              <a:defRPr/>
            </a:pPr>
            <a:r>
              <a:rPr lang="vi-VN" sz="2800" b="1" dirty="0">
                <a:solidFill>
                  <a:srgbClr val="000000"/>
                </a:solidFill>
                <a:latin typeface="Times New Roman" pitchFamily="18" charset="0"/>
                <a:cs typeface="Times New Roman" pitchFamily="18" charset="0"/>
              </a:rPr>
              <a:t>Đi phải chống gậy</a:t>
            </a:r>
          </a:p>
          <a:p>
            <a:pPr lvl="0">
              <a:defRPr/>
            </a:pPr>
            <a:r>
              <a:rPr lang="vi-VN" sz="2800" b="1" dirty="0">
                <a:solidFill>
                  <a:srgbClr val="000000"/>
                </a:solidFill>
                <a:latin typeface="Times New Roman" pitchFamily="18" charset="0"/>
                <a:cs typeface="Times New Roman" pitchFamily="18" charset="0"/>
              </a:rPr>
              <a:t>Khập khiễng, khập khà</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a:p>
            <a:pPr lvl="0">
              <a:defRPr/>
            </a:pPr>
            <a:r>
              <a:rPr lang="vi-VN" sz="2800" b="1" dirty="0">
                <a:solidFill>
                  <a:srgbClr val="000000"/>
                </a:solidFill>
                <a:latin typeface="Times New Roman" pitchFamily="18" charset="0"/>
                <a:cs typeface="Times New Roman" pitchFamily="18" charset="0"/>
              </a:rPr>
              <a:t>Bước lên thềm nhà</a:t>
            </a:r>
          </a:p>
          <a:p>
            <a:pPr lvl="0">
              <a:defRPr/>
            </a:pPr>
            <a:r>
              <a:rPr lang="vi-VN" sz="2800" b="1" dirty="0">
                <a:solidFill>
                  <a:srgbClr val="000000"/>
                </a:solidFill>
                <a:latin typeface="Times New Roman" pitchFamily="18" charset="0"/>
                <a:cs typeface="Times New Roman" pitchFamily="18" charset="0"/>
              </a:rPr>
              <a:t>Nhấc chân quá khó</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a:p>
            <a:pPr lvl="0">
              <a:defRPr/>
            </a:pPr>
            <a:r>
              <a:rPr lang="vi-VN" sz="2800" b="1" dirty="0">
                <a:solidFill>
                  <a:srgbClr val="000000"/>
                </a:solidFill>
                <a:latin typeface="Times New Roman" pitchFamily="18" charset="0"/>
                <a:cs typeface="Times New Roman" pitchFamily="18" charset="0"/>
              </a:rPr>
              <a:t>Thấy ông nhăn nhó</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a:p>
            <a:pPr lvl="0">
              <a:defRPr/>
            </a:pPr>
            <a:r>
              <a:rPr lang="vi-VN" sz="2800" b="1" dirty="0">
                <a:solidFill>
                  <a:srgbClr val="000000"/>
                </a:solidFill>
                <a:latin typeface="Times New Roman" pitchFamily="18" charset="0"/>
                <a:cs typeface="Times New Roman" pitchFamily="18" charset="0"/>
              </a:rPr>
              <a:t>Việt chơi ngoài sân</a:t>
            </a:r>
          </a:p>
          <a:p>
            <a:pPr lvl="0">
              <a:defRPr/>
            </a:pPr>
            <a:r>
              <a:rPr lang="vi-VN" sz="2800" b="1" dirty="0">
                <a:solidFill>
                  <a:srgbClr val="000000"/>
                </a:solidFill>
                <a:latin typeface="Times New Roman" pitchFamily="18" charset="0"/>
                <a:cs typeface="Times New Roman" pitchFamily="18" charset="0"/>
              </a:rPr>
              <a:t>Lon ton lại gần,</a:t>
            </a:r>
          </a:p>
          <a:p>
            <a:pPr lvl="0">
              <a:defRPr/>
            </a:pPr>
            <a:r>
              <a:rPr lang="vi-VN" sz="2800" b="1" dirty="0">
                <a:solidFill>
                  <a:srgbClr val="000000"/>
                </a:solidFill>
                <a:latin typeface="Times New Roman" pitchFamily="18" charset="0"/>
                <a:cs typeface="Times New Roman" pitchFamily="18" charset="0"/>
              </a:rPr>
              <a:t>Âu yếm, nhanh nhảu:</a:t>
            </a:r>
            <a:endParaRPr lang="en-US" sz="2800" b="1" dirty="0">
              <a:solidFill>
                <a:srgbClr val="000000"/>
              </a:solidFill>
              <a:latin typeface="Times New Roman" pitchFamily="18" charset="0"/>
              <a:cs typeface="Times New Roman" pitchFamily="18" charset="0"/>
            </a:endParaRPr>
          </a:p>
          <a:p>
            <a:pPr lvl="0">
              <a:defRPr/>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vịn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vai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cháu</a:t>
            </a:r>
            <a:r>
              <a:rPr lang="en-US" sz="2800" b="1" dirty="0">
                <a:solidFill>
                  <a:srgbClr val="000000"/>
                </a:solidFill>
                <a:latin typeface="Times New Roman" pitchFamily="18" charset="0"/>
                <a:cs typeface="Times New Roman" pitchFamily="18" charset="0"/>
              </a:rPr>
              <a:t>,</a:t>
            </a:r>
          </a:p>
          <a:p>
            <a:pPr lvl="0">
              <a:defRPr/>
            </a:pPr>
            <a:r>
              <a:rPr lang="en-US" sz="2800" b="1" dirty="0" err="1">
                <a:solidFill>
                  <a:srgbClr val="000000"/>
                </a:solidFill>
                <a:latin typeface="Times New Roman" pitchFamily="18" charset="0"/>
                <a:cs typeface="Times New Roman" pitchFamily="18" charset="0"/>
              </a:rPr>
              <a:t>Cháu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đơ</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lên</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448402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(127).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p:cNvSpPr txBox="1"/>
          <p:nvPr/>
        </p:nvSpPr>
        <p:spPr>
          <a:xfrm>
            <a:off x="4613564" y="655212"/>
            <a:ext cx="3449782" cy="646331"/>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Thương ông</a:t>
            </a:r>
            <a:endParaRPr lang="en-US" sz="3600" b="1" dirty="0">
              <a:solidFill>
                <a:srgbClr val="FF0000"/>
              </a:solidFill>
              <a:latin typeface="Times New Roman" pitchFamily="18" charset="0"/>
              <a:cs typeface="Times New Roman" pitchFamily="18" charset="0"/>
            </a:endParaRPr>
          </a:p>
        </p:txBody>
      </p:sp>
      <p:sp>
        <p:nvSpPr>
          <p:cNvPr id="5" name="TextBox 4"/>
          <p:cNvSpPr txBox="1"/>
          <p:nvPr/>
        </p:nvSpPr>
        <p:spPr>
          <a:xfrm>
            <a:off x="7713406" y="575187"/>
            <a:ext cx="2536723" cy="707886"/>
          </a:xfrm>
          <a:prstGeom prst="rect">
            <a:avLst/>
          </a:prstGeom>
          <a:noFill/>
        </p:spPr>
        <p:txBody>
          <a:bodyPr wrap="square" rtlCol="0">
            <a:spAutoFit/>
          </a:bodyPr>
          <a:lstStyle/>
          <a:p>
            <a:pPr algn="ctr"/>
            <a:r>
              <a:rPr lang="en-US" sz="4000" b="1"/>
              <a:t>TIẾT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additive="base">
                                        <p:cTn id="4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 calcmode="lin" valueType="num">
                                      <p:cBhvr additive="base">
                                        <p:cTn id="5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additive="base">
                                        <p:cTn id="6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7" end="7"/>
                                            </p:txEl>
                                          </p:spTgt>
                                        </p:tgtEl>
                                        <p:attrNameLst>
                                          <p:attrName>style.visibility</p:attrName>
                                        </p:attrNameLst>
                                      </p:cBhvr>
                                      <p:to>
                                        <p:strVal val="visible"/>
                                      </p:to>
                                    </p:set>
                                    <p:anim calcmode="lin" valueType="num">
                                      <p:cBhvr additive="base">
                                        <p:cTn id="6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 calcmode="lin" valueType="num">
                                      <p:cBhvr additive="base">
                                        <p:cTn id="7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 calcmode="lin" valueType="num">
                                      <p:cBhvr additive="base">
                                        <p:cTn id="7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0" end="10"/>
                                            </p:txEl>
                                          </p:spTgt>
                                        </p:tgtEl>
                                        <p:attrNameLst>
                                          <p:attrName>style.visibility</p:attrName>
                                        </p:attrNameLst>
                                      </p:cBhvr>
                                      <p:to>
                                        <p:strVal val="visible"/>
                                      </p:to>
                                    </p:set>
                                    <p:anim calcmode="lin" valueType="num">
                                      <p:cBhvr additive="base">
                                        <p:cTn id="8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11" end="11"/>
                                            </p:txEl>
                                          </p:spTgt>
                                        </p:tgtEl>
                                        <p:attrNameLst>
                                          <p:attrName>style.visibility</p:attrName>
                                        </p:attrNameLst>
                                      </p:cBhvr>
                                      <p:to>
                                        <p:strVal val="visible"/>
                                      </p:to>
                                    </p:set>
                                    <p:anim calcmode="lin" valueType="num">
                                      <p:cBhvr additive="base">
                                        <p:cTn id="9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1877" y="254365"/>
            <a:ext cx="6158345" cy="1325563"/>
          </a:xfrm>
        </p:spPr>
        <p:txBody>
          <a:bodyPr>
            <a:normAutofit/>
          </a:bodyPr>
          <a:lstStyle/>
          <a:p>
            <a:r>
              <a:rPr lang="en-US" b="1" dirty="0">
                <a:latin typeface="Times New Roman" panose="02020603050405020304" pitchFamily="18" charset="0"/>
                <a:ea typeface="Arial-Rounded" panose="020B0500000000000000" pitchFamily="34" charset="0"/>
                <a:cs typeface="Times New Roman" panose="02020603050405020304" pitchFamily="18" charset="0"/>
              </a:rPr>
              <a:t>2.</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Chọn</a:t>
            </a:r>
            <a:r>
              <a:rPr lang="en-US" dirty="0">
                <a:latin typeface="Times New Roman" panose="02020603050405020304" pitchFamily="18" charset="0"/>
                <a:ea typeface="Arial-Rounded" panose="020B0500000000000000" pitchFamily="34" charset="0"/>
                <a:cs typeface="Times New Roman" panose="02020603050405020304" pitchFamily="18" charset="0"/>
              </a:rPr>
              <a:t> a </a:t>
            </a:r>
            <a:r>
              <a:rPr lang="en-US"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dirty="0">
                <a:latin typeface="Times New Roman" panose="02020603050405020304" pitchFamily="18" charset="0"/>
                <a:ea typeface="Arial-Rounded" panose="020B0500000000000000" pitchFamily="34" charset="0"/>
                <a:cs typeface="Times New Roman" panose="02020603050405020304" pitchFamily="18" charset="0"/>
              </a:rPr>
              <a:t> b</a:t>
            </a:r>
          </a:p>
        </p:txBody>
      </p:sp>
      <p:sp>
        <p:nvSpPr>
          <p:cNvPr id="3" name="Content Placeholder 2"/>
          <p:cNvSpPr>
            <a:spLocks noGrp="1"/>
          </p:cNvSpPr>
          <p:nvPr>
            <p:ph idx="1"/>
          </p:nvPr>
        </p:nvSpPr>
        <p:spPr>
          <a:xfrm>
            <a:off x="1068631" y="1562651"/>
            <a:ext cx="6269182" cy="723505"/>
          </a:xfrm>
        </p:spPr>
        <p:txBody>
          <a:bodyPr/>
          <a:lstStyle/>
          <a:p>
            <a:pPr marL="0" indent="0">
              <a:buNone/>
            </a:pPr>
            <a:r>
              <a:rPr lang="en-US" dirty="0">
                <a:latin typeface="Times New Roman" panose="02020603050405020304" pitchFamily="18" charset="0"/>
                <a:ea typeface="Arial-Rounded" panose="020B0500000000000000" pitchFamily="34" charset="0"/>
                <a:cs typeface="Times New Roman" panose="02020603050405020304" pitchFamily="18" charset="0"/>
              </a:rPr>
              <a:t>a. </a:t>
            </a:r>
            <a:r>
              <a:rPr lang="en-US" dirty="0" err="1">
                <a:latin typeface="Times New Roman" panose="02020603050405020304" pitchFamily="18" charset="0"/>
                <a:ea typeface="Arial-Rounded" panose="020B0500000000000000" pitchFamily="34" charset="0"/>
                <a:cs typeface="Times New Roman" panose="02020603050405020304" pitchFamily="18" charset="0"/>
              </a:rPr>
              <a:t>Chọn</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thay</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dirty="0">
                <a:latin typeface="Times New Roman" panose="02020603050405020304" pitchFamily="18" charset="0"/>
                <a:ea typeface="Arial-Rounded" panose="020B0500000000000000" pitchFamily="34" charset="0"/>
                <a:cs typeface="Times New Roman" panose="02020603050405020304" pitchFamily="18" charset="0"/>
              </a:rPr>
              <a:t> ô </a:t>
            </a:r>
            <a:r>
              <a:rPr lang="en-US" dirty="0" err="1">
                <a:latin typeface="Times New Roman" panose="02020603050405020304" pitchFamily="18" charset="0"/>
                <a:ea typeface="Arial-Rounded" panose="020B0500000000000000" pitchFamily="34" charset="0"/>
                <a:cs typeface="Times New Roman" panose="02020603050405020304" pitchFamily="18" charset="0"/>
              </a:rPr>
              <a:t>vuông</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46BA2AE-815B-4849-A21E-B94E59340051}"/>
              </a:ext>
            </a:extLst>
          </p:cNvPr>
          <p:cNvSpPr txBox="1">
            <a:spLocks/>
          </p:cNvSpPr>
          <p:nvPr/>
        </p:nvSpPr>
        <p:spPr>
          <a:xfrm>
            <a:off x="838200" y="2793188"/>
            <a:ext cx="7172022" cy="2859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latin typeface="Times New Roman" panose="02020603050405020304" pitchFamily="18" charset="0"/>
                <a:ea typeface="Arial-Rounded" panose="020B0500000000000000" pitchFamily="34" charset="0"/>
                <a:cs typeface="Times New Roman" panose="02020603050405020304" pitchFamily="18" charset="0"/>
              </a:rPr>
              <a:t>Lần</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chữ</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a:p>
            <a:pPr marL="0" indent="0">
              <a:buFont typeface="Arial" panose="020B0604020202020204" pitchFamily="34" charset="0"/>
              <a:buNone/>
            </a:pPr>
            <a:r>
              <a:rPr lang="en-US" dirty="0" err="1">
                <a:latin typeface="Times New Roman" panose="02020603050405020304" pitchFamily="18" charset="0"/>
                <a:ea typeface="Arial-Rounded" panose="020B0500000000000000" pitchFamily="34" charset="0"/>
                <a:cs typeface="Times New Roman" panose="02020603050405020304" pitchFamily="18" charset="0"/>
              </a:rPr>
              <a:t>Bé</a:t>
            </a:r>
            <a:r>
              <a:rPr lang="en-US" dirty="0">
                <a:latin typeface="Times New Roman" panose="02020603050405020304" pitchFamily="18" charset="0"/>
                <a:ea typeface="Arial-Rounded" panose="020B0500000000000000" pitchFamily="34" charset="0"/>
                <a:cs typeface="Times New Roman" panose="02020603050405020304" pitchFamily="18" charset="0"/>
              </a:rPr>
              <a:t> tung </a:t>
            </a:r>
            <a:r>
              <a:rPr lang="en-US" dirty="0" err="1">
                <a:latin typeface="Times New Roman" panose="02020603050405020304" pitchFamily="18" charset="0"/>
                <a:ea typeface="Arial-Rounded" panose="020B0500000000000000" pitchFamily="34" charset="0"/>
                <a:cs typeface="Times New Roman" panose="02020603050405020304" pitchFamily="18" charset="0"/>
              </a:rPr>
              <a:t>tăng</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khắp</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nhà</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a:p>
            <a:pPr>
              <a:buFontTx/>
              <a:buChar char="-"/>
            </a:pPr>
            <a:r>
              <a:rPr lang="en-US"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trứng</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gà</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a:p>
            <a:pPr marL="0" indent="0">
              <a:buNone/>
            </a:pPr>
            <a:r>
              <a:rPr lang="en-US" dirty="0" err="1">
                <a:latin typeface="Times New Roman" panose="02020603050405020304" pitchFamily="18" charset="0"/>
                <a:ea typeface="Arial-Rounded" panose="020B0500000000000000" pitchFamily="34" charset="0"/>
                <a:cs typeface="Times New Roman" panose="02020603050405020304" pitchFamily="18" charset="0"/>
              </a:rPr>
              <a:t>Trống</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choai</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nhảu</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đáp</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dirty="0">
                <a:latin typeface="Times New Roman" panose="02020603050405020304" pitchFamily="18" charset="0"/>
                <a:ea typeface="Arial-Rounded" panose="020B0500000000000000" pitchFamily="34" charset="0"/>
                <a:cs typeface="Times New Roman" panose="02020603050405020304" pitchFamily="18" charset="0"/>
              </a:rPr>
              <a:t>: “O….o”</a:t>
            </a:r>
          </a:p>
        </p:txBody>
      </p:sp>
      <p:pic>
        <p:nvPicPr>
          <p:cNvPr id="6" name="Content Placeholder 8" descr="0083">
            <a:extLst>
              <a:ext uri="{FF2B5EF4-FFF2-40B4-BE49-F238E27FC236}">
                <a16:creationId xmlns:a16="http://schemas.microsoft.com/office/drawing/2014/main" id="{6D482A59-4E5C-470E-B620-C20BBBAC6020}"/>
              </a:ext>
            </a:extLst>
          </p:cNvPr>
          <p:cNvPicPr>
            <a:picLocks noChangeAspect="1"/>
          </p:cNvPicPr>
          <p:nvPr/>
        </p:nvPicPr>
        <p:blipFill>
          <a:blip r:embed="rId3" cstate="print"/>
          <a:stretch>
            <a:fillRect/>
          </a:stretch>
        </p:blipFill>
        <p:spPr>
          <a:xfrm>
            <a:off x="3389568" y="2793188"/>
            <a:ext cx="319361" cy="477807"/>
          </a:xfrm>
          <a:prstGeom prst="rect">
            <a:avLst/>
          </a:prstGeom>
        </p:spPr>
      </p:pic>
      <p:pic>
        <p:nvPicPr>
          <p:cNvPr id="7" name="Content Placeholder 8" descr="0083">
            <a:extLst>
              <a:ext uri="{FF2B5EF4-FFF2-40B4-BE49-F238E27FC236}">
                <a16:creationId xmlns:a16="http://schemas.microsoft.com/office/drawing/2014/main" id="{DB83DF43-1152-4F6E-82EA-BC1DF2DFB4BD}"/>
              </a:ext>
            </a:extLst>
          </p:cNvPr>
          <p:cNvPicPr>
            <a:picLocks noChangeAspect="1"/>
          </p:cNvPicPr>
          <p:nvPr/>
        </p:nvPicPr>
        <p:blipFill>
          <a:blip r:embed="rId4" cstate="print"/>
          <a:stretch>
            <a:fillRect/>
          </a:stretch>
        </p:blipFill>
        <p:spPr>
          <a:xfrm>
            <a:off x="1096342" y="3762390"/>
            <a:ext cx="468902" cy="477807"/>
          </a:xfrm>
          <a:prstGeom prst="rect">
            <a:avLst/>
          </a:prstGeom>
        </p:spPr>
      </p:pic>
      <p:pic>
        <p:nvPicPr>
          <p:cNvPr id="8" name="Content Placeholder 8" descr="0083">
            <a:extLst>
              <a:ext uri="{FF2B5EF4-FFF2-40B4-BE49-F238E27FC236}">
                <a16:creationId xmlns:a16="http://schemas.microsoft.com/office/drawing/2014/main" id="{3FA826FB-CB39-4091-A698-DFE25E2C8EB4}"/>
              </a:ext>
            </a:extLst>
          </p:cNvPr>
          <p:cNvPicPr>
            <a:picLocks noChangeAspect="1"/>
          </p:cNvPicPr>
          <p:nvPr/>
        </p:nvPicPr>
        <p:blipFill>
          <a:blip r:embed="rId5" cstate="print"/>
          <a:stretch>
            <a:fillRect/>
          </a:stretch>
        </p:blipFill>
        <p:spPr>
          <a:xfrm>
            <a:off x="3444988" y="3762389"/>
            <a:ext cx="223245" cy="477807"/>
          </a:xfrm>
          <a:prstGeom prst="rect">
            <a:avLst/>
          </a:prstGeom>
        </p:spPr>
      </p:pic>
      <p:pic>
        <p:nvPicPr>
          <p:cNvPr id="9" name="Content Placeholder 8" descr="0083">
            <a:extLst>
              <a:ext uri="{FF2B5EF4-FFF2-40B4-BE49-F238E27FC236}">
                <a16:creationId xmlns:a16="http://schemas.microsoft.com/office/drawing/2014/main" id="{9F997203-0648-4863-9DEA-09C3509CD754}"/>
              </a:ext>
            </a:extLst>
          </p:cNvPr>
          <p:cNvPicPr>
            <a:picLocks noChangeAspect="1"/>
          </p:cNvPicPr>
          <p:nvPr/>
        </p:nvPicPr>
        <p:blipFill>
          <a:blip r:embed="rId6" cstate="print"/>
          <a:stretch>
            <a:fillRect/>
          </a:stretch>
        </p:blipFill>
        <p:spPr>
          <a:xfrm>
            <a:off x="893621" y="4246171"/>
            <a:ext cx="342054" cy="477807"/>
          </a:xfrm>
          <a:prstGeom prst="rect">
            <a:avLst/>
          </a:prstGeom>
        </p:spPr>
      </p:pic>
      <p:pic>
        <p:nvPicPr>
          <p:cNvPr id="10" name="Content Placeholder 8" descr="0083">
            <a:extLst>
              <a:ext uri="{FF2B5EF4-FFF2-40B4-BE49-F238E27FC236}">
                <a16:creationId xmlns:a16="http://schemas.microsoft.com/office/drawing/2014/main" id="{D83360C2-B26A-4B38-AD65-46B8AE426591}"/>
              </a:ext>
            </a:extLst>
          </p:cNvPr>
          <p:cNvPicPr>
            <a:picLocks noChangeAspect="1"/>
          </p:cNvPicPr>
          <p:nvPr/>
        </p:nvPicPr>
        <p:blipFill>
          <a:blip r:embed="rId7" cstate="print"/>
          <a:stretch>
            <a:fillRect/>
          </a:stretch>
        </p:blipFill>
        <p:spPr>
          <a:xfrm>
            <a:off x="1851877" y="4246171"/>
            <a:ext cx="337141" cy="477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8784772" cy="1325563"/>
          </a:xfrm>
        </p:spPr>
        <p:txBody>
          <a:bodyPr>
            <a:normAutofit/>
          </a:bodyPr>
          <a:lstStyle/>
          <a:p>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ac</a:t>
            </a:r>
            <a:r>
              <a:rPr lang="en-US" dirty="0">
                <a:latin typeface="Times New Roman" panose="02020603050405020304" pitchFamily="18" charset="0"/>
                <a:cs typeface="Times New Roman" panose="02020603050405020304" pitchFamily="18" charset="0"/>
              </a:rPr>
              <a:t> hay </a:t>
            </a:r>
            <a:r>
              <a:rPr lang="en-US" dirty="0">
                <a:solidFill>
                  <a:srgbClr val="FF0000"/>
                </a:solidFill>
                <a:latin typeface="Times New Roman" panose="02020603050405020304" pitchFamily="18" charset="0"/>
                <a:cs typeface="Times New Roman" panose="02020603050405020304" pitchFamily="18" charset="0"/>
              </a:rPr>
              <a: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vuông</a:t>
            </a:r>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E3F603ED-D1C3-4DAC-BA35-48FC22AD84B3}"/>
              </a:ext>
            </a:extLst>
          </p:cNvPr>
          <p:cNvPicPr>
            <a:picLocks noGrp="1" noChangeAspect="1"/>
          </p:cNvPicPr>
          <p:nvPr>
            <p:ph idx="1"/>
          </p:nvPr>
        </p:nvPicPr>
        <p:blipFill>
          <a:blip r:embed="rId3"/>
          <a:stretch>
            <a:fillRect/>
          </a:stretch>
        </p:blipFill>
        <p:spPr>
          <a:xfrm>
            <a:off x="968829" y="2353469"/>
            <a:ext cx="9133114" cy="2958760"/>
          </a:xfrm>
        </p:spPr>
      </p:pic>
      <p:sp>
        <p:nvSpPr>
          <p:cNvPr id="7" name="Rectangle: Rounded Corners 6">
            <a:extLst>
              <a:ext uri="{FF2B5EF4-FFF2-40B4-BE49-F238E27FC236}">
                <a16:creationId xmlns:a16="http://schemas.microsoft.com/office/drawing/2014/main" id="{99FF3496-515F-4356-BA46-2F2CBA09A07D}"/>
              </a:ext>
            </a:extLst>
          </p:cNvPr>
          <p:cNvSpPr/>
          <p:nvPr/>
        </p:nvSpPr>
        <p:spPr>
          <a:xfrm>
            <a:off x="5334000" y="2906486"/>
            <a:ext cx="4136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at</a:t>
            </a:r>
          </a:p>
        </p:txBody>
      </p:sp>
      <p:sp>
        <p:nvSpPr>
          <p:cNvPr id="8" name="Rectangle: Rounded Corners 7">
            <a:extLst>
              <a:ext uri="{FF2B5EF4-FFF2-40B4-BE49-F238E27FC236}">
                <a16:creationId xmlns:a16="http://schemas.microsoft.com/office/drawing/2014/main" id="{25B0EFD1-A6B0-4C33-8D3E-CD4E3B653C2A}"/>
              </a:ext>
            </a:extLst>
          </p:cNvPr>
          <p:cNvSpPr/>
          <p:nvPr/>
        </p:nvSpPr>
        <p:spPr>
          <a:xfrm>
            <a:off x="7097486" y="2830285"/>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ac</a:t>
            </a:r>
          </a:p>
        </p:txBody>
      </p:sp>
      <p:sp>
        <p:nvSpPr>
          <p:cNvPr id="10" name="Rectangle: Rounded Corners 9">
            <a:extLst>
              <a:ext uri="{FF2B5EF4-FFF2-40B4-BE49-F238E27FC236}">
                <a16:creationId xmlns:a16="http://schemas.microsoft.com/office/drawing/2014/main" id="{DDE76BD7-5FAA-424B-ABF1-C08C4DBAC929}"/>
              </a:ext>
            </a:extLst>
          </p:cNvPr>
          <p:cNvSpPr/>
          <p:nvPr/>
        </p:nvSpPr>
        <p:spPr>
          <a:xfrm>
            <a:off x="9133115" y="2852058"/>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at</a:t>
            </a:r>
          </a:p>
        </p:txBody>
      </p:sp>
      <p:sp>
        <p:nvSpPr>
          <p:cNvPr id="11" name="Rectangle: Rounded Corners 10">
            <a:extLst>
              <a:ext uri="{FF2B5EF4-FFF2-40B4-BE49-F238E27FC236}">
                <a16:creationId xmlns:a16="http://schemas.microsoft.com/office/drawing/2014/main" id="{A7986BFE-E8D9-47E3-A7BD-27C660E149B7}"/>
              </a:ext>
            </a:extLst>
          </p:cNvPr>
          <p:cNvSpPr/>
          <p:nvPr/>
        </p:nvSpPr>
        <p:spPr>
          <a:xfrm>
            <a:off x="5421086" y="3946071"/>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ac</a:t>
            </a:r>
          </a:p>
        </p:txBody>
      </p:sp>
      <p:sp>
        <p:nvSpPr>
          <p:cNvPr id="12" name="Rectangle: Rounded Corners 11">
            <a:extLst>
              <a:ext uri="{FF2B5EF4-FFF2-40B4-BE49-F238E27FC236}">
                <a16:creationId xmlns:a16="http://schemas.microsoft.com/office/drawing/2014/main" id="{F9542AF6-E26E-45EB-A279-B11313C2F563}"/>
              </a:ext>
            </a:extLst>
          </p:cNvPr>
          <p:cNvSpPr/>
          <p:nvPr/>
        </p:nvSpPr>
        <p:spPr>
          <a:xfrm>
            <a:off x="7516585" y="3827405"/>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ac</a:t>
            </a:r>
          </a:p>
        </p:txBody>
      </p:sp>
      <p:sp>
        <p:nvSpPr>
          <p:cNvPr id="13" name="Rectangle: Rounded Corners 12">
            <a:extLst>
              <a:ext uri="{FF2B5EF4-FFF2-40B4-BE49-F238E27FC236}">
                <a16:creationId xmlns:a16="http://schemas.microsoft.com/office/drawing/2014/main" id="{9475D254-230B-496F-B512-4FB3F85E66E1}"/>
              </a:ext>
            </a:extLst>
          </p:cNvPr>
          <p:cNvSpPr/>
          <p:nvPr/>
        </p:nvSpPr>
        <p:spPr>
          <a:xfrm>
            <a:off x="8844643" y="3827405"/>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animBg="1"/>
      <p:bldP spid="8"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D2367-6F25-44BC-B7B3-DA197D49A07C}"/>
              </a:ext>
            </a:extLst>
          </p:cNvPr>
          <p:cNvPicPr>
            <a:picLocks noChangeAspect="1"/>
          </p:cNvPicPr>
          <p:nvPr/>
        </p:nvPicPr>
        <p:blipFill>
          <a:blip r:embed="rId3"/>
          <a:stretch>
            <a:fillRect/>
          </a:stretch>
        </p:blipFill>
        <p:spPr>
          <a:xfrm>
            <a:off x="1572305" y="1038351"/>
            <a:ext cx="8829675" cy="3558948"/>
          </a:xfrm>
          <a:prstGeom prst="rect">
            <a:avLst/>
          </a:prstGeom>
        </p:spPr>
      </p:pic>
      <p:sp>
        <p:nvSpPr>
          <p:cNvPr id="9" name="Rectangle: Rounded Corners 8">
            <a:extLst>
              <a:ext uri="{FF2B5EF4-FFF2-40B4-BE49-F238E27FC236}">
                <a16:creationId xmlns:a16="http://schemas.microsoft.com/office/drawing/2014/main" id="{0A83C806-B512-4421-82B1-DB92D9F13DCE}"/>
              </a:ext>
            </a:extLst>
          </p:cNvPr>
          <p:cNvSpPr/>
          <p:nvPr/>
        </p:nvSpPr>
        <p:spPr>
          <a:xfrm>
            <a:off x="706583" y="4677276"/>
            <a:ext cx="9518072" cy="12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3400" b="0" i="0" dirty="0">
                <a:solidFill>
                  <a:schemeClr val="tx1"/>
                </a:solidFill>
                <a:effectLst/>
                <a:latin typeface="Times New Roman" panose="02020603050405020304" pitchFamily="18" charset="0"/>
                <a:ea typeface="Arial-Rounded" panose="020B0500000000000000" pitchFamily="34" charset="0"/>
                <a:cs typeface="Times New Roman" panose="02020603050405020304" pitchFamily="18" charset="0"/>
              </a:rPr>
              <a:t>a. Chỉ sự vật: bếp, chảo, quạt, đồ chơi, chổi, cây, rau</a:t>
            </a:r>
          </a:p>
          <a:p>
            <a:pPr algn="l"/>
            <a:r>
              <a:rPr lang="vi-VN" sz="3400" b="0" i="0" dirty="0">
                <a:solidFill>
                  <a:schemeClr val="tx1"/>
                </a:solidFill>
                <a:effectLst/>
                <a:latin typeface="Times New Roman" panose="02020603050405020304" pitchFamily="18" charset="0"/>
                <a:ea typeface="Arial-Rounded" panose="020B0500000000000000" pitchFamily="34" charset="0"/>
                <a:cs typeface="Times New Roman" panose="02020603050405020304" pitchFamily="18" charset="0"/>
              </a:rPr>
              <a:t>b. Chỉ hoạt động: nấu, nhặt, chơi, sửa, quét, tưới</a:t>
            </a:r>
          </a:p>
        </p:txBody>
      </p:sp>
      <p:sp>
        <p:nvSpPr>
          <p:cNvPr id="4" name="TextBox 3"/>
          <p:cNvSpPr txBox="1"/>
          <p:nvPr/>
        </p:nvSpPr>
        <p:spPr>
          <a:xfrm>
            <a:off x="4837546" y="383463"/>
            <a:ext cx="2536723" cy="707886"/>
          </a:xfrm>
          <a:prstGeom prst="rect">
            <a:avLst/>
          </a:prstGeom>
          <a:noFill/>
        </p:spPr>
        <p:txBody>
          <a:bodyPr wrap="square" rtlCol="0">
            <a:spAutoFit/>
          </a:bodyPr>
          <a:lstStyle/>
          <a:p>
            <a:pPr algn="ctr"/>
            <a:r>
              <a:rPr lang="en-US" sz="4000" b="1"/>
              <a:t>TIẾT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9083-D6D4-470C-9EF0-8FD01141FBB3}"/>
              </a:ext>
            </a:extLst>
          </p:cNvPr>
          <p:cNvSpPr>
            <a:spLocks noGrp="1"/>
          </p:cNvSpPr>
          <p:nvPr>
            <p:ph type="title"/>
          </p:nvPr>
        </p:nvSpPr>
        <p:spPr>
          <a:xfrm>
            <a:off x="838200" y="365126"/>
            <a:ext cx="10515600" cy="755982"/>
          </a:xfrm>
        </p:spPr>
        <p:txBody>
          <a:bodyPr>
            <a:normAutofit/>
          </a:bodyPr>
          <a:lstStyle/>
          <a:p>
            <a:r>
              <a:rPr lang="vi-VN" sz="28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 Tìm 3 từ ngữ chỉ hoạt động trong đoạn thơ dưới đây:</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C955952-1255-4E7F-AA61-73FB1935FB7E}"/>
              </a:ext>
            </a:extLst>
          </p:cNvPr>
          <p:cNvPicPr>
            <a:picLocks noChangeAspect="1"/>
          </p:cNvPicPr>
          <p:nvPr/>
        </p:nvPicPr>
        <p:blipFill>
          <a:blip r:embed="rId3"/>
          <a:stretch>
            <a:fillRect/>
          </a:stretch>
        </p:blipFill>
        <p:spPr>
          <a:xfrm>
            <a:off x="2547257" y="1825625"/>
            <a:ext cx="7173685" cy="2717800"/>
          </a:xfrm>
          <a:prstGeom prst="rect">
            <a:avLst/>
          </a:prstGeom>
        </p:spPr>
      </p:pic>
      <p:cxnSp>
        <p:nvCxnSpPr>
          <p:cNvPr id="7" name="Straight Connector 6">
            <a:extLst>
              <a:ext uri="{FF2B5EF4-FFF2-40B4-BE49-F238E27FC236}">
                <a16:creationId xmlns:a16="http://schemas.microsoft.com/office/drawing/2014/main" id="{C542269D-0986-4367-A9B7-5ED0EFDCD08C}"/>
              </a:ext>
            </a:extLst>
          </p:cNvPr>
          <p:cNvCxnSpPr>
            <a:cxnSpLocks/>
          </p:cNvCxnSpPr>
          <p:nvPr/>
        </p:nvCxnSpPr>
        <p:spPr>
          <a:xfrm>
            <a:off x="3016332" y="2315689"/>
            <a:ext cx="55814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27272297-5C68-45CF-852F-CD49CCAE4C80}"/>
              </a:ext>
            </a:extLst>
          </p:cNvPr>
          <p:cNvCxnSpPr>
            <a:cxnSpLocks/>
          </p:cNvCxnSpPr>
          <p:nvPr/>
        </p:nvCxnSpPr>
        <p:spPr>
          <a:xfrm>
            <a:off x="3051958" y="2802577"/>
            <a:ext cx="55814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D351A7DF-706F-4C04-840E-6F5DDAA9C065}"/>
              </a:ext>
            </a:extLst>
          </p:cNvPr>
          <p:cNvCxnSpPr>
            <a:cxnSpLocks/>
          </p:cNvCxnSpPr>
          <p:nvPr/>
        </p:nvCxnSpPr>
        <p:spPr>
          <a:xfrm>
            <a:off x="7683335" y="2861954"/>
            <a:ext cx="55814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707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7000" r="-17000"/>
          </a:stretch>
        </a:blipFill>
        <a:effectLst/>
      </p:bgPr>
    </p:bg>
    <p:spTree>
      <p:nvGrpSpPr>
        <p:cNvPr id="1" name=""/>
        <p:cNvGrpSpPr/>
        <p:nvPr/>
      </p:nvGrpSpPr>
      <p:grpSpPr>
        <a:xfrm>
          <a:off x="0" y="0"/>
          <a:ext cx="0" cy="0"/>
          <a:chOff x="0" y="0"/>
          <a:chExt cx="0" cy="0"/>
        </a:xfrm>
      </p:grpSpPr>
      <p:sp>
        <p:nvSpPr>
          <p:cNvPr id="6" name="Rectangle 5"/>
          <p:cNvSpPr/>
          <p:nvPr/>
        </p:nvSpPr>
        <p:spPr>
          <a:xfrm>
            <a:off x="1143001" y="1371599"/>
            <a:ext cx="4244316" cy="10324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p:cNvSpPr/>
          <p:nvPr/>
        </p:nvSpPr>
        <p:spPr>
          <a:xfrm>
            <a:off x="6324601" y="1371599"/>
            <a:ext cx="5105399" cy="10324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ectangle 7"/>
          <p:cNvSpPr/>
          <p:nvPr/>
        </p:nvSpPr>
        <p:spPr>
          <a:xfrm>
            <a:off x="6324601" y="3010757"/>
            <a:ext cx="5105399" cy="100276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143000" y="2982338"/>
            <a:ext cx="4259315" cy="109475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0</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8023" y="1633211"/>
            <a:ext cx="604292" cy="70805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6598" y="3335937"/>
            <a:ext cx="603402" cy="64362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5325" y="2982339"/>
            <a:ext cx="603557" cy="70719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6518" y="1357743"/>
            <a:ext cx="549444" cy="643793"/>
          </a:xfrm>
          <a:prstGeom prst="rect">
            <a:avLst/>
          </a:prstGeom>
        </p:spPr>
      </p:pic>
      <p:pic>
        <p:nvPicPr>
          <p:cNvPr id="15" name="Content Placeholder 3"/>
          <p:cNvPicPr>
            <a:picLocks noGrp="1" noChangeAspect="1"/>
          </p:cNvPicPr>
          <p:nvPr>
            <p:ph idx="1"/>
          </p:nvPr>
        </p:nvPicPr>
        <p:blipFill>
          <a:blip r:embed="rId8">
            <a:extLst>
              <a:ext uri="{BEBA8EAE-BF5A-486C-A8C5-ECC9F3942E4B}">
                <a14:imgProps xmlns:a14="http://schemas.microsoft.com/office/drawing/2010/main">
                  <a14:imgLayer r:embed="rId9">
                    <a14:imgEffect>
                      <a14:backgroundRemoval t="0" b="99155" l="0" r="100000"/>
                    </a14:imgEffect>
                  </a14:imgLayer>
                </a14:imgProps>
              </a:ext>
              <a:ext uri="{28A0092B-C50C-407E-A947-70E740481C1C}">
                <a14:useLocalDpi xmlns:a14="http://schemas.microsoft.com/office/drawing/2010/main" val="0"/>
              </a:ext>
            </a:extLst>
          </a:blip>
          <a:stretch>
            <a:fillRect/>
          </a:stretch>
        </p:blipFill>
        <p:spPr>
          <a:xfrm>
            <a:off x="2272738" y="4077092"/>
            <a:ext cx="7404662" cy="2964259"/>
          </a:xfrm>
        </p:spPr>
      </p:pic>
      <p:sp>
        <p:nvSpPr>
          <p:cNvPr id="16" name="Rounded Rectangle 15"/>
          <p:cNvSpPr/>
          <p:nvPr/>
        </p:nvSpPr>
        <p:spPr>
          <a:xfrm>
            <a:off x="2272738" y="167614"/>
            <a:ext cx="7637950" cy="10462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nhớ</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then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Arrow: Right 16">
            <a:hlinkClick r:id="rId10" action="ppaction://hlinksldjump"/>
            <a:extLst>
              <a:ext uri="{FF2B5EF4-FFF2-40B4-BE49-F238E27FC236}">
                <a16:creationId xmlns:a16="http://schemas.microsoft.com/office/drawing/2014/main" id="{FB0B27BB-CCA9-4E74-A116-8278A02C495B}"/>
              </a:ext>
            </a:extLst>
          </p:cNvPr>
          <p:cNvSpPr/>
          <p:nvPr/>
        </p:nvSpPr>
        <p:spPr>
          <a:xfrm rot="10605222" flipH="1">
            <a:off x="11196358" y="6018902"/>
            <a:ext cx="976301" cy="710754"/>
          </a:xfrm>
          <a:prstGeom prst="rightArrow">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Wrong Buzzer.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FFFF0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Check mark.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00B05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bldLvl="0" animBg="1"/>
      <p:bldP spid="7" grpId="0" bldLvl="0" animBg="1"/>
      <p:bldP spid="8" grpId="0" bldLvl="0" animBg="1"/>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DC55-0F4C-4A04-980A-C834C43670AD}"/>
              </a:ext>
            </a:extLst>
          </p:cNvPr>
          <p:cNvSpPr>
            <a:spLocks noGrp="1"/>
          </p:cNvSpPr>
          <p:nvPr>
            <p:ph type="title"/>
          </p:nvPr>
        </p:nvSpPr>
        <p:spPr>
          <a:xfrm>
            <a:off x="838200" y="110834"/>
            <a:ext cx="10515600" cy="1020722"/>
          </a:xfrm>
        </p:spPr>
        <p:txBody>
          <a:bodyPr/>
          <a:lstStyle/>
          <a:p>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3. Quan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sát</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tranh</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trả</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lời</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câu</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hỏi</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6991DEA9-4EFC-4E87-86FF-B2AC048E7B90}"/>
              </a:ext>
            </a:extLst>
          </p:cNvPr>
          <p:cNvPicPr>
            <a:picLocks noGrp="1" noChangeAspect="1"/>
          </p:cNvPicPr>
          <p:nvPr>
            <p:ph idx="1"/>
          </p:nvPr>
        </p:nvPicPr>
        <p:blipFill>
          <a:blip r:embed="rId3"/>
          <a:stretch>
            <a:fillRect/>
          </a:stretch>
        </p:blipFill>
        <p:spPr>
          <a:xfrm>
            <a:off x="706194" y="1200831"/>
            <a:ext cx="7275007" cy="5210855"/>
          </a:xfrm>
        </p:spPr>
      </p:pic>
      <p:sp>
        <p:nvSpPr>
          <p:cNvPr id="6" name="Thought Bubble: Cloud 5">
            <a:extLst>
              <a:ext uri="{FF2B5EF4-FFF2-40B4-BE49-F238E27FC236}">
                <a16:creationId xmlns:a16="http://schemas.microsoft.com/office/drawing/2014/main" id="{174484C3-E024-4BB3-9475-3CBC4DB9B2F6}"/>
              </a:ext>
            </a:extLst>
          </p:cNvPr>
          <p:cNvSpPr/>
          <p:nvPr/>
        </p:nvSpPr>
        <p:spPr>
          <a:xfrm>
            <a:off x="7214993" y="1306286"/>
            <a:ext cx="4977008" cy="3831771"/>
          </a:xfrm>
          <a:prstGeom prst="cloudCallout">
            <a:avLst>
              <a:gd name="adj1" fmla="val -36701"/>
              <a:gd name="adj2" fmla="val 37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Ông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đang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đánh</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cờ</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p>
          <a:p>
            <a:pPr algn="l">
              <a:buFont typeface="Arial" panose="020B0604020202020204" pitchFamily="34" charset="0"/>
              <a:buChar char="•"/>
            </a:pP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xem</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tivi</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p>
          <a:p>
            <a:pPr algn="l">
              <a:buFont typeface="Arial" panose="020B0604020202020204" pitchFamily="34" charset="0"/>
              <a:buChar char="•"/>
            </a:pP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Bố</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đang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dọn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nhà</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p>
          <a:p>
            <a:pPr algn="l">
              <a:buFont typeface="Arial" panose="020B0604020202020204" pitchFamily="34" charset="0"/>
              <a:buChar char="•"/>
            </a:pP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Bạn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nho</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đang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học</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0028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5E75D7AC-2095-4868-82A8-71D3F446AB43}"/>
              </a:ext>
            </a:extLst>
          </p:cNvPr>
          <p:cNvPicPr>
            <a:picLocks noChangeAspect="1"/>
          </p:cNvPicPr>
          <p:nvPr/>
        </p:nvPicPr>
        <p:blipFill>
          <a:blip r:embed="rId2"/>
          <a:stretch>
            <a:fillRect/>
          </a:stretch>
        </p:blipFill>
        <p:spPr>
          <a:xfrm>
            <a:off x="103487" y="890806"/>
            <a:ext cx="8346164"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6906376-9F8E-4500-BFB8-01FE18DAE9BA}"/>
              </a:ext>
            </a:extLst>
          </p:cNvPr>
          <p:cNvSpPr/>
          <p:nvPr/>
        </p:nvSpPr>
        <p:spPr>
          <a:xfrm>
            <a:off x="8298873" y="1835941"/>
            <a:ext cx="3789640" cy="2476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mj-lt"/>
              <a:buAutoNum type="arabicPeriod"/>
            </a:pP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dắt</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l">
              <a:buFont typeface="+mj-lt"/>
              <a:buAutoNum type="arabicPeriod"/>
            </a:pP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trồng</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cây</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bố</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p>
          <a:p>
            <a:pPr marL="457200" indent="-457200" algn="l">
              <a:buFont typeface="+mj-lt"/>
              <a:buAutoNum type="arabicPeriod"/>
            </a:pP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truyện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l">
              <a:buFont typeface="+mj-lt"/>
              <a:buAutoNum type="arabicPeriod"/>
            </a:pP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rửa</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bát</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p:cNvSpPr txBox="1"/>
          <p:nvPr/>
        </p:nvSpPr>
        <p:spPr>
          <a:xfrm>
            <a:off x="5044018" y="398211"/>
            <a:ext cx="2536723" cy="707886"/>
          </a:xfrm>
          <a:prstGeom prst="rect">
            <a:avLst/>
          </a:prstGeom>
          <a:noFill/>
        </p:spPr>
        <p:txBody>
          <a:bodyPr wrap="square" rtlCol="0">
            <a:spAutoFit/>
          </a:bodyPr>
          <a:lstStyle/>
          <a:p>
            <a:pPr algn="ctr"/>
            <a:r>
              <a:rPr lang="en-US" sz="4000" b="1"/>
              <a:t>TIẾT 5</a:t>
            </a:r>
          </a:p>
        </p:txBody>
      </p:sp>
    </p:spTree>
    <p:extLst>
      <p:ext uri="{BB962C8B-B14F-4D97-AF65-F5344CB8AC3E}">
        <p14:creationId xmlns:p14="http://schemas.microsoft.com/office/powerpoint/2010/main" val="30849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4CCB9-E115-4267-A992-F7B74E3557E6}"/>
              </a:ext>
            </a:extLst>
          </p:cNvPr>
          <p:cNvSpPr txBox="1"/>
          <p:nvPr/>
        </p:nvSpPr>
        <p:spPr>
          <a:xfrm>
            <a:off x="872837" y="1121059"/>
            <a:ext cx="10828939" cy="523220"/>
          </a:xfrm>
          <a:prstGeom prst="rect">
            <a:avLst/>
          </a:prstGeom>
          <a:noFill/>
        </p:spPr>
        <p:txBody>
          <a:bodyPr wrap="square" rtlCol="0">
            <a:spAutoFit/>
          </a:bodyPr>
          <a:lstStyle/>
          <a:p>
            <a:pPr algn="ctr"/>
            <a:r>
              <a:rPr lang="en-US" sz="28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 (129). </a:t>
            </a:r>
            <a:r>
              <a:rPr lang="vi-VN" sz="28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 3-5 câu kể về một công việc em đã làm cùng người thân.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CD28A40-A708-49BC-8F76-186A051005ED}"/>
              </a:ext>
            </a:extLst>
          </p:cNvPr>
          <p:cNvSpPr/>
          <p:nvPr/>
        </p:nvSpPr>
        <p:spPr>
          <a:xfrm>
            <a:off x="1108364" y="2375586"/>
            <a:ext cx="10737271" cy="31939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accent2">
                    <a:lumMod val="50000"/>
                  </a:schemeClr>
                </a:solidFill>
                <a:effectLst/>
                <a:latin typeface="HP001 5 hàng 1 ô ly" panose="020B0603050302020204" pitchFamily="34" charset="0"/>
                <a:ea typeface="Arial-Rounded" panose="020B0500000000000000" pitchFamily="34" charset="0"/>
                <a:cs typeface="Arial-Rounded" panose="020B0500000000000000" pitchFamily="34" charset="0"/>
              </a:rPr>
              <a:t>       </a:t>
            </a:r>
            <a:r>
              <a:rPr lang="en-US" sz="2800" b="1" i="0" dirty="0" err="1">
                <a:solidFill>
                  <a:schemeClr val="accent2">
                    <a:lumMod val="50000"/>
                  </a:schemeClr>
                </a:solidFill>
                <a:effectLst/>
                <a:latin typeface="HP001 4H Normal" panose="020B0603050302020204" pitchFamily="34" charset="0"/>
                <a:ea typeface="Arial-Rounded" panose="020B0500000000000000" pitchFamily="34" charset="0"/>
                <a:cs typeface="Times New Roman" pitchFamily="18" charset="0"/>
              </a:rPr>
              <a:t>Bài</a:t>
            </a:r>
            <a:r>
              <a:rPr lang="en-US" sz="2800" b="1" i="0" dirty="0">
                <a:solidFill>
                  <a:schemeClr val="accent2">
                    <a:lumMod val="50000"/>
                  </a:schemeClr>
                </a:solidFill>
                <a:effectLst/>
                <a:latin typeface="HP001 4H Normal" panose="020B0603050302020204" pitchFamily="34" charset="0"/>
                <a:ea typeface="Arial-Rounded" panose="020B0500000000000000" pitchFamily="34" charset="0"/>
                <a:cs typeface="Times New Roman" pitchFamily="18" charset="0"/>
              </a:rPr>
              <a:t> </a:t>
            </a:r>
            <a:r>
              <a:rPr lang="en-US" sz="2800" b="1" i="0" dirty="0" err="1">
                <a:solidFill>
                  <a:schemeClr val="accent2">
                    <a:lumMod val="50000"/>
                  </a:schemeClr>
                </a:solidFill>
                <a:effectLst/>
                <a:latin typeface="HP001 4H Normal" panose="020B0603050302020204" pitchFamily="34" charset="0"/>
                <a:ea typeface="Arial-Rounded" panose="020B0500000000000000" pitchFamily="34" charset="0"/>
                <a:cs typeface="Times New Roman" pitchFamily="18" charset="0"/>
              </a:rPr>
              <a:t>viết</a:t>
            </a:r>
            <a:endParaRPr lang="en-US" sz="2800" b="1" i="0" dirty="0">
              <a:solidFill>
                <a:schemeClr val="accent2">
                  <a:lumMod val="50000"/>
                </a:schemeClr>
              </a:solidFill>
              <a:effectLst/>
              <a:latin typeface="HP001 4H Normal" panose="020B0603050302020204" pitchFamily="34" charset="0"/>
              <a:ea typeface="Arial-Rounded" panose="020B0500000000000000" pitchFamily="34" charset="0"/>
              <a:cs typeface="Times New Roman" pitchFamily="18" charset="0"/>
            </a:endParaRPr>
          </a:p>
          <a:p>
            <a:pPr algn="just"/>
            <a:r>
              <a:rPr lang="en-US" sz="2800" dirty="0">
                <a:solidFill>
                  <a:schemeClr val="accent2">
                    <a:lumMod val="50000"/>
                  </a:schemeClr>
                </a:solidFill>
                <a:latin typeface="HP001 5 hàng 1 ô ly" panose="020B0603050302020204" pitchFamily="34" charset="0"/>
              </a:rPr>
              <a:t>       </a:t>
            </a:r>
            <a:r>
              <a:rPr lang="vi-VN" sz="2800" dirty="0">
                <a:solidFill>
                  <a:schemeClr val="accent2">
                    <a:lumMod val="50000"/>
                  </a:schemeClr>
                </a:solidFill>
                <a:latin typeface="HP001 5 hàng 1 ô ly" panose="020B0603050302020204" pitchFamily="34" charset="0"/>
              </a:rPr>
              <a:t>Bố mẹ em đều đi làm rất bận rộn với công việc, nên mỗi ngày đi học về em đều giúp bố mẹ làm công việc nhà. Em thường giúp mẹ nhặt rau, quét nhà, xếp quần áo vào tủ. Giúp bố cho đàn gà ăn. Giúp chị tưới nước vào các giỏ hoa. Em rất vui vì làm được những công việc vừa sức của mình.</a:t>
            </a:r>
            <a:endParaRPr lang="en-US" sz="2800" dirty="0">
              <a:solidFill>
                <a:schemeClr val="accent2">
                  <a:lumMod val="50000"/>
                </a:schemeClr>
              </a:solidFill>
              <a:latin typeface="HP001 5 hàng 1 ô ly" panose="020B0603050302020204"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1828800" y="205086"/>
            <a:ext cx="6470073" cy="70788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vi-VN" altLang="zh-CN" sz="4000" b="1" dirty="0">
                <a:ln w="0"/>
                <a:solidFill>
                  <a:srgbClr val="FF0000"/>
                </a:solidFill>
                <a:effectLst>
                  <a:outerShdw blurRad="38100" dist="25400" dir="5400000" algn="ctr" rotWithShape="0">
                    <a:srgbClr val="6E747A">
                      <a:alpha val="43000"/>
                    </a:srgbClr>
                  </a:outerShdw>
                </a:effectLst>
                <a:latin typeface="+mj-lt"/>
                <a:ea typeface="Microsoft YaHei" panose="020B0503020204020204" charset="-122"/>
                <a:cs typeface="Verdana" panose="020B0604030504040204" charset="0"/>
                <a:sym typeface="+mn-ea"/>
              </a:rPr>
              <a:t>C</a:t>
            </a:r>
            <a:r>
              <a:rPr kumimoji="0" lang="vi-VN" altLang="zh-CN" sz="4000" b="1"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mj-lt"/>
                <a:ea typeface="Microsoft YaHei" panose="020B0503020204020204" charset="-122"/>
                <a:cs typeface="Verdana" panose="020B0604030504040204" charset="0"/>
                <a:sym typeface="+mn-ea"/>
              </a:rPr>
              <a:t>. Hoạt động luyện tập</a:t>
            </a:r>
            <a:endParaRPr kumimoji="0" lang="en-US" sz="4000" b="1" u="none" strike="noStrike" kern="1200" cap="none" spc="0" normalizeH="0" baseline="0" noProof="0" dirty="0">
              <a:ln>
                <a:noFill/>
              </a:ln>
              <a:solidFill>
                <a:srgbClr val="FF0000"/>
              </a:solidFill>
              <a:effectLst/>
              <a:uLnTx/>
              <a:uFillTx/>
              <a:latin typeface="+mj-lt"/>
              <a:cs typeface="Verdana" panose="020B0604030504040204" charset="0"/>
            </a:endParaRPr>
          </a:p>
        </p:txBody>
      </p:sp>
    </p:spTree>
    <p:extLst>
      <p:ext uri="{BB962C8B-B14F-4D97-AF65-F5344CB8AC3E}">
        <p14:creationId xmlns:p14="http://schemas.microsoft.com/office/powerpoint/2010/main" val="35973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364"/>
            <a:ext cx="12191999" cy="6093976"/>
          </a:xfrm>
          <a:prstGeom prst="rect">
            <a:avLst/>
          </a:prstGeom>
          <a:noFill/>
        </p:spPr>
        <p:txBody>
          <a:bodyPr wrap="square" rtlCol="0">
            <a:spAutoFit/>
          </a:bodyPr>
          <a:lstStyle/>
          <a:p>
            <a:pPr algn="ctr"/>
            <a:r>
              <a:rPr lang="en-US" sz="2600" dirty="0" err="1">
                <a:solidFill>
                  <a:schemeClr val="accent2">
                    <a:lumMod val="50000"/>
                  </a:schemeClr>
                </a:solidFill>
                <a:latin typeface="HP001 5 hàng 1 ô ly" panose="020B0603050302020204" pitchFamily="34" charset="0"/>
                <a:ea typeface="Arial-Rounded" panose="020B0500000000000000" pitchFamily="34" charset="0"/>
                <a:cs typeface="Times New Roman" pitchFamily="18" charset="0"/>
              </a:rPr>
              <a:t>Bài</a:t>
            </a:r>
            <a:r>
              <a:rPr lang="en-US" sz="2600" dirty="0">
                <a:solidFill>
                  <a:schemeClr val="accent2">
                    <a:lumMod val="50000"/>
                  </a:schemeClr>
                </a:solidFill>
                <a:latin typeface="HP001 5 hàng 1 ô ly" panose="020B0603050302020204" pitchFamily="34" charset="0"/>
                <a:ea typeface="Arial-Rounded" panose="020B0500000000000000" pitchFamily="34" charset="0"/>
                <a:cs typeface="Times New Roman" pitchFamily="18" charset="0"/>
              </a:rPr>
              <a:t> </a:t>
            </a:r>
            <a:r>
              <a:rPr lang="en-US" sz="2600" dirty="0" err="1">
                <a:solidFill>
                  <a:schemeClr val="accent2">
                    <a:lumMod val="50000"/>
                  </a:schemeClr>
                </a:solidFill>
                <a:latin typeface="HP001 5 hàng 1 ô ly" panose="020B0603050302020204" pitchFamily="34" charset="0"/>
                <a:ea typeface="Arial-Rounded" panose="020B0500000000000000" pitchFamily="34" charset="0"/>
                <a:cs typeface="Times New Roman" pitchFamily="18" charset="0"/>
              </a:rPr>
              <a:t>viết</a:t>
            </a:r>
            <a:endParaRPr lang="en-US" sz="2600" dirty="0">
              <a:solidFill>
                <a:schemeClr val="accent2">
                  <a:lumMod val="50000"/>
                </a:schemeClr>
              </a:solidFill>
              <a:latin typeface="HP001 5 hàng 1 ô ly" panose="020B0603050302020204" pitchFamily="34" charset="0"/>
              <a:ea typeface="Arial-Rounded" panose="020B0500000000000000" pitchFamily="34" charset="0"/>
              <a:cs typeface="Times New Roman" pitchFamily="18" charset="0"/>
            </a:endParaRPr>
          </a:p>
          <a:p>
            <a:pPr algn="just"/>
            <a:r>
              <a:rPr lang="en-US" sz="2600" dirty="0">
                <a:solidFill>
                  <a:srgbClr val="7030A0"/>
                </a:solidFill>
                <a:latin typeface="HP001 5 hàng 1 ô ly" panose="020B0603050302020204" pitchFamily="34" charset="0"/>
              </a:rPr>
              <a:t>    1. </a:t>
            </a:r>
            <a:r>
              <a:rPr lang="vi-VN" sz="2600" dirty="0">
                <a:solidFill>
                  <a:srgbClr val="7030A0"/>
                </a:solidFill>
                <a:latin typeface="HP001 5 hàng 1 ô ly" panose="020B0603050302020204" pitchFamily="34" charset="0"/>
              </a:rPr>
              <a:t>Bố mẹ em đều đi làm rất bận rộn với công việc, nên mỗi ngày đi học về em đều giúp bố mẹ làm công việc nhà. Em thường giúp mẹ nhặt rau, quét nhà, xếp quần áo vào tủ. Giúp bố cho đàn gà ăn. Giúp chị tưới nước vào các giỏ hoa. Em rất vui vì làm được những công việc vừa sức của mình.</a:t>
            </a:r>
            <a:endParaRPr lang="en-US" sz="2600" dirty="0">
              <a:solidFill>
                <a:srgbClr val="7030A0"/>
              </a:solidFill>
              <a:latin typeface="HP001 5 hàng 1 ô ly" panose="020B0603050302020204" pitchFamily="34" charset="0"/>
              <a:ea typeface="Arial-Rounded" panose="020B0500000000000000" pitchFamily="34" charset="0"/>
              <a:cs typeface="Arial-Rounded" panose="020B0500000000000000" pitchFamily="34" charset="0"/>
            </a:endParaRPr>
          </a:p>
          <a:p>
            <a:pPr algn="just"/>
            <a:r>
              <a:rPr lang="en-US" sz="2600" dirty="0">
                <a:latin typeface="HP001 5 hàng 1 ô ly" panose="020B0603050302020204" pitchFamily="34" charset="0"/>
              </a:rPr>
              <a:t>    2. </a:t>
            </a:r>
            <a:r>
              <a:rPr lang="en-US" sz="2600" dirty="0" err="1">
                <a:solidFill>
                  <a:srgbClr val="00B0F0"/>
                </a:solidFill>
                <a:latin typeface="HP001 5 hàng 1 ô ly" panose="020B0603050302020204" pitchFamily="34" charset="0"/>
              </a:rPr>
              <a:t>Năm</a:t>
            </a:r>
            <a:r>
              <a:rPr lang="en-US" sz="2600" dirty="0">
                <a:solidFill>
                  <a:srgbClr val="00B0F0"/>
                </a:solidFill>
                <a:latin typeface="HP001 5 hàng 1 ô ly" panose="020B0603050302020204" pitchFamily="34" charset="0"/>
              </a:rPr>
              <a:t> nay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lên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lớp</a:t>
            </a:r>
            <a:r>
              <a:rPr lang="en-US" sz="2600" dirty="0">
                <a:solidFill>
                  <a:srgbClr val="00B0F0"/>
                </a:solidFill>
                <a:latin typeface="HP001 5 hàng 1 ô ly" panose="020B0603050302020204" pitchFamily="34" charset="0"/>
              </a:rPr>
              <a:t> Hai, </a:t>
            </a:r>
            <a:r>
              <a:rPr lang="en-US" sz="2600" dirty="0" err="1">
                <a:solidFill>
                  <a:srgbClr val="00B0F0"/>
                </a:solidFill>
                <a:latin typeface="HP001 5 hàng 1 ô ly" panose="020B0603050302020204" pitchFamily="34" charset="0"/>
              </a:rPr>
              <a:t>tối</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nào</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cũng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giúp</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mẹ</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rửa</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bát</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Sau</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khi</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ăn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cơm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xong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mẹ</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và</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cùng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dọn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bát</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để</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vào</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bồn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rửa</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Mẹ</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rửa</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bằng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dầu</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rửa</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bát</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còn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tráng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lại</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bằng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nước</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cho</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sạch</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cảm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thấy</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rất</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vui</a:t>
            </a:r>
            <a:r>
              <a:rPr lang="en-US" sz="2600" dirty="0">
                <a:solidFill>
                  <a:srgbClr val="00B0F0"/>
                </a:solidFill>
                <a:latin typeface="HP001 5 hàng 1 ô ly" panose="020B0603050302020204" pitchFamily="34" charset="0"/>
              </a:rPr>
              <a:t> vì </a:t>
            </a:r>
            <a:r>
              <a:rPr lang="en-US" sz="2600" dirty="0" err="1">
                <a:solidFill>
                  <a:srgbClr val="00B0F0"/>
                </a:solidFill>
                <a:latin typeface="HP001 5 hàng 1 ô ly" panose="020B0603050302020204" pitchFamily="34" charset="0"/>
              </a:rPr>
              <a:t>được</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giúp</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đỡ</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mẹ</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làm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việc</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nhà</a:t>
            </a:r>
            <a:r>
              <a:rPr lang="en-US" sz="2600" dirty="0">
                <a:solidFill>
                  <a:srgbClr val="00B0F0"/>
                </a:solidFill>
                <a:latin typeface="HP001 5 hàng 1 ô ly" panose="020B0603050302020204" pitchFamily="34" charset="0"/>
              </a:rPr>
              <a:t>.  </a:t>
            </a:r>
          </a:p>
          <a:p>
            <a:pPr algn="just"/>
            <a:r>
              <a:rPr lang="en-US" sz="2600" dirty="0">
                <a:solidFill>
                  <a:srgbClr val="00B050"/>
                </a:solidFill>
                <a:latin typeface="HP001 5 hàng 1 ô ly" panose="020B0603050302020204" pitchFamily="34" charset="0"/>
              </a:rPr>
              <a:t>    3. </a:t>
            </a:r>
            <a:r>
              <a:rPr lang="en-US" sz="2600" dirty="0" err="1">
                <a:solidFill>
                  <a:srgbClr val="00B050"/>
                </a:solidFill>
                <a:latin typeface="HP001 5 hàng 1 ô ly" panose="020B0603050302020204" pitchFamily="34" charset="0"/>
              </a:rPr>
              <a:t>Mùa</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hè</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cùng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chơi</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dạy</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cách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làm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bằng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giấy</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Chỉ</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bằng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những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tờ</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giấy</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báo</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cũ</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và</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thanh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tre</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mỏng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chiếc</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xinh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xắn</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được</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tạo</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ra.</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Rồi</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còn</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dạy</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cách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Đứng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giữa</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khu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đất</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rộng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lớn</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thích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thú</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ngắm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nhìn</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cánh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đang</a:t>
            </a:r>
            <a:r>
              <a:rPr lang="en-US" sz="2600" dirty="0">
                <a:solidFill>
                  <a:srgbClr val="00B050"/>
                </a:solidFill>
                <a:latin typeface="HP001 5 hàng 1 ô ly" panose="020B0603050302020204" pitchFamily="34" charset="0"/>
              </a:rPr>
              <a:t> bay.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rất</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vui</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khi</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được</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cùng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làm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và</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a:t>
            </a:r>
          </a:p>
          <a:p>
            <a:pPr algn="just"/>
            <a:endParaRPr lang="en-US" sz="2600" dirty="0">
              <a:latin typeface="HP001 5 hàng 1 ô ly" panose="020B0603050302020204" pitchFamily="34" charset="0"/>
            </a:endParaRPr>
          </a:p>
        </p:txBody>
      </p:sp>
    </p:spTree>
    <p:extLst>
      <p:ext uri="{BB962C8B-B14F-4D97-AF65-F5344CB8AC3E}">
        <p14:creationId xmlns:p14="http://schemas.microsoft.com/office/powerpoint/2010/main" val="264249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51E4C5C0-B056-49A7-B281-3AA597D2DADC}"/>
              </a:ext>
            </a:extLst>
          </p:cNvPr>
          <p:cNvPicPr>
            <a:picLocks noChangeAspect="1"/>
          </p:cNvPicPr>
          <p:nvPr/>
        </p:nvPicPr>
        <p:blipFill>
          <a:blip r:embed="rId2"/>
          <a:stretch>
            <a:fillRect/>
          </a:stretch>
        </p:blipFill>
        <p:spPr>
          <a:xfrm>
            <a:off x="643467" y="1425194"/>
            <a:ext cx="10905066" cy="400761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80358" y="530943"/>
            <a:ext cx="2536723" cy="707886"/>
          </a:xfrm>
          <a:prstGeom prst="rect">
            <a:avLst/>
          </a:prstGeom>
          <a:noFill/>
        </p:spPr>
        <p:txBody>
          <a:bodyPr wrap="square" rtlCol="0">
            <a:spAutoFit/>
          </a:bodyPr>
          <a:lstStyle/>
          <a:p>
            <a:pPr algn="ctr"/>
            <a:r>
              <a:rPr lang="en-US" sz="4000" b="1"/>
              <a:t>TIẾT 6</a:t>
            </a:r>
          </a:p>
        </p:txBody>
      </p:sp>
    </p:spTree>
    <p:extLst>
      <p:ext uri="{BB962C8B-B14F-4D97-AF65-F5344CB8AC3E}">
        <p14:creationId xmlns:p14="http://schemas.microsoft.com/office/powerpoint/2010/main" val="31654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imeline&#10;&#10;Description automatically generated">
            <a:extLst>
              <a:ext uri="{FF2B5EF4-FFF2-40B4-BE49-F238E27FC236}">
                <a16:creationId xmlns:a16="http://schemas.microsoft.com/office/drawing/2014/main" id="{2B037F8D-4232-4335-86A8-3968DD3D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8"/>
            <a:ext cx="12192000" cy="69705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1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1552"/>
            <a:ext cx="10972800" cy="1143000"/>
          </a:xfrm>
        </p:spPr>
        <p:txBody>
          <a:bodyPr>
            <a:normAutofit/>
          </a:bodyPr>
          <a:lstStyle/>
          <a:p>
            <a:r>
              <a:rPr lang="en-US" sz="3600" dirty="0" err="1">
                <a:latin typeface="Arial-Rounded" panose="020B0500000000000000" pitchFamily="34" charset="0"/>
                <a:cs typeface="Arial-Rounded" panose="020B0500000000000000" pitchFamily="34" charset="0"/>
              </a:rPr>
              <a:t>Kể</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những</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việc</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em</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làm</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khiến</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người</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thân</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vui</a:t>
            </a:r>
            <a:endParaRPr lang="en-US" sz="3600" dirty="0">
              <a:latin typeface="Arial-Rounded" panose="020B0500000000000000" pitchFamily="34" charset="0"/>
              <a:cs typeface="Arial-Rounded" panose="020B0500000000000000" pitchFamily="34" charset="0"/>
            </a:endParaRPr>
          </a:p>
        </p:txBody>
      </p:sp>
      <p:pic>
        <p:nvPicPr>
          <p:cNvPr id="4" name="Content Placeholder 3"/>
          <p:cNvPicPr>
            <a:picLocks noGrp="1" noChangeAspect="1"/>
          </p:cNvPicPr>
          <p:nvPr>
            <p:ph idx="1"/>
          </p:nvPr>
        </p:nvPicPr>
        <p:blipFill>
          <a:blip r:embed="rId4"/>
          <a:stretch>
            <a:fillRect/>
          </a:stretch>
        </p:blipFill>
        <p:spPr>
          <a:xfrm>
            <a:off x="173355" y="156845"/>
            <a:ext cx="1478280" cy="899160"/>
          </a:xfrm>
          <a:prstGeom prst="rect">
            <a:avLst/>
          </a:prstGeom>
        </p:spPr>
      </p:pic>
      <p:sp>
        <p:nvSpPr>
          <p:cNvPr id="5" name="Rounded Rectangular Callout 4"/>
          <p:cNvSpPr/>
          <p:nvPr/>
        </p:nvSpPr>
        <p:spPr>
          <a:xfrm>
            <a:off x="3407410" y="2885674"/>
            <a:ext cx="5893435" cy="2707640"/>
          </a:xfrm>
          <a:prstGeom prst="wedgeRoundRectCallou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học</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giỏi</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aseline="0" dirty="0" err="1">
                <a:solidFill>
                  <a:srgbClr val="002060"/>
                </a:solidFill>
                <a:latin typeface="Times New Roman" panose="02020603050405020304" pitchFamily="18" charset="0"/>
                <a:cs typeface="Times New Roman" panose="02020603050405020304" pitchFamily="18" charset="0"/>
              </a:rPr>
              <a:t>Em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quét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nhà</a:t>
            </a:r>
            <a:r>
              <a:rPr lang="en-US" sz="4000" dirty="0">
                <a:solidFill>
                  <a:srgbClr val="002060"/>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rửa</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bát</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0364" y="274638"/>
            <a:ext cx="4641272" cy="653617"/>
          </a:xfrm>
        </p:spPr>
        <p:txBody>
          <a:bodyPr>
            <a:noAutofit/>
          </a:bodyPr>
          <a:lstStyle/>
          <a:p>
            <a:r>
              <a:rPr lang="en-US" sz="4000" dirty="0" err="1">
                <a:solidFill>
                  <a:srgbClr val="0070C0"/>
                </a:solidFill>
                <a:latin typeface="Times New Roman" panose="02020603050405020304" pitchFamily="18" charset="0"/>
                <a:cs typeface="Times New Roman" panose="02020603050405020304" pitchFamily="18" charset="0"/>
              </a:rPr>
              <a:t>Thương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ông</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0" y="1166842"/>
            <a:ext cx="317405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3965895" y="1338580"/>
            <a:ext cx="381409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a:solidFill>
                  <a:prstClr val="black"/>
                </a:solidFill>
                <a:latin typeface="Times New Roman" panose="02020603050405020304" pitchFamily="18" charset="0"/>
                <a:cs typeface="Times New Roman" panose="02020603050405020304" pitchFamily="18" charset="0"/>
              </a:rPr>
              <a:t>              ( Tú Mỡ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8580755" y="527685"/>
            <a:ext cx="2819400" cy="8108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Đọc mẫu</a:t>
            </a: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4"/>
          <a:stretch>
            <a:fillRect/>
          </a:stretch>
        </p:blipFill>
        <p:spPr>
          <a:xfrm>
            <a:off x="7962235" y="1670685"/>
            <a:ext cx="2838450" cy="407670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65607" y="2602656"/>
            <a:ext cx="7695536" cy="1692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lgn="ctr" defTabSz="913130" fontAlgn="base">
              <a:spcBef>
                <a:spcPct val="0"/>
              </a:spcBef>
              <a:spcAft>
                <a:spcPct val="0"/>
              </a:spcAft>
              <a:defRPr/>
            </a:pPr>
            <a:r>
              <a:rPr lang="en-US" sz="3200" dirty="0">
                <a:latin typeface="Times New Roman" panose="02020603050405020304" pitchFamily="18" charset="0"/>
                <a:cs typeface="Times New Roman" panose="02020603050405020304" pitchFamily="18" charset="0"/>
              </a:rPr>
              <a:t> </a:t>
            </a:r>
          </a:p>
          <a:p>
            <a:pPr lvl="0" algn="ctr" defTabSz="913130" fontAlgn="base">
              <a:spcBef>
                <a:spcPct val="0"/>
              </a:spcBef>
              <a:spcAft>
                <a:spcPct val="0"/>
              </a:spcAft>
              <a:defRPr/>
            </a:pP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Dáng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đi</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bên</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cao</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bên</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thấp</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không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đều</a:t>
            </a:r>
            <a:endPar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br>
              <a:rPr lang="en-US" dirty="0">
                <a:solidFill>
                  <a:schemeClr val="bg1"/>
                </a:solidFill>
              </a:rPr>
            </a:br>
            <a:endParaRPr lang="en-US" dirty="0"/>
          </a:p>
        </p:txBody>
      </p:sp>
      <p:sp>
        <p:nvSpPr>
          <p:cNvPr id="5" name="Rectangle 4"/>
          <p:cNvSpPr/>
          <p:nvPr/>
        </p:nvSpPr>
        <p:spPr>
          <a:xfrm>
            <a:off x="5925243" y="160337"/>
            <a:ext cx="6266758"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defTabSz="913130" fontAlgn="base">
              <a:spcBef>
                <a:spcPct val="0"/>
              </a:spcBef>
              <a:spcAft>
                <a:spcPct val="0"/>
              </a:spcAft>
              <a:defRPr/>
            </a:pPr>
            <a:r>
              <a:rPr lang="en-US" sz="3600" dirty="0">
                <a:latin typeface="Times New Roman" panose="02020603050405020304" pitchFamily="18" charset="0"/>
                <a:cs typeface="Times New Roman" panose="02020603050405020304" pitchFamily="18" charset="0"/>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Sưng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cho</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đau</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nhức</a:t>
            </a:r>
            <a:endPar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endParaRPr lang="en-US" sz="36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264808" y="2722380"/>
            <a:ext cx="2658648" cy="1440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130" fontAlgn="base">
              <a:spcBef>
                <a:spcPct val="0"/>
              </a:spcBef>
              <a:spcAft>
                <a:spcPct val="0"/>
              </a:spcAft>
              <a:defRPr/>
            </a:pP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Khập</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khiễng</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khập</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khà</a:t>
            </a:r>
            <a:endPar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ounded Rectangle 6"/>
          <p:cNvSpPr/>
          <p:nvPr/>
        </p:nvSpPr>
        <p:spPr>
          <a:xfrm>
            <a:off x="6710156" y="1360667"/>
            <a:ext cx="2729346" cy="967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130" fontAlgn="base">
              <a:spcBef>
                <a:spcPct val="0"/>
              </a:spcBef>
              <a:spcAft>
                <a:spcPct val="0"/>
              </a:spcAft>
              <a:defRPr/>
            </a:pP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Tấy</a:t>
            </a:r>
            <a:endPar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ight Arrow 9"/>
          <p:cNvSpPr/>
          <p:nvPr/>
        </p:nvSpPr>
        <p:spPr>
          <a:xfrm>
            <a:off x="3294824" y="3203446"/>
            <a:ext cx="845128" cy="429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4" descr="Nguyên nhân và cách xử trí tốt nhất khi đau nhứ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Nguyên nhân và cách xử trí tốt nhất khi đau nhứ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Nguyên nhân và cách xử trí tốt nhất khi đau nhứ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Nguyên nhân và cách xử trí tốt nhất khi đau n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6" y="7936"/>
            <a:ext cx="5759739" cy="2442321"/>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3161544" y="55695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5607" y="4770922"/>
            <a:ext cx="7695535" cy="179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3130" fontAlgn="base">
              <a:spcBef>
                <a:spcPct val="0"/>
              </a:spcBef>
              <a:spcAft>
                <a:spcPct val="0"/>
              </a:spcAft>
              <a:defRPr/>
            </a:pP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Dáng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đi</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hoặc</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chạy</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thường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của</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trẻ</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em</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với</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những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bước</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ngắn</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nhanh</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a:t>
            </a:r>
          </a:p>
        </p:txBody>
      </p:sp>
      <p:sp>
        <p:nvSpPr>
          <p:cNvPr id="17" name="Rounded Rectangle 16"/>
          <p:cNvSpPr/>
          <p:nvPr/>
        </p:nvSpPr>
        <p:spPr>
          <a:xfrm>
            <a:off x="264808" y="5278582"/>
            <a:ext cx="2270574" cy="1177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130" fontAlgn="base">
              <a:spcBef>
                <a:spcPct val="0"/>
              </a:spcBef>
              <a:spcAft>
                <a:spcPct val="0"/>
              </a:spcAft>
              <a:defRPr/>
            </a:pP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Lon ton</a:t>
            </a:r>
          </a:p>
        </p:txBody>
      </p:sp>
    </p:spTree>
    <p:extLst>
      <p:ext uri="{BB962C8B-B14F-4D97-AF65-F5344CB8AC3E}">
        <p14:creationId xmlns:p14="http://schemas.microsoft.com/office/powerpoint/2010/main" val="149665145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137564" cy="688331"/>
          </a:xfrm>
        </p:spPr>
        <p:txBody>
          <a:bodyPr>
            <a:noAutofit/>
          </a:bodyPr>
          <a:lstStyle/>
          <a:p>
            <a:r>
              <a:rPr lang="en-US" sz="4000" dirty="0" err="1">
                <a:solidFill>
                  <a:srgbClr val="0070C0"/>
                </a:solidFill>
                <a:latin typeface="Times New Roman" panose="02020603050405020304" pitchFamily="18" charset="0"/>
                <a:cs typeface="Times New Roman" panose="02020603050405020304" pitchFamily="18" charset="0"/>
              </a:rPr>
              <a:t>Thương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ông</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0" y="1166842"/>
            <a:ext cx="335629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3965895" y="1338580"/>
            <a:ext cx="375108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4"/>
          <a:stretch>
            <a:fillRect/>
          </a:stretch>
        </p:blipFill>
        <p:spPr>
          <a:xfrm>
            <a:off x="7962235" y="484909"/>
            <a:ext cx="3606310" cy="5262476"/>
          </a:xfrm>
        </p:spPr>
      </p:pic>
      <p:cxnSp>
        <p:nvCxnSpPr>
          <p:cNvPr id="4" name="Straight Connector 3">
            <a:extLst>
              <a:ext uri="{FF2B5EF4-FFF2-40B4-BE49-F238E27FC236}">
                <a16:creationId xmlns:a16="http://schemas.microsoft.com/office/drawing/2014/main" id="{2F7A3BFF-7B6D-4F4D-9483-2AA5C7875E1D}"/>
              </a:ext>
            </a:extLst>
          </p:cNvPr>
          <p:cNvCxnSpPr/>
          <p:nvPr/>
        </p:nvCxnSpPr>
        <p:spPr>
          <a:xfrm>
            <a:off x="664371" y="2679405"/>
            <a:ext cx="156298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9A612FD0-A8E5-4988-B98A-E8BDEBCB05D0}"/>
              </a:ext>
            </a:extLst>
          </p:cNvPr>
          <p:cNvCxnSpPr>
            <a:cxnSpLocks/>
          </p:cNvCxnSpPr>
          <p:nvPr/>
        </p:nvCxnSpPr>
        <p:spPr>
          <a:xfrm>
            <a:off x="2333633" y="2679405"/>
            <a:ext cx="136101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6445E779-D4C9-4B1D-AFD8-6DE559315FD6}"/>
              </a:ext>
            </a:extLst>
          </p:cNvPr>
          <p:cNvCxnSpPr/>
          <p:nvPr/>
        </p:nvCxnSpPr>
        <p:spPr>
          <a:xfrm>
            <a:off x="5452244" y="2115880"/>
            <a:ext cx="156298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98893EF7-DA38-45D5-942A-22889D86EEEB}"/>
              </a:ext>
            </a:extLst>
          </p:cNvPr>
          <p:cNvCxnSpPr/>
          <p:nvPr/>
        </p:nvCxnSpPr>
        <p:spPr>
          <a:xfrm>
            <a:off x="4051003" y="2477387"/>
            <a:ext cx="1562986"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9870158A-9C8E-4C9B-AB3C-789541EFE120}"/>
              </a:ext>
            </a:extLst>
          </p:cNvPr>
          <p:cNvSpPr txBox="1"/>
          <p:nvPr/>
        </p:nvSpPr>
        <p:spPr>
          <a:xfrm>
            <a:off x="3702383" y="5676036"/>
            <a:ext cx="3610561" cy="584739"/>
          </a:xfrm>
          <a:prstGeom prst="rect">
            <a:avLst/>
          </a:prstGeom>
          <a:solidFill>
            <a:schemeClr val="accent6"/>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 đọc từ khó</a:t>
            </a:r>
          </a:p>
        </p:txBody>
      </p:sp>
    </p:spTree>
    <p:extLst>
      <p:ext uri="{BB962C8B-B14F-4D97-AF65-F5344CB8AC3E}">
        <p14:creationId xmlns:p14="http://schemas.microsoft.com/office/powerpoint/2010/main" val="18267583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5223164" cy="698080"/>
          </a:xfrm>
        </p:spPr>
        <p:txBody>
          <a:bodyPr>
            <a:normAutofit fontScale="90000"/>
          </a:bodyPr>
          <a:lstStyle/>
          <a:p>
            <a:r>
              <a:rPr lang="en-US" dirty="0" err="1">
                <a:solidFill>
                  <a:srgbClr val="0070C0"/>
                </a:solidFill>
                <a:latin typeface="Times New Roman" panose="02020603050405020304" pitchFamily="18" charset="0"/>
                <a:cs typeface="Times New Roman" panose="02020603050405020304" pitchFamily="18" charset="0"/>
              </a:rPr>
              <a:t>Thương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0" y="1166842"/>
            <a:ext cx="33562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3965894" y="1338580"/>
            <a:ext cx="358483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10" name="Cloud 9"/>
          <p:cNvSpPr/>
          <p:nvPr/>
        </p:nvSpPr>
        <p:spPr>
          <a:xfrm>
            <a:off x="3999884" y="5051891"/>
            <a:ext cx="4762461" cy="113258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cs typeface="Times New Roman" panose="02020603050405020304" pitchFamily="18" charset="0"/>
              </a:rPr>
              <a:t>Đọc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nối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tiếp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đoạn</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4"/>
          <a:stretch>
            <a:fillRect/>
          </a:stretch>
        </p:blipFill>
        <p:spPr>
          <a:xfrm>
            <a:off x="8459089" y="526473"/>
            <a:ext cx="3206437" cy="4845738"/>
          </a:xfrm>
        </p:spPr>
      </p:pic>
      <p:sp>
        <p:nvSpPr>
          <p:cNvPr id="3" name="Oval 2"/>
          <p:cNvSpPr/>
          <p:nvPr/>
        </p:nvSpPr>
        <p:spPr>
          <a:xfrm>
            <a:off x="77891" y="1166842"/>
            <a:ext cx="531709" cy="537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 name="Oval 11"/>
          <p:cNvSpPr/>
          <p:nvPr/>
        </p:nvSpPr>
        <p:spPr>
          <a:xfrm>
            <a:off x="3468175" y="1338580"/>
            <a:ext cx="531709" cy="537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Tree>
    <p:extLst>
      <p:ext uri="{BB962C8B-B14F-4D97-AF65-F5344CB8AC3E}">
        <p14:creationId xmlns:p14="http://schemas.microsoft.com/office/powerpoint/2010/main" val="2254614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123709" cy="892204"/>
          </a:xfrm>
        </p:spPr>
        <p:txBody>
          <a:bodyPr/>
          <a:lstStyle/>
          <a:p>
            <a:r>
              <a:rPr lang="en-US" dirty="0" err="1">
                <a:solidFill>
                  <a:srgbClr val="0070C0"/>
                </a:solidFill>
                <a:latin typeface="Times New Roman" panose="02020603050405020304" pitchFamily="18" charset="0"/>
                <a:cs typeface="Times New Roman" panose="02020603050405020304" pitchFamily="18" charset="0"/>
              </a:rPr>
              <a:t>Thương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1" y="1166842"/>
            <a:ext cx="33562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4121583" y="1366289"/>
            <a:ext cx="349099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10" name="Cloud 9"/>
          <p:cNvSpPr/>
          <p:nvPr/>
        </p:nvSpPr>
        <p:spPr>
          <a:xfrm>
            <a:off x="3868911" y="5341937"/>
            <a:ext cx="3996341" cy="8108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cs typeface="Times New Roman" panose="02020603050405020304" pitchFamily="18" charset="0"/>
              </a:rPr>
              <a:t>Đọc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toàn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bài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4"/>
          <a:stretch>
            <a:fillRect/>
          </a:stretch>
        </p:blipFill>
        <p:spPr>
          <a:xfrm>
            <a:off x="8059216" y="595745"/>
            <a:ext cx="3426201" cy="4528185"/>
          </a:xfrm>
        </p:spPr>
      </p:pic>
    </p:spTree>
    <p:extLst>
      <p:ext uri="{BB962C8B-B14F-4D97-AF65-F5344CB8AC3E}">
        <p14:creationId xmlns:p14="http://schemas.microsoft.com/office/powerpoint/2010/main" val="281932087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971954" cy="836303"/>
          </a:xfrm>
        </p:spPr>
        <p:txBody>
          <a:bodyPr/>
          <a:lstStyle/>
          <a:p>
            <a:r>
              <a:rPr lang="en-US" dirty="0" err="1">
                <a:solidFill>
                  <a:srgbClr val="0070C0"/>
                </a:solidFill>
                <a:latin typeface="Times New Roman" panose="02020603050405020304" pitchFamily="18" charset="0"/>
                <a:cs typeface="Times New Roman" panose="02020603050405020304" pitchFamily="18" charset="0"/>
              </a:rPr>
              <a:t>Thương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0" y="1166842"/>
            <a:ext cx="33562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3965895" y="1338580"/>
            <a:ext cx="354327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2127313" y="5641980"/>
            <a:ext cx="542671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a:solidFill>
                  <a:prstClr val="white"/>
                </a:solidFill>
                <a:latin typeface="Times New Roman" panose="02020603050405020304" pitchFamily="18" charset="0"/>
                <a:cs typeface="Times New Roman" panose="02020603050405020304" pitchFamily="18" charset="0"/>
              </a:rPr>
              <a:t>1. </a:t>
            </a:r>
            <a:r>
              <a:rPr lang="en-US" sz="3200" dirty="0" err="1">
                <a:solidFill>
                  <a:prstClr val="white"/>
                </a:solidFill>
                <a:latin typeface="Times New Roman" panose="02020603050405020304" pitchFamily="18" charset="0"/>
                <a:cs typeface="Times New Roman" panose="02020603050405020304" pitchFamily="18" charset="0"/>
              </a:rPr>
              <a:t>Ông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của</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Việt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bị</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sao</a:t>
            </a:r>
            <a:r>
              <a:rPr lang="en-US" sz="3200" dirty="0">
                <a:solidFill>
                  <a:prstClr val="white"/>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4"/>
          <a:stretch>
            <a:fillRect/>
          </a:stretch>
        </p:blipFill>
        <p:spPr>
          <a:xfrm>
            <a:off x="7962235" y="706582"/>
            <a:ext cx="3606310" cy="5040803"/>
          </a:xfrm>
        </p:spPr>
      </p:pic>
      <p:cxnSp>
        <p:nvCxnSpPr>
          <p:cNvPr id="4" name="Straight Connector 3">
            <a:extLst>
              <a:ext uri="{FF2B5EF4-FFF2-40B4-BE49-F238E27FC236}">
                <a16:creationId xmlns:a16="http://schemas.microsoft.com/office/drawing/2014/main" id="{1D60ED24-66E7-4306-9BF9-B6FDDE3F1148}"/>
              </a:ext>
            </a:extLst>
          </p:cNvPr>
          <p:cNvCxnSpPr/>
          <p:nvPr/>
        </p:nvCxnSpPr>
        <p:spPr>
          <a:xfrm>
            <a:off x="1537207" y="1556541"/>
            <a:ext cx="1180213"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05091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2"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1626</Words>
  <Application>Microsoft Office PowerPoint</Application>
  <PresentationFormat>Widescreen</PresentationFormat>
  <Paragraphs>289</Paragraphs>
  <Slides>25</Slides>
  <Notes>11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25</vt:i4>
      </vt:variant>
    </vt:vector>
  </HeadingPairs>
  <TitlesOfParts>
    <vt:vector size="39" baseType="lpstr">
      <vt:lpstr>Microsoft YaHei</vt:lpstr>
      <vt:lpstr>Arial</vt:lpstr>
      <vt:lpstr>Arial-Rounded</vt:lpstr>
      <vt:lpstr>Calibri</vt:lpstr>
      <vt:lpstr>Calibri Light</vt:lpstr>
      <vt:lpstr>HP001 4H Normal</vt:lpstr>
      <vt:lpstr>HP001 5 hàng 1 ô ly</vt:lpstr>
      <vt:lpstr>Times New Roman</vt:lpstr>
      <vt:lpstr>1_Office Theme</vt:lpstr>
      <vt:lpstr>2_Office Theme</vt:lpstr>
      <vt:lpstr>4_Office Theme</vt:lpstr>
      <vt:lpstr>6_Office Theme</vt:lpstr>
      <vt:lpstr>9_Office Theme</vt:lpstr>
      <vt:lpstr>1_Default Design</vt:lpstr>
      <vt:lpstr>PowerPoint Presentation</vt:lpstr>
      <vt:lpstr>PowerPoint Presentation</vt:lpstr>
      <vt:lpstr>Kể những việc em làm khiến người thân vui</vt:lpstr>
      <vt:lpstr>Thương ông</vt:lpstr>
      <vt:lpstr>PowerPoint Presentation</vt:lpstr>
      <vt:lpstr>Thương ông</vt:lpstr>
      <vt:lpstr>Thương ông</vt:lpstr>
      <vt:lpstr>Thương ông</vt:lpstr>
      <vt:lpstr>Thương ông</vt:lpstr>
      <vt:lpstr>Thương ông</vt:lpstr>
      <vt:lpstr>Thương ông</vt:lpstr>
      <vt:lpstr>PowerPoint Presentation</vt:lpstr>
      <vt:lpstr>Thương ông</vt:lpstr>
      <vt:lpstr>1. Từ ngữ thể hiện dáng vẻ của Việt</vt:lpstr>
      <vt:lpstr>PowerPoint Presentation</vt:lpstr>
      <vt:lpstr>2. Chọn a hoặc b</vt:lpstr>
      <vt:lpstr>Chọn ac hay at thay cho ô vuông</vt:lpstr>
      <vt:lpstr>PowerPoint Presentation</vt:lpstr>
      <vt:lpstr>2. Tìm 3 từ ngữ chỉ hoạt động trong đoạn thơ dưới đây:</vt:lpstr>
      <vt:lpstr>3. Quan sát tranh và trả lời câu hỏi: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79</cp:revision>
  <dcterms:created xsi:type="dcterms:W3CDTF">2021-05-27T09:39:36Z</dcterms:created>
  <dcterms:modified xsi:type="dcterms:W3CDTF">2023-12-21T03:40:55Z</dcterms:modified>
</cp:coreProperties>
</file>