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3957" r:id="rId5"/>
    <p:sldMasterId id="2147484024" r:id="rId6"/>
  </p:sldMasterIdLst>
  <p:notesMasterIdLst>
    <p:notesMasterId r:id="rId36"/>
  </p:notesMasterIdLst>
  <p:sldIdLst>
    <p:sldId id="872" r:id="rId7"/>
    <p:sldId id="736" r:id="rId8"/>
    <p:sldId id="866" r:id="rId9"/>
    <p:sldId id="943" r:id="rId10"/>
    <p:sldId id="852" r:id="rId11"/>
    <p:sldId id="920" r:id="rId12"/>
    <p:sldId id="921" r:id="rId13"/>
    <p:sldId id="922" r:id="rId14"/>
    <p:sldId id="923" r:id="rId15"/>
    <p:sldId id="925" r:id="rId16"/>
    <p:sldId id="928" r:id="rId17"/>
    <p:sldId id="896" r:id="rId18"/>
    <p:sldId id="929" r:id="rId19"/>
    <p:sldId id="898" r:id="rId20"/>
    <p:sldId id="897" r:id="rId21"/>
    <p:sldId id="899" r:id="rId22"/>
    <p:sldId id="931" r:id="rId23"/>
    <p:sldId id="932" r:id="rId24"/>
    <p:sldId id="934" r:id="rId25"/>
    <p:sldId id="937" r:id="rId26"/>
    <p:sldId id="936" r:id="rId27"/>
    <p:sldId id="939" r:id="rId28"/>
    <p:sldId id="908" r:id="rId29"/>
    <p:sldId id="909" r:id="rId30"/>
    <p:sldId id="940" r:id="rId31"/>
    <p:sldId id="941" r:id="rId32"/>
    <p:sldId id="942" r:id="rId33"/>
    <p:sldId id="765" r:id="rId34"/>
    <p:sldId id="439" r:id="rId35"/>
  </p:sldIdLst>
  <p:sldSz cx="9144000" cy="5143500" type="screen16x9"/>
  <p:notesSz cx="6858000" cy="9144000"/>
  <p:custDataLst>
    <p:tags r:id="rId37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736"/>
            <p14:sldId id="866"/>
            <p14:sldId id="943"/>
            <p14:sldId id="852"/>
            <p14:sldId id="920"/>
            <p14:sldId id="921"/>
            <p14:sldId id="922"/>
            <p14:sldId id="923"/>
            <p14:sldId id="925"/>
            <p14:sldId id="928"/>
            <p14:sldId id="896"/>
            <p14:sldId id="929"/>
            <p14:sldId id="898"/>
            <p14:sldId id="897"/>
            <p14:sldId id="899"/>
            <p14:sldId id="931"/>
            <p14:sldId id="932"/>
            <p14:sldId id="934"/>
            <p14:sldId id="937"/>
            <p14:sldId id="936"/>
            <p14:sldId id="939"/>
            <p14:sldId id="908"/>
            <p14:sldId id="909"/>
            <p14:sldId id="940"/>
            <p14:sldId id="941"/>
            <p14:sldId id="942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DCF"/>
    <a:srgbClr val="226668"/>
    <a:srgbClr val="FF0000"/>
    <a:srgbClr val="66FFFF"/>
    <a:srgbClr val="FDFEDA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>
      <p:cViewPr varScale="1">
        <p:scale>
          <a:sx n="76" d="100"/>
          <a:sy n="76" d="100"/>
        </p:scale>
        <p:origin x="10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26/3/2025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10" Type="http://schemas.openxmlformats.org/officeDocument/2006/relationships/image" Target="../media/image36.png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1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jpeg"/><Relationship Id="rId5" Type="http://schemas.openxmlformats.org/officeDocument/2006/relationships/image" Target="../media/image18.jpg"/><Relationship Id="rId10" Type="http://schemas.openxmlformats.org/officeDocument/2006/relationships/image" Target="../media/image41.jpeg"/><Relationship Id="rId4" Type="http://schemas.openxmlformats.org/officeDocument/2006/relationships/image" Target="../media/image17.jpe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7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3.wav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0.png"/><Relationship Id="rId5" Type="http://schemas.openxmlformats.org/officeDocument/2006/relationships/image" Target="../media/image5.jpe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7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jpeg"/><Relationship Id="rId5" Type="http://schemas.openxmlformats.org/officeDocument/2006/relationships/image" Target="../media/image5.jpeg"/><Relationship Id="rId4" Type="http://schemas.openxmlformats.org/officeDocument/2006/relationships/image" Target="../media/image18.jp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audio" Target="../media/audio3.wav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17.jpe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6.jpg"/><Relationship Id="rId5" Type="http://schemas.openxmlformats.org/officeDocument/2006/relationships/image" Target="../media/image5.jpeg"/><Relationship Id="rId10" Type="http://schemas.openxmlformats.org/officeDocument/2006/relationships/image" Target="../media/image60.png"/><Relationship Id="rId4" Type="http://schemas.openxmlformats.org/officeDocument/2006/relationships/image" Target="../media/image18.jp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2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3.wav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audio" Target="../media/audio3.wav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8.jpeg"/><Relationship Id="rId5" Type="http://schemas.openxmlformats.org/officeDocument/2006/relationships/image" Target="../media/image6.jpeg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0.jpeg"/><Relationship Id="rId4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audio" Target="../media/audio4.wav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.emf"/><Relationship Id="rId11" Type="http://schemas.openxmlformats.org/officeDocument/2006/relationships/audio" Target="../media/audio40.wav"/><Relationship Id="rId5" Type="http://schemas.openxmlformats.org/officeDocument/2006/relationships/image" Target="../media/image9.emf"/><Relationship Id="rId10" Type="http://schemas.openxmlformats.org/officeDocument/2006/relationships/image" Target="../media/image13.png"/><Relationship Id="rId4" Type="http://schemas.openxmlformats.org/officeDocument/2006/relationships/image" Target="../media/image8.emf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.jpeg"/><Relationship Id="rId11" Type="http://schemas.openxmlformats.org/officeDocument/2006/relationships/image" Target="../media/image23.gif"/><Relationship Id="rId5" Type="http://schemas.openxmlformats.org/officeDocument/2006/relationships/image" Target="../media/image18.jpg"/><Relationship Id="rId10" Type="http://schemas.openxmlformats.org/officeDocument/2006/relationships/image" Target="../media/image22.jpg"/><Relationship Id="rId4" Type="http://schemas.openxmlformats.org/officeDocument/2006/relationships/image" Target="../media/image17.jpe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7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jpeg"/><Relationship Id="rId11" Type="http://schemas.openxmlformats.org/officeDocument/2006/relationships/image" Target="../media/image29.jpeg"/><Relationship Id="rId5" Type="http://schemas.openxmlformats.org/officeDocument/2006/relationships/image" Target="../media/image2.jpeg"/><Relationship Id="rId10" Type="http://schemas.openxmlformats.org/officeDocument/2006/relationships/image" Target="../media/image28.jpeg"/><Relationship Id="rId4" Type="http://schemas.openxmlformats.org/officeDocument/2006/relationships/image" Target="../media/image18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0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31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316E71"/>
                  </a:solidFill>
                  <a:latin typeface="Arial Rounded MT Bold" pitchFamily="34" charset="0"/>
                </a:rPr>
                <a:t>NHỮNG  CÁCH  CHÀO  ĐỘC  ĐÁO</a:t>
              </a: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34" y="3000134"/>
            <a:ext cx="955219" cy="7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8" y="2716330"/>
            <a:ext cx="1825140" cy="11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" y="4083918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 1 + 2  </a:t>
            </a:r>
          </a:p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SáchTiếng Việt  2 trang 77 + trang 78</a:t>
            </a: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99" y="2931790"/>
            <a:ext cx="8953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59" y="3000134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31" y="2950840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32"/>
          <p:cNvSpPr>
            <a:spLocks noChangeArrowheads="1"/>
          </p:cNvSpPr>
          <p:nvPr/>
        </p:nvSpPr>
        <p:spPr bwMode="auto">
          <a:xfrm>
            <a:off x="2248434" y="2944388"/>
            <a:ext cx="95521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Rounded Rectangle 32"/>
          <p:cNvSpPr>
            <a:spLocks noChangeArrowheads="1"/>
          </p:cNvSpPr>
          <p:nvPr/>
        </p:nvSpPr>
        <p:spPr bwMode="auto">
          <a:xfrm>
            <a:off x="3494247" y="2950840"/>
            <a:ext cx="98780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ounded Rectangle 32"/>
          <p:cNvSpPr>
            <a:spLocks noChangeArrowheads="1"/>
          </p:cNvSpPr>
          <p:nvPr/>
        </p:nvSpPr>
        <p:spPr bwMode="auto">
          <a:xfrm>
            <a:off x="4790391" y="2966473"/>
            <a:ext cx="93354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Rounded Rectangle 32"/>
          <p:cNvSpPr>
            <a:spLocks noChangeArrowheads="1"/>
          </p:cNvSpPr>
          <p:nvPr/>
        </p:nvSpPr>
        <p:spPr bwMode="auto">
          <a:xfrm>
            <a:off x="6014527" y="2966473"/>
            <a:ext cx="86172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079530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844639" y="1655594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78321" y="2355726"/>
            <a:ext cx="4638095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3386943" y="1419622"/>
            <a:ext cx="89702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390937" y="1419622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32428" y="3506446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Ma-ô-ri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32429" y="3938494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Niu Di-lân</a:t>
            </a:r>
            <a:endParaRPr lang="en-US" sz="2200" b="1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06623" y="3074398"/>
            <a:ext cx="3921361" cy="504056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đọc: 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5076056" y="236763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140240" y="236763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742774" y="2601092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344545" y="2660977"/>
            <a:ext cx="232138" cy="354854"/>
            <a:chOff x="6952973" y="2932952"/>
            <a:chExt cx="232138" cy="354854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ounded Rectangle 42"/>
          <p:cNvSpPr/>
          <p:nvPr/>
        </p:nvSpPr>
        <p:spPr>
          <a:xfrm>
            <a:off x="1158817" y="2638643"/>
            <a:ext cx="3205141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696925" y="2936978"/>
            <a:ext cx="3070825" cy="1689452"/>
            <a:chOff x="5696925" y="2936978"/>
            <a:chExt cx="3070825" cy="1689452"/>
          </a:xfrm>
        </p:grpSpPr>
        <p:pic>
          <p:nvPicPr>
            <p:cNvPr id="8195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247" y="2936978"/>
              <a:ext cx="2984503" cy="168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5696925" y="2936978"/>
              <a:ext cx="1683387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solidFill>
                    <a:srgbClr val="FCFDCF"/>
                  </a:solidFill>
                  <a:latin typeface="UTM Avo" pitchFamily="18" charset="0"/>
                </a:rPr>
                <a:t>Ma-ô-ri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07553" y="2936978"/>
            <a:ext cx="2163177" cy="1723004"/>
            <a:chOff x="6507553" y="2936978"/>
            <a:chExt cx="2163177" cy="1723004"/>
          </a:xfrm>
        </p:grpSpPr>
        <p:pic>
          <p:nvPicPr>
            <p:cNvPr id="8196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553" y="2936978"/>
              <a:ext cx="1535890" cy="1655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6516216" y="4229097"/>
              <a:ext cx="2154514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solidFill>
                    <a:srgbClr val="002060"/>
                  </a:solidFill>
                  <a:latin typeface="UTM Avo" pitchFamily="18" charset="0"/>
                </a:rPr>
                <a:t>Niu Di-lân</a:t>
              </a: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5076056" y="2355726"/>
            <a:ext cx="143149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221586" y="4301105"/>
            <a:ext cx="291836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Dim-ba-bu-ê</a:t>
            </a:r>
            <a:endParaRPr lang="en-US" sz="2200" b="1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63161" y="2859782"/>
            <a:ext cx="3138289" cy="1757806"/>
            <a:chOff x="6005711" y="2859782"/>
            <a:chExt cx="3138289" cy="1757806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711" y="2931790"/>
              <a:ext cx="2598737" cy="1685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6225635" y="2859782"/>
              <a:ext cx="291836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solidFill>
                    <a:srgbClr val="FDFEDA"/>
                  </a:solidFill>
                  <a:latin typeface="UTM Avo" pitchFamily="18" charset="0"/>
                </a:rPr>
                <a:t>Dim-ba-bu-ê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22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6" grpId="1" animBg="1"/>
      <p:bldP spid="31" grpId="0"/>
      <p:bldP spid="32" grpId="0"/>
      <p:bldP spid="43" grpId="0" animBg="1"/>
      <p:bldP spid="43" grpId="1" animBg="1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113159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/>
          <p:cNvSpPr/>
          <p:nvPr/>
        </p:nvSpPr>
        <p:spPr>
          <a:xfrm>
            <a:off x="898823" y="1060401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662097" y="1131590"/>
            <a:ext cx="4638095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536121" y="1060401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851920" y="1122136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5460228" y="1134592"/>
            <a:ext cx="232138" cy="354854"/>
            <a:chOff x="6952973" y="2932952"/>
            <a:chExt cx="232138" cy="354854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870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2"/>
          <p:cNvSpPr>
            <a:spLocks noChangeArrowheads="1"/>
          </p:cNvSpPr>
          <p:nvPr/>
        </p:nvSpPr>
        <p:spPr bwMode="auto">
          <a:xfrm>
            <a:off x="35496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504" y="1203598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  Niu Di-lân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63047" y="555526"/>
            <a:ext cx="2752769" cy="504056"/>
            <a:chOff x="506624" y="2139702"/>
            <a:chExt cx="2752769" cy="504056"/>
          </a:xfrm>
        </p:grpSpPr>
        <p:sp>
          <p:nvSpPr>
            <p:cNvPr id="42" name="Rounded Rectangle 41"/>
            <p:cNvSpPr/>
            <p:nvPr/>
          </p:nvSpPr>
          <p:spPr>
            <a:xfrm>
              <a:off x="506624" y="2139702"/>
              <a:ext cx="1672650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09098" y="2139702"/>
              <a:ext cx="245029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solidFill>
                    <a:srgbClr val="C00000"/>
                  </a:solidFill>
                  <a:latin typeface="UTM Avo" pitchFamily="18" charset="0"/>
                </a:rPr>
                <a:t>Từ ngữ: 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9285" y="3851787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>
                <a:latin typeface="+mj-lt"/>
              </a:rPr>
              <a:t>Một nước ở   Châu Đại Dương.</a:t>
            </a:r>
          </a:p>
        </p:txBody>
      </p:sp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" y="1616549"/>
            <a:ext cx="2044272" cy="220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32"/>
          <p:cNvSpPr>
            <a:spLocks noChangeArrowheads="1"/>
          </p:cNvSpPr>
          <p:nvPr/>
        </p:nvSpPr>
        <p:spPr bwMode="auto">
          <a:xfrm>
            <a:off x="2322003" y="1232760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394011" y="1232760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  Ấn Độ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35792" y="3880949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>
                <a:latin typeface="+mj-lt"/>
              </a:rPr>
              <a:t>Một nước ở   Châu Á.</a:t>
            </a:r>
          </a:p>
        </p:txBody>
      </p:sp>
      <p:sp>
        <p:nvSpPr>
          <p:cNvPr id="31" name="Rounded Rectangle 32"/>
          <p:cNvSpPr>
            <a:spLocks noChangeArrowheads="1"/>
          </p:cNvSpPr>
          <p:nvPr/>
        </p:nvSpPr>
        <p:spPr bwMode="auto">
          <a:xfrm>
            <a:off x="4600555" y="1207074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72563" y="1207074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  Mỹ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14344" y="3781512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>
                <a:latin typeface="+mj-lt"/>
              </a:rPr>
              <a:t>Một nước ở   Châu Mỹ.</a:t>
            </a: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912259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96801" y="1203598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  Dim-ba-bu-ê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26048" y="3781512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>
                <a:latin typeface="+mj-lt"/>
              </a:rPr>
              <a:t>Một nước ở   Châu Phi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45" y="1671137"/>
            <a:ext cx="1691830" cy="209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16245"/>
            <a:ext cx="2152793" cy="134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09304"/>
            <a:ext cx="2212249" cy="171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81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21" grpId="0"/>
      <p:bldP spid="27" grpId="0" animBg="1"/>
      <p:bldP spid="28" grpId="0"/>
      <p:bldP spid="29" grpId="0"/>
      <p:bldP spid="31" grpId="0" animBg="1"/>
      <p:bldP spid="32" grpId="0"/>
      <p:bldP spid="33" grpId="0"/>
      <p:bldP spid="38" grpId="0" animBg="1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6" y="1229659"/>
            <a:ext cx="1841612" cy="350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4282904" y="2139702"/>
            <a:ext cx="1152660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ular Callout 32"/>
          <p:cNvSpPr/>
          <p:nvPr/>
        </p:nvSpPr>
        <p:spPr>
          <a:xfrm>
            <a:off x="3491880" y="2741796"/>
            <a:ext cx="4317230" cy="1920254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66FF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229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37756"/>
            <a:ext cx="2520281" cy="189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00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750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 theo nhóm: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74187" y="1641198"/>
            <a:ext cx="6111046" cy="3016825"/>
            <a:chOff x="467543" y="1523763"/>
            <a:chExt cx="6111046" cy="3016825"/>
          </a:xfrm>
        </p:grpSpPr>
        <p:pic>
          <p:nvPicPr>
            <p:cNvPr id="2150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8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9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73757" y="906855"/>
            <a:ext cx="2171554" cy="898904"/>
            <a:chOff x="-499893" y="-818671"/>
            <a:chExt cx="2171554" cy="939009"/>
          </a:xfrm>
        </p:grpSpPr>
        <p:sp>
          <p:nvSpPr>
            <p:cNvPr id="43" name="Oval Callout 42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Mình đọc </a:t>
              </a:r>
            </a:p>
            <a:p>
              <a:pPr algn="ctr"/>
              <a:r>
                <a:rPr lang="en-US" sz="2200">
                  <a:latin typeface="UTM Avo" pitchFamily="18" charset="0"/>
                </a:rPr>
                <a:t>đoạn 3</a:t>
              </a:r>
              <a:endParaRPr lang="en-US" sz="2000">
                <a:latin typeface="UTM Avo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9257" y="996418"/>
            <a:ext cx="3457853" cy="1090851"/>
            <a:chOff x="7407402" y="1805759"/>
            <a:chExt cx="3457853" cy="1090851"/>
          </a:xfrm>
        </p:grpSpPr>
        <p:pic>
          <p:nvPicPr>
            <p:cNvPr id="4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7767152" y="1948927"/>
              <a:ext cx="2664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Chúng ta đọc nối  tiếp đoạn</a:t>
              </a:r>
              <a:endParaRPr lang="en-US" sz="2000">
                <a:latin typeface="UTM Avo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28865" y="928313"/>
            <a:ext cx="1767271" cy="877446"/>
            <a:chOff x="-499893" y="-818671"/>
            <a:chExt cx="2171554" cy="939009"/>
          </a:xfrm>
        </p:grpSpPr>
        <p:sp>
          <p:nvSpPr>
            <p:cNvPr id="24" name="Oval Callout 23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394457" y="-725836"/>
              <a:ext cx="1960681" cy="823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Tớ đọc </a:t>
              </a:r>
            </a:p>
            <a:p>
              <a:pPr algn="ctr"/>
              <a:r>
                <a:rPr lang="en-US" sz="2200">
                  <a:latin typeface="UTM Avo" pitchFamily="18" charset="0"/>
                </a:rPr>
                <a:t>đoạn 2</a:t>
              </a:r>
              <a:endParaRPr lang="en-US" sz="2000"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50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1131590"/>
            <a:ext cx="6813550" cy="3122799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87182" y="554363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 cả bài: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438970" y="1203598"/>
            <a:ext cx="6597526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>
                <a:solidFill>
                  <a:srgbClr val="FFFFD9"/>
                </a:solidFill>
                <a:latin typeface="UTM Avo" pitchFamily="18" charset="0"/>
              </a:rPr>
              <a:t>Lưu ý khi đọc: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Đọc đúng các tên phiên âm nước ngoài</a:t>
            </a: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Đọc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rõ ràng, ngắt nghỉ hơi đúng, dừng hơi l</a:t>
            </a: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â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u hơn sau mỗi đoạn của bài đọc. </a:t>
            </a:r>
            <a:endParaRPr lang="en-US" sz="2200" b="1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2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3. Trả lời câu hỏi: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Theo bài đọc, trên thế giới có những cách chào phổ biến nào?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475657" y="1452215"/>
            <a:ext cx="1944215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9783" y="1452215"/>
            <a:ext cx="25096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555776" y="1884263"/>
            <a:ext cx="3733585" cy="543471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thầm đoạn 1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30" name="Rounded Rectangle 32"/>
          <p:cNvSpPr>
            <a:spLocks noChangeArrowheads="1"/>
          </p:cNvSpPr>
          <p:nvPr/>
        </p:nvSpPr>
        <p:spPr bwMode="auto">
          <a:xfrm>
            <a:off x="83732" y="2138796"/>
            <a:ext cx="2832084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28656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Bắt tay</a:t>
            </a:r>
          </a:p>
        </p:txBody>
      </p:sp>
      <p:pic>
        <p:nvPicPr>
          <p:cNvPr id="1433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6335"/>
            <a:ext cx="2760076" cy="175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975234" y="2138796"/>
            <a:ext cx="3025675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68394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vẫy tay</a:t>
            </a: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289361" y="2138796"/>
            <a:ext cx="2675128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77328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cúi chào</a:t>
            </a:r>
          </a:p>
        </p:txBody>
      </p:sp>
      <p:pic>
        <p:nvPicPr>
          <p:cNvPr id="143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7" b="22177"/>
          <a:stretch/>
        </p:blipFill>
        <p:spPr bwMode="auto">
          <a:xfrm>
            <a:off x="2987824" y="2427734"/>
            <a:ext cx="3013085" cy="165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13" y="2427734"/>
            <a:ext cx="2488667" cy="17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3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  <p:bldP spid="30" grpId="1" animBg="1"/>
      <p:bldP spid="31" grpId="0"/>
      <p:bldP spid="31" grpId="1"/>
      <p:bldP spid="35" grpId="0" animBg="1"/>
      <p:bldP spid="35" grpId="1" animBg="1"/>
      <p:bldP spid="36" grpId="0"/>
      <p:bldP spid="36" grpId="1"/>
      <p:bldP spid="38" grpId="0" animBg="1"/>
      <p:bldP spid="38" grpId="1" animBg="1"/>
      <p:bldP spid="39" grpId="0"/>
      <p:bldP spid="3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611097" y="2283718"/>
            <a:ext cx="6211975" cy="1167875"/>
          </a:xfrm>
          <a:prstGeom prst="wedgeRoundRectCallout">
            <a:avLst>
              <a:gd name="adj1" fmla="val -64292"/>
              <a:gd name="adj2" fmla="val -8339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3. Trả lời câu hỏi: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Theo bài đọc, trên thế giới có những cách chào phổ biến nào?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475657" y="1452215"/>
            <a:ext cx="1944215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9783" y="1452215"/>
            <a:ext cx="25096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52918" y="2283718"/>
            <a:ext cx="5928332" cy="104207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>
                <a:latin typeface="UTM Avo" pitchFamily="18" charset="0"/>
              </a:rPr>
              <a:t>-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Bắt tay</a:t>
            </a:r>
            <a:r>
              <a:rPr lang="vi-VN" sz="2200" b="1">
                <a:latin typeface="UTM Avo" pitchFamily="18" charset="0"/>
              </a:rPr>
              <a:t>,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vẫy tay </a:t>
            </a:r>
            <a:r>
              <a:rPr lang="vi-VN" sz="2200" b="1">
                <a:latin typeface="UTM Avo" pitchFamily="18" charset="0"/>
              </a:rPr>
              <a:t>và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cúi chào </a:t>
            </a:r>
            <a:r>
              <a:rPr lang="vi-VN" sz="2200" b="1">
                <a:latin typeface="UTM Avo" pitchFamily="18" charset="0"/>
              </a:rPr>
              <a:t>là cách chào phổ biến trên thế giới.</a:t>
            </a:r>
            <a:endParaRPr lang="en-US" sz="2200" b="1">
              <a:latin typeface="UTM Avo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0"/>
          <a:stretch/>
        </p:blipFill>
        <p:spPr bwMode="auto">
          <a:xfrm>
            <a:off x="251334" y="2283718"/>
            <a:ext cx="1906036" cy="23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80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2. Người dân một số nước có những cách chào đặc biệt nào?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431705" y="924464"/>
            <a:ext cx="3172743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58749" y="1251911"/>
            <a:ext cx="6425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527271"/>
              </p:ext>
            </p:extLst>
          </p:nvPr>
        </p:nvGraphicFramePr>
        <p:xfrm>
          <a:off x="251520" y="1995686"/>
          <a:ext cx="3640339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Người</a:t>
                      </a:r>
                      <a:r>
                        <a:rPr lang="en-US" sz="2200" baseline="0"/>
                        <a:t> Ma-ô-ri ở Niu Di-lân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Người</a:t>
                      </a:r>
                      <a:r>
                        <a:rPr lang="en-US" sz="2200" baseline="0"/>
                        <a:t> Ấn Độ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Nhiều</a:t>
                      </a:r>
                      <a:r>
                        <a:rPr lang="en-US" sz="2200" baseline="0"/>
                        <a:t> người ở Mỹ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Người</a:t>
                      </a:r>
                      <a:r>
                        <a:rPr lang="en-US" sz="2200" baseline="0"/>
                        <a:t> Dim-ba-bu-ê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16950"/>
              </p:ext>
            </p:extLst>
          </p:nvPr>
        </p:nvGraphicFramePr>
        <p:xfrm>
          <a:off x="4572000" y="1995686"/>
          <a:ext cx="4392488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chắp</a:t>
                      </a:r>
                      <a:r>
                        <a:rPr lang="en-US" sz="2200" baseline="0"/>
                        <a:t> hai tay, cúi đầu.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chạm</a:t>
                      </a:r>
                      <a:r>
                        <a:rPr lang="en-US" sz="2200" baseline="0"/>
                        <a:t> nhẹ mũi và trán.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vỗ</a:t>
                      </a:r>
                      <a:r>
                        <a:rPr lang="en-US" sz="2200" baseline="0"/>
                        <a:t> tay.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đấm</a:t>
                      </a:r>
                      <a:r>
                        <a:rPr lang="en-US" sz="2200" baseline="0"/>
                        <a:t> nhẹ vào nắm tay của nhau.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1" name="Straight Connector 40"/>
          <p:cNvCxnSpPr>
            <a:endCxn id="37" idx="1"/>
          </p:cNvCxnSpPr>
          <p:nvPr/>
        </p:nvCxnSpPr>
        <p:spPr>
          <a:xfrm>
            <a:off x="3923928" y="2715766"/>
            <a:ext cx="648072" cy="576064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905672" y="271576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942183" y="3795886"/>
            <a:ext cx="648072" cy="576064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905672" y="379588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2555776" y="1380207"/>
            <a:ext cx="3733585" cy="543471"/>
            <a:chOff x="708943" y="6078636"/>
            <a:chExt cx="5167386" cy="724626"/>
          </a:xfrm>
        </p:grpSpPr>
        <p:sp>
          <p:nvSpPr>
            <p:cNvPr id="49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50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thầm đoạn 2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51" name="Flowchart: Process 50"/>
          <p:cNvSpPr/>
          <p:nvPr/>
        </p:nvSpPr>
        <p:spPr>
          <a:xfrm>
            <a:off x="263594" y="2499742"/>
            <a:ext cx="3642077" cy="432048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Process 51"/>
          <p:cNvSpPr/>
          <p:nvPr/>
        </p:nvSpPr>
        <p:spPr>
          <a:xfrm>
            <a:off x="4620328" y="3003798"/>
            <a:ext cx="4344159" cy="429240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Process 52"/>
          <p:cNvSpPr/>
          <p:nvPr/>
        </p:nvSpPr>
        <p:spPr>
          <a:xfrm>
            <a:off x="256539" y="3003798"/>
            <a:ext cx="3642077" cy="432048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Process 55"/>
          <p:cNvSpPr/>
          <p:nvPr/>
        </p:nvSpPr>
        <p:spPr>
          <a:xfrm>
            <a:off x="4620328" y="2502550"/>
            <a:ext cx="4344159" cy="42924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Process 56"/>
          <p:cNvSpPr/>
          <p:nvPr/>
        </p:nvSpPr>
        <p:spPr>
          <a:xfrm>
            <a:off x="263594" y="3579862"/>
            <a:ext cx="3642077" cy="432048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Process 57"/>
          <p:cNvSpPr/>
          <p:nvPr/>
        </p:nvSpPr>
        <p:spPr>
          <a:xfrm>
            <a:off x="4620328" y="4083918"/>
            <a:ext cx="4344159" cy="429240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Process 58"/>
          <p:cNvSpPr/>
          <p:nvPr/>
        </p:nvSpPr>
        <p:spPr>
          <a:xfrm>
            <a:off x="251520" y="4083918"/>
            <a:ext cx="3642077" cy="432048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Process 59"/>
          <p:cNvSpPr/>
          <p:nvPr/>
        </p:nvSpPr>
        <p:spPr>
          <a:xfrm>
            <a:off x="4615309" y="3582670"/>
            <a:ext cx="4344159" cy="42924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2. Người dân một số nước có những cách chào đặc biệt nào?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431705" y="924464"/>
            <a:ext cx="3172743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58749" y="1251911"/>
            <a:ext cx="6425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07504" y="1790772"/>
            <a:ext cx="1951612" cy="2250182"/>
            <a:chOff x="6454213" y="2936978"/>
            <a:chExt cx="1951612" cy="2250182"/>
          </a:xfrm>
        </p:grpSpPr>
        <p:pic>
          <p:nvPicPr>
            <p:cNvPr id="32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3" r="12126"/>
            <a:stretch/>
          </p:blipFill>
          <p:spPr bwMode="auto">
            <a:xfrm>
              <a:off x="6454213" y="2936978"/>
              <a:ext cx="1951612" cy="168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722437" y="4756275"/>
              <a:ext cx="1683387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Ma-ô-ri</a:t>
              </a:r>
            </a:p>
          </p:txBody>
        </p:sp>
      </p:grpSp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r="16791"/>
          <a:stretch/>
        </p:blipFill>
        <p:spPr bwMode="auto">
          <a:xfrm>
            <a:off x="7018076" y="1779663"/>
            <a:ext cx="1872342" cy="168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9165"/>
          <a:stretch/>
        </p:blipFill>
        <p:spPr bwMode="auto">
          <a:xfrm>
            <a:off x="2357582" y="1779662"/>
            <a:ext cx="1998394" cy="16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600581" y="3581025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Ấn Độ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32829" y="3579862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latin typeface="UTM Avo" pitchFamily="18" charset="0"/>
              </a:rPr>
              <a:t>Mỹ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92280" y="3579862"/>
            <a:ext cx="2088232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latin typeface="UTM Avo" pitchFamily="18" charset="0"/>
              </a:rPr>
              <a:t>Dim-ba-bu-ê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 b="10168"/>
          <a:stretch/>
        </p:blipFill>
        <p:spPr bwMode="auto">
          <a:xfrm>
            <a:off x="4553744" y="1818560"/>
            <a:ext cx="2296999" cy="1646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5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52466" y="967820"/>
            <a:ext cx="4643670" cy="1127742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27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Mục tiêu cần đạt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17</a:t>
              </a: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2157710"/>
            <a:ext cx="4643670" cy="2864054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0157" y="939817"/>
            <a:ext cx="3150499" cy="4080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187626" y="987576"/>
            <a:ext cx="4608512" cy="110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17: Những các chào độc đáo - </a:t>
            </a:r>
            <a:r>
              <a:rPr lang="en-US" sz="2200">
                <a:latin typeface="Arial" pitchFamily="34" charset="0"/>
                <a:cs typeface="Arial" pitchFamily="34" charset="0"/>
              </a:rPr>
              <a:t>Tiết 1+ 2  (trang  77 + 78 sgk TV 2 tập 2)</a:t>
            </a:r>
            <a:endParaRPr lang="vi-VN" sz="2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15616" y="2157710"/>
            <a:ext cx="4464496" cy="28623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 algn="just">
              <a:lnSpc>
                <a:spcPct val="150000"/>
              </a:lnSpc>
            </a:pPr>
            <a:r>
              <a:rPr lang="vi-VN" sz="2000" b="1">
                <a:latin typeface="Arial (Body)"/>
              </a:rPr>
              <a:t>- Đọc đúng các tên phiên âm nước ngoài.</a:t>
            </a:r>
          </a:p>
          <a:p>
            <a:pPr indent="290478" algn="just">
              <a:lnSpc>
                <a:spcPct val="150000"/>
              </a:lnSpc>
            </a:pPr>
            <a:r>
              <a:rPr lang="vi-VN" sz="2000" b="1">
                <a:latin typeface="Arial (Body)"/>
              </a:rPr>
              <a:t>-  Đọc rõ ràng một văn bản thông tin ngắn. </a:t>
            </a:r>
          </a:p>
          <a:p>
            <a:pPr indent="290478" algn="just">
              <a:lnSpc>
                <a:spcPct val="150000"/>
              </a:lnSpc>
            </a:pPr>
            <a:r>
              <a:rPr lang="vi-VN" sz="2000" b="1">
                <a:latin typeface="Arial (Body)"/>
              </a:rPr>
              <a:t>- Nhận biết được cách chào của người dân một số nước </a:t>
            </a: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67821"/>
            <a:ext cx="2876603" cy="4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84798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8490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Cách chào nào dưới đây không được nói đến trong bài?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62473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1522491" y="931411"/>
            <a:ext cx="1455411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15361" y="931411"/>
            <a:ext cx="30610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444208" y="1524221"/>
            <a:ext cx="475670" cy="475670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686951" y="2028279"/>
            <a:ext cx="3733585" cy="543471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thầm cả bài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20040" y="1462108"/>
            <a:ext cx="7823995" cy="5342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a.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bắt tay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	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 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chạm mũi và chán   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nói lời chào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2" r="23020" b="8077"/>
          <a:stretch/>
        </p:blipFill>
        <p:spPr bwMode="auto">
          <a:xfrm>
            <a:off x="6840760" y="2041954"/>
            <a:ext cx="2339752" cy="261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1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1691680" y="1232015"/>
            <a:ext cx="2991857" cy="435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" y="2642171"/>
            <a:ext cx="3857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139952" y="1075160"/>
            <a:ext cx="3816424" cy="2592288"/>
          </a:xfrm>
          <a:prstGeom prst="cloudCallout">
            <a:avLst>
              <a:gd name="adj1" fmla="val -40990"/>
              <a:gd name="adj2" fmla="val 58581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1691680" y="1232015"/>
            <a:ext cx="2991857" cy="435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arallelogram 2"/>
          <p:cNvSpPr/>
          <p:nvPr/>
        </p:nvSpPr>
        <p:spPr>
          <a:xfrm>
            <a:off x="-3651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/>
          <p:cNvSpPr/>
          <p:nvPr/>
        </p:nvSpPr>
        <p:spPr>
          <a:xfrm>
            <a:off x="1763688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/>
          <p:cNvSpPr/>
          <p:nvPr/>
        </p:nvSpPr>
        <p:spPr>
          <a:xfrm>
            <a:off x="354236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/>
          <p:cNvSpPr/>
          <p:nvPr/>
        </p:nvSpPr>
        <p:spPr>
          <a:xfrm>
            <a:off x="5292080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/>
          <p:cNvSpPr/>
          <p:nvPr/>
        </p:nvSpPr>
        <p:spPr>
          <a:xfrm>
            <a:off x="7092280" y="1635646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53" y="584428"/>
            <a:ext cx="6921501" cy="39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6" name="Rounded Rectangle 2"/>
          <p:cNvSpPr>
            <a:spLocks noChangeArrowheads="1"/>
          </p:cNvSpPr>
          <p:nvPr/>
        </p:nvSpPr>
        <p:spPr bwMode="auto">
          <a:xfrm>
            <a:off x="2123726" y="541983"/>
            <a:ext cx="6912770" cy="413853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00589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3"/>
          <a:stretch/>
        </p:blipFill>
        <p:spPr bwMode="auto">
          <a:xfrm>
            <a:off x="-72068" y="1561219"/>
            <a:ext cx="2428875" cy="30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7503" y="584428"/>
            <a:ext cx="1872209" cy="1008112"/>
          </a:xfrm>
          <a:prstGeom prst="wedgeRoundRectCallout">
            <a:avLst>
              <a:gd name="adj1" fmla="val -10755"/>
              <a:gd name="adj2" fmla="val 86976"/>
              <a:gd name="adj3" fmla="val 16667"/>
            </a:avLst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</a:rPr>
              <a:t>4. Luyện đọc lại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1979712" y="969257"/>
            <a:ext cx="2777045" cy="1641995"/>
          </a:xfrm>
          <a:prstGeom prst="cloudCallout">
            <a:avLst>
              <a:gd name="adj1" fmla="val -53760"/>
              <a:gd name="adj2" fmla="val 51914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</a:rPr>
              <a:t>- Bài đọc này cho em biết điều gì?</a:t>
            </a:r>
          </a:p>
        </p:txBody>
      </p:sp>
      <p:pic>
        <p:nvPicPr>
          <p:cNvPr id="45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4B69C"/>
              </a:clrFrom>
              <a:clrTo>
                <a:srgbClr val="C4B6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55" y="1964100"/>
            <a:ext cx="2992949" cy="26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ular Callout 46"/>
          <p:cNvSpPr/>
          <p:nvPr/>
        </p:nvSpPr>
        <p:spPr>
          <a:xfrm>
            <a:off x="2636311" y="2956066"/>
            <a:ext cx="4167937" cy="1271868"/>
          </a:xfrm>
          <a:prstGeom prst="wedgeRoundRectCallout">
            <a:avLst>
              <a:gd name="adj1" fmla="val 62266"/>
              <a:gd name="adj2" fmla="val -4071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002060"/>
                </a:solidFill>
              </a:rPr>
              <a:t>- Bài đọc cho em </a:t>
            </a:r>
            <a:r>
              <a:rPr lang="vi-VN" sz="2000" b="1">
                <a:solidFill>
                  <a:srgbClr val="002060"/>
                </a:solidFill>
              </a:rPr>
              <a:t>biết được cách chào của người dân một số nước trên thế giới.</a:t>
            </a:r>
            <a:endParaRPr lang="en-US" sz="2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" grpId="0" animBg="1"/>
      <p:bldP spid="44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1217025"/>
            <a:ext cx="8064897" cy="534357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65984" y="554363"/>
            <a:ext cx="3921361" cy="504056"/>
            <a:chOff x="506623" y="2139702"/>
            <a:chExt cx="3921361" cy="504056"/>
          </a:xfrm>
        </p:grpSpPr>
        <p:sp>
          <p:nvSpPr>
            <p:cNvPr id="17" name="Rounded Rectangle 16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>
                  <a:latin typeface="UTM Avo" pitchFamily="18" charset="0"/>
                </a:rPr>
                <a:t>5. Luyện tập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43755" y="1217135"/>
            <a:ext cx="7823995" cy="5342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Trong bài đọc, câu nào là câu hỏi ? 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563888" y="1687969"/>
            <a:ext cx="26642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1217025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1979712" y="1876730"/>
            <a:ext cx="5086962" cy="1128614"/>
          </a:xfrm>
          <a:prstGeom prst="wedgeRoundRectCallout">
            <a:avLst>
              <a:gd name="adj1" fmla="val 55770"/>
              <a:gd name="adj2" fmla="val 6234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000" b="1">
                <a:solidFill>
                  <a:srgbClr val="002060"/>
                </a:solidFill>
              </a:rPr>
              <a:t>Câu: </a:t>
            </a:r>
          </a:p>
          <a:p>
            <a:r>
              <a:rPr lang="en-US" sz="2000" b="1">
                <a:solidFill>
                  <a:srgbClr val="C00000"/>
                </a:solidFill>
              </a:rPr>
              <a:t>Còn em, em chào bạn bằng cách nào?</a:t>
            </a:r>
            <a:r>
              <a:rPr lang="en-US" sz="2000" b="1">
                <a:solidFill>
                  <a:srgbClr val="002060"/>
                </a:solidFill>
              </a:rPr>
              <a:t> </a:t>
            </a:r>
          </a:p>
          <a:p>
            <a:r>
              <a:rPr lang="en-US" sz="2000" b="1">
                <a:solidFill>
                  <a:srgbClr val="002060"/>
                </a:solidFill>
              </a:rPr>
              <a:t>là câu hỏi.</a:t>
            </a:r>
          </a:p>
        </p:txBody>
      </p:sp>
      <p:sp>
        <p:nvSpPr>
          <p:cNvPr id="27" name="Rounded Rectangular Callout 26"/>
          <p:cNvSpPr/>
          <p:nvPr/>
        </p:nvSpPr>
        <p:spPr>
          <a:xfrm>
            <a:off x="1937118" y="3795886"/>
            <a:ext cx="5097708" cy="720080"/>
          </a:xfrm>
          <a:prstGeom prst="wedgeRoundRectCallout">
            <a:avLst>
              <a:gd name="adj1" fmla="val -58168"/>
              <a:gd name="adj2" fmla="val -20562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000" b="1">
                <a:solidFill>
                  <a:srgbClr val="C00000"/>
                </a:solidFill>
              </a:rPr>
              <a:t>Dấu hiện nào </a:t>
            </a:r>
            <a:r>
              <a:rPr lang="en-US" sz="2000" b="1">
                <a:solidFill>
                  <a:srgbClr val="002060"/>
                </a:solidFill>
              </a:rPr>
              <a:t>cho biết  câu này là  câu hỏi?</a:t>
            </a:r>
          </a:p>
        </p:txBody>
      </p:sp>
      <p:pic>
        <p:nvPicPr>
          <p:cNvPr id="28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17025"/>
            <a:ext cx="2621149" cy="361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966" y="837471"/>
            <a:ext cx="2864849" cy="40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6588224" y="2203202"/>
            <a:ext cx="237835" cy="475670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855752" y="2571750"/>
            <a:ext cx="17324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748235" y="2931790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>
                <a:latin typeface="+mj-lt"/>
              </a:rPr>
              <a:t>+ Có từ để hỏi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48235" y="3339740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>
                <a:latin typeface="+mj-lt"/>
              </a:rPr>
              <a:t>+ Có dấu chấm hỏi.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50374" y="3723878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>
                <a:latin typeface="+mj-lt"/>
              </a:rPr>
              <a:t>+ Nội dung cần trả lời.</a:t>
            </a:r>
          </a:p>
        </p:txBody>
      </p:sp>
    </p:spTree>
    <p:extLst>
      <p:ext uri="{BB962C8B-B14F-4D97-AF65-F5344CB8AC3E}">
        <p14:creationId xmlns:p14="http://schemas.microsoft.com/office/powerpoint/2010/main" val="18340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7" grpId="0" animBg="1"/>
      <p:bldP spid="27" grpId="1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4731" y="2101881"/>
            <a:ext cx="1884081" cy="24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3131840" y="2783344"/>
            <a:ext cx="4002891" cy="1512168"/>
          </a:xfrm>
          <a:prstGeom prst="cloudCallout">
            <a:avLst>
              <a:gd name="adj1" fmla="val 60481"/>
              <a:gd name="adj2" fmla="val -33842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- </a:t>
            </a:r>
            <a:r>
              <a:rPr lang="en-US" b="1">
                <a:solidFill>
                  <a:srgbClr val="002060"/>
                </a:solidFill>
              </a:rPr>
              <a:t>Người Ấn Độ chào bằng cách chắp hai tay trước ngực và cúi đầu nhẹ.</a:t>
            </a:r>
          </a:p>
        </p:txBody>
      </p:sp>
      <p:pic>
        <p:nvPicPr>
          <p:cNvPr id="4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1730"/>
            <a:ext cx="1483346" cy="22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loud Callout 42"/>
          <p:cNvSpPr/>
          <p:nvPr/>
        </p:nvSpPr>
        <p:spPr>
          <a:xfrm>
            <a:off x="1590850" y="1532604"/>
            <a:ext cx="2777045" cy="1138553"/>
          </a:xfrm>
          <a:prstGeom prst="cloudCallout">
            <a:avLst>
              <a:gd name="adj1" fmla="val -68909"/>
              <a:gd name="adj2" fmla="val 36924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- Người Ấn Độ chào thế nào?</a:t>
            </a:r>
          </a:p>
        </p:txBody>
      </p:sp>
    </p:spTree>
    <p:extLst>
      <p:ext uri="{BB962C8B-B14F-4D97-AF65-F5344CB8AC3E}">
        <p14:creationId xmlns:p14="http://schemas.microsoft.com/office/powerpoint/2010/main" val="33056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4590255" y="2283718"/>
            <a:ext cx="3595433" cy="1728192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- Người Ma-ô-ri ở Niu Di-lân chào bằng cách chạm nhẹ mũi và trán</a:t>
            </a:r>
            <a:r>
              <a:rPr lang="en-US" b="1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b="1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3" name="Cloud Callout 42"/>
          <p:cNvSpPr/>
          <p:nvPr/>
        </p:nvSpPr>
        <p:spPr>
          <a:xfrm>
            <a:off x="1590850" y="1532604"/>
            <a:ext cx="2777045" cy="1138553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- Người Ma-ô-ri ở Niu Di-lân</a:t>
            </a:r>
          </a:p>
          <a:p>
            <a:pPr algn="ctr"/>
            <a:r>
              <a:rPr lang="en-US" b="1">
                <a:solidFill>
                  <a:srgbClr val="C00000"/>
                </a:solidFill>
              </a:rPr>
              <a:t>chào thế nào?</a:t>
            </a:r>
          </a:p>
        </p:txBody>
      </p:sp>
      <p:pic>
        <p:nvPicPr>
          <p:cNvPr id="18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19" y="2671157"/>
            <a:ext cx="38862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4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 bwMode="auto">
          <a:xfrm>
            <a:off x="1569411" y="2166072"/>
            <a:ext cx="5334000" cy="24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119335" y="1561044"/>
            <a:ext cx="3783025" cy="1341782"/>
          </a:xfrm>
          <a:prstGeom prst="cloudCallout">
            <a:avLst>
              <a:gd name="adj1" fmla="val 21523"/>
              <a:gd name="adj2" fmla="val 720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- </a:t>
            </a:r>
            <a:r>
              <a:rPr lang="vi-VN" b="1">
                <a:solidFill>
                  <a:srgbClr val="002060"/>
                </a:solidFill>
              </a:rPr>
              <a:t>Người Dim-ba-bu-ê</a:t>
            </a:r>
            <a:r>
              <a:rPr lang="en-US" b="1">
                <a:solidFill>
                  <a:srgbClr val="002060"/>
                </a:solidFill>
              </a:rPr>
              <a:t>  chào bằng cách vỗ tay.</a:t>
            </a:r>
          </a:p>
        </p:txBody>
      </p:sp>
      <p:sp>
        <p:nvSpPr>
          <p:cNvPr id="43" name="Cloud Callout 42"/>
          <p:cNvSpPr/>
          <p:nvPr/>
        </p:nvSpPr>
        <p:spPr>
          <a:xfrm>
            <a:off x="4427935" y="1027519"/>
            <a:ext cx="3768570" cy="1138553"/>
          </a:xfrm>
          <a:prstGeom prst="cloudCallout">
            <a:avLst>
              <a:gd name="adj1" fmla="val -26959"/>
              <a:gd name="adj2" fmla="val 93015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- </a:t>
            </a:r>
            <a:r>
              <a:rPr lang="vi-VN" b="1">
                <a:solidFill>
                  <a:srgbClr val="C00000"/>
                </a:solidFill>
              </a:rPr>
              <a:t>Người Dim-ba-bu-ê</a:t>
            </a:r>
            <a:r>
              <a:rPr lang="en-US" b="1">
                <a:solidFill>
                  <a:srgbClr val="C00000"/>
                </a:solidFill>
              </a:rPr>
              <a:t> chào thế nào?</a:t>
            </a:r>
          </a:p>
        </p:txBody>
      </p:sp>
    </p:spTree>
    <p:extLst>
      <p:ext uri="{BB962C8B-B14F-4D97-AF65-F5344CB8AC3E}">
        <p14:creationId xmlns:p14="http://schemas.microsoft.com/office/powerpoint/2010/main" val="2193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187220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1872207" cy="158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Đọc đúng các tên phiên âm nước ngoài.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2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 Đọc rõ ràng một văn bản thông tin ngắn. 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Nhận biết được cách chào của người dân một số nước 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875488"/>
            <a:ext cx="5246438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17 ( tiêt 4) - Nói và nghe: Lớp học viết thư </a:t>
            </a:r>
            <a:r>
              <a:rPr lang="en-US" altLang="en-US" sz="2400" b="1">
                <a:solidFill>
                  <a:srgbClr val="C00000"/>
                </a:solidFill>
                <a:cs typeface="Arial" pitchFamily="34" charset="0"/>
              </a:rPr>
              <a:t>– </a:t>
            </a:r>
            <a:r>
              <a:rPr lang="en-US" altLang="en-US" sz="2400">
                <a:cs typeface="Arial" pitchFamily="34" charset="0"/>
              </a:rPr>
              <a:t>( trang 79)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</a:t>
            </a: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Lời chào của em</a:t>
            </a: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4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1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144" y="608856"/>
            <a:ext cx="7622337" cy="79857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8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2195736" y="627534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>
                <a:latin typeface="UTM Avo" pitchFamily="18" charset="0"/>
              </a:rPr>
              <a:t>Hàng ngày, em thường chào và đáp lời chào của mọi  người  như thế nào?</a:t>
            </a: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24344" y="537444"/>
            <a:ext cx="1200150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Hexagon 33"/>
          <p:cNvSpPr/>
          <p:nvPr/>
        </p:nvSpPr>
        <p:spPr>
          <a:xfrm>
            <a:off x="5163185" y="2690300"/>
            <a:ext cx="2001103" cy="1725089"/>
          </a:xfrm>
          <a:prstGeom prst="hexagon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/>
          <p:cNvSpPr/>
          <p:nvPr/>
        </p:nvSpPr>
        <p:spPr>
          <a:xfrm>
            <a:off x="251520" y="1742731"/>
            <a:ext cx="2001103" cy="1725089"/>
          </a:xfrm>
          <a:prstGeom prst="hexagon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exagon 35"/>
          <p:cNvSpPr/>
          <p:nvPr/>
        </p:nvSpPr>
        <p:spPr>
          <a:xfrm>
            <a:off x="1907704" y="2692324"/>
            <a:ext cx="2001103" cy="1725089"/>
          </a:xfrm>
          <a:prstGeom prst="hexagon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exagon 36"/>
          <p:cNvSpPr/>
          <p:nvPr/>
        </p:nvSpPr>
        <p:spPr>
          <a:xfrm>
            <a:off x="3509405" y="1773170"/>
            <a:ext cx="2001103" cy="1725089"/>
          </a:xfrm>
          <a:prstGeom prst="hexagon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exagon 37"/>
          <p:cNvSpPr/>
          <p:nvPr/>
        </p:nvSpPr>
        <p:spPr>
          <a:xfrm>
            <a:off x="6766647" y="1742731"/>
            <a:ext cx="2001103" cy="1725089"/>
          </a:xfrm>
          <a:prstGeom prst="hexagon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075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144" y="608856"/>
            <a:ext cx="7622337" cy="79857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8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2195736" y="627534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>
                <a:latin typeface="UTM Avo" pitchFamily="18" charset="0"/>
              </a:rPr>
              <a:t>Hàng ngày, em thường chào và đáp lời chào của mọi  người  như thế nào?</a:t>
            </a: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24344" y="537444"/>
            <a:ext cx="1200150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5" y="2216990"/>
            <a:ext cx="1690451" cy="173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19077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7079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55081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7308304" y="2095818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5" name="Picture 9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68EBB5"/>
              </a:clrFrom>
              <a:clrTo>
                <a:srgbClr val="68EB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98" y="2371762"/>
            <a:ext cx="1499662" cy="156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49" y="2282403"/>
            <a:ext cx="1482160" cy="174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People Greeting With Feet And Feet Stock Illustration - Download Image Now  - iStock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r="10072"/>
          <a:stretch/>
        </p:blipFill>
        <p:spPr bwMode="auto">
          <a:xfrm>
            <a:off x="5491923" y="2408360"/>
            <a:ext cx="1672961" cy="14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994" y="2282403"/>
            <a:ext cx="1496445" cy="162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80714" y="1563638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 b="1">
                <a:solidFill>
                  <a:srgbClr val="C00000"/>
                </a:solidFill>
                <a:latin typeface="UTM Avo" pitchFamily="18" charset="0"/>
              </a:rPr>
              <a:t>Một số  kiểu chào khác nhau</a:t>
            </a:r>
          </a:p>
        </p:txBody>
      </p:sp>
    </p:spTree>
    <p:extLst>
      <p:ext uri="{BB962C8B-B14F-4D97-AF65-F5344CB8AC3E}">
        <p14:creationId xmlns:p14="http://schemas.microsoft.com/office/powerpoint/2010/main" val="221596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39" grpId="0" animBg="1"/>
      <p:bldP spid="40" grpId="0" animBg="1"/>
      <p:bldP spid="41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614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555526"/>
            <a:ext cx="75914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7824" y="3435847"/>
            <a:ext cx="3672408" cy="539154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40754" y="3539792"/>
            <a:ext cx="4999598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 b="1">
                <a:solidFill>
                  <a:srgbClr val="C00000"/>
                </a:solidFill>
                <a:latin typeface="UTM Avo" pitchFamily="18" charset="0"/>
              </a:rPr>
              <a:t>NHỮNG CÁCH CHÀO ĐỘC ĐÁO</a:t>
            </a:r>
          </a:p>
        </p:txBody>
      </p:sp>
    </p:spTree>
    <p:extLst>
      <p:ext uri="{BB962C8B-B14F-4D97-AF65-F5344CB8AC3E}">
        <p14:creationId xmlns:p14="http://schemas.microsoft.com/office/powerpoint/2010/main" val="52893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096282" y="1116710"/>
            <a:ext cx="7364150" cy="69262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43870" y="1116710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96282" y="1929412"/>
            <a:ext cx="7364150" cy="1722458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4639" y="2355726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25381" y="3651870"/>
            <a:ext cx="739976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27584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032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843870" y="1116710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767113" y="1138621"/>
            <a:ext cx="6549303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7020272" y="1707654"/>
            <a:ext cx="69196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948264" y="1435304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32428" y="2932953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v</a:t>
            </a:r>
            <a:r>
              <a:rPr lang="en-US" sz="2200" b="1">
                <a:solidFill>
                  <a:srgbClr val="FF0000"/>
                </a:solidFill>
                <a:latin typeface="UTM Avo" pitchFamily="18" charset="0"/>
              </a:rPr>
              <a:t>ẫy</a:t>
            </a:r>
            <a:r>
              <a:rPr lang="en-US" sz="2200" b="1">
                <a:latin typeface="UTM Avo" pitchFamily="18" charset="0"/>
              </a:rPr>
              <a:t> tay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32429" y="3365001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đ</a:t>
            </a:r>
            <a:r>
              <a:rPr lang="en-US" sz="2200" b="1">
                <a:solidFill>
                  <a:srgbClr val="FF0000"/>
                </a:solidFill>
                <a:latin typeface="UTM Avo" pitchFamily="18" charset="0"/>
              </a:rPr>
              <a:t>ặc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</a:t>
            </a:r>
            <a:r>
              <a:rPr lang="en-US" sz="2200" b="1">
                <a:latin typeface="UTM Avo" pitchFamily="18" charset="0"/>
              </a:rPr>
              <a:t>biệt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06623" y="2355726"/>
            <a:ext cx="3921361" cy="504056"/>
            <a:chOff x="506623" y="2139702"/>
            <a:chExt cx="3921361" cy="504056"/>
          </a:xfrm>
        </p:grpSpPr>
        <p:sp>
          <p:nvSpPr>
            <p:cNvPr id="32" name="Rounded Rectangle 31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đọc: </a:t>
              </a:r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>
            <a:off x="2833396" y="1116710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652120" y="1141215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788134" y="1141215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767113" y="1398456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>
            <a:off x="7524328" y="122052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232429" y="1449299"/>
            <a:ext cx="791140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3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4" grpId="1" animBg="1"/>
      <p:bldP spid="27" grpId="0"/>
      <p:bldP spid="28" grpId="0"/>
      <p:bldP spid="41" grpId="0" animBg="1"/>
      <p:bldP spid="4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40600</TotalTime>
  <Words>1148</Words>
  <Application>Microsoft Office PowerPoint</Application>
  <PresentationFormat>On-screen Show (16:9)</PresentationFormat>
  <Paragraphs>199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等线</vt:lpstr>
      <vt:lpstr>Arial</vt:lpstr>
      <vt:lpstr>Arial (Body)</vt:lpstr>
      <vt:lpstr>Arial Rounded MT Bold</vt:lpstr>
      <vt:lpstr>Arial-Rounded</vt:lpstr>
      <vt:lpstr>Calibri</vt:lpstr>
      <vt:lpstr>Calibri Light</vt:lpstr>
      <vt:lpstr>UTM Avo</vt:lpstr>
      <vt:lpstr>自定义设计方案</vt:lpstr>
      <vt:lpstr>1_自定义设计方案</vt:lpstr>
      <vt:lpstr>2_自定义设计方案</vt:lpstr>
      <vt:lpstr>1_Default Design</vt:lpstr>
      <vt:lpstr>4_自定义设计方案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Admin</cp:lastModifiedBy>
  <cp:revision>941</cp:revision>
  <dcterms:created xsi:type="dcterms:W3CDTF">2015-04-15T03:07:00Z</dcterms:created>
  <dcterms:modified xsi:type="dcterms:W3CDTF">2025-03-26T03:23:51Z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