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27"/>
  </p:notesMasterIdLst>
  <p:sldIdLst>
    <p:sldId id="352" r:id="rId3"/>
    <p:sldId id="399" r:id="rId4"/>
    <p:sldId id="401" r:id="rId5"/>
    <p:sldId id="353" r:id="rId6"/>
    <p:sldId id="394" r:id="rId7"/>
    <p:sldId id="355" r:id="rId8"/>
    <p:sldId id="375" r:id="rId9"/>
    <p:sldId id="396" r:id="rId10"/>
    <p:sldId id="359" r:id="rId11"/>
    <p:sldId id="402" r:id="rId12"/>
    <p:sldId id="360" r:id="rId13"/>
    <p:sldId id="397" r:id="rId14"/>
    <p:sldId id="403" r:id="rId15"/>
    <p:sldId id="363" r:id="rId16"/>
    <p:sldId id="398" r:id="rId17"/>
    <p:sldId id="380" r:id="rId18"/>
    <p:sldId id="405" r:id="rId19"/>
    <p:sldId id="366" r:id="rId20"/>
    <p:sldId id="369" r:id="rId21"/>
    <p:sldId id="370" r:id="rId22"/>
    <p:sldId id="381" r:id="rId23"/>
    <p:sldId id="407" r:id="rId24"/>
    <p:sldId id="372" r:id="rId25"/>
    <p:sldId id="389" r:id="rId26"/>
  </p:sldIdLst>
  <p:sldSz cx="6858000" cy="5143500"/>
  <p:notesSz cx="6858000" cy="9144000"/>
  <p:embeddedFontLst>
    <p:embeddedFont>
      <p:font typeface="HP001" panose="020B0604020202020204" charset="0"/>
      <p:regular r:id="rId28"/>
      <p:bold r:id="rId29"/>
    </p:embeddedFont>
    <p:embeddedFont>
      <p:font typeface="HP001 4 hàng" panose="020B0604020202020204" charset="0"/>
      <p:regular r:id="rId30"/>
      <p:bold r:id="rId31"/>
    </p:embeddedFont>
    <p:embeddedFont>
      <p:font typeface="Kalam" panose="020B0604020202020204" charset="0"/>
      <p:regular r:id="rId32"/>
      <p:bold r:id="rId33"/>
    </p:embeddedFont>
    <p:embeddedFont>
      <p:font typeface="Montserrat" panose="020F0502020204030204" pitchFamily="2" charset="0"/>
      <p:regular r:id="rId34"/>
      <p:bold r:id="rId35"/>
      <p:italic r:id="rId36"/>
      <p:boldItalic r:id="rId37"/>
    </p:embeddedFont>
  </p:embeddedFontLst>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0050" autoAdjust="0"/>
    <p:restoredTop sz="92818" autoAdjust="0"/>
  </p:normalViewPr>
  <p:slideViewPr>
    <p:cSldViewPr snapToGrid="0">
      <p:cViewPr varScale="1">
        <p:scale>
          <a:sx n="90" d="100"/>
          <a:sy n="90" d="100"/>
        </p:scale>
        <p:origin x="1068" y="90"/>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pPr/>
              <a:t>27/4/2025</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158526454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pPr/>
              <a:t>27/4/2025</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pPr/>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18.xml"/><Relationship Id="rId5" Type="http://schemas.microsoft.com/office/2007/relationships/hdphoto" Target="../media/hdphoto8.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19.xml"/><Relationship Id="rId6" Type="http://schemas.microsoft.com/office/2007/relationships/hdphoto" Target="../media/hdphoto10.wdp"/><Relationship Id="rId5" Type="http://schemas.openxmlformats.org/officeDocument/2006/relationships/image" Target="../media/image38.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01431" y="636104"/>
            <a:ext cx="6200179" cy="3322645"/>
          </a:xfrm>
          <a:prstGeom prst="rect">
            <a:avLst/>
          </a:prstGeom>
          <a:noFill/>
        </p:spPr>
        <p:txBody>
          <a:bodyPr wrap="square" rtlCol="0">
            <a:spAutoFit/>
          </a:bodyPr>
          <a:lstStyle/>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Nhà tôi ở Hà Nội, cách Hồ Gươm không xa. Từ trên cao nhìn xuống, mặt hồ như một chiếc gương bầu dục lớn, sáng long lanh.</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57499" y="0"/>
            <a:ext cx="1799293" cy="672101"/>
            <a:chOff x="357499" y="-361244"/>
            <a:chExt cx="1799293" cy="672101"/>
          </a:xfrm>
        </p:grpSpPr>
        <p:sp>
          <p:nvSpPr>
            <p:cNvPr id="4" name="TextBox 3">
              <a:extLst>
                <a:ext uri="{FF2B5EF4-FFF2-40B4-BE49-F238E27FC236}">
                  <a16:creationId xmlns:a16="http://schemas.microsoft.com/office/drawing/2014/main" id="{4FCF2103-78A6-4FBE-95ED-601E4DFDD877}"/>
                </a:ext>
              </a:extLst>
            </p:cNvPr>
            <p:cNvSpPr txBox="1"/>
            <p:nvPr/>
          </p:nvSpPr>
          <p:spPr>
            <a:xfrm>
              <a:off x="938947" y="-361244"/>
              <a:ext cx="1217845"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itchFamily="18" charset="0"/>
                  <a:cs typeface="Times New Roman" pitchFamily="18" charset="0"/>
                </a:rPr>
                <a:t>ĐỌC</a:t>
              </a:r>
              <a:endParaRPr lang="en-US" sz="24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57499" y="-214315"/>
              <a:ext cx="582308" cy="525172"/>
            </a:xfrm>
            <a:prstGeom prst="rect">
              <a:avLst/>
            </a:prstGeom>
          </p:spPr>
        </p:pic>
      </p:gr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78" y="708122"/>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8839" y="1249723"/>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46" y="2128090"/>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Times New Roman" pitchFamily="18" charset="0"/>
                <a:cs typeface="Times New Roman" pitchFamily="18" charset="0"/>
              </a:rPr>
              <a:t>TRẢ LỜI CÂU HỎI</a:t>
            </a:r>
            <a:endParaRPr lang="en-US" sz="36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43858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Times New Roman" pitchFamily="18" charset="0"/>
                <a:cs typeface="Times New Roman" pitchFamily="18" charset="0"/>
              </a:rPr>
              <a:t>1</a:t>
            </a:r>
            <a:r>
              <a:rPr lang="vi-VN" sz="1500" b="1" dirty="0">
                <a:solidFill>
                  <a:schemeClr val="accent6">
                    <a:lumMod val="75000"/>
                  </a:schemeClr>
                </a:solidFill>
                <a:latin typeface="Times New Roman" pitchFamily="18" charset="0"/>
                <a:cs typeface="Times New Roman" pitchFamily="18" charset="0"/>
              </a:rPr>
              <a:t>. </a:t>
            </a:r>
            <a:r>
              <a:rPr lang="vi-VN" sz="1500" dirty="0">
                <a:latin typeface="Times New Roman" pitchFamily="18" charset="0"/>
                <a:cs typeface="Times New Roman" pitchFamily="18" charset="0"/>
              </a:rPr>
              <a:t>Bài văn tả những cảnh đẹp nào ở Hồ Gươm?</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49415" y="1707011"/>
            <a:ext cx="6422691" cy="417422"/>
          </a:xfrm>
          <a:prstGeom prst="rect">
            <a:avLst/>
          </a:prstGeom>
          <a:noFill/>
        </p:spPr>
        <p:txBody>
          <a:bodyPr wrap="square" rtlCol="0">
            <a:spAutoFit/>
          </a:bodyPr>
          <a:lstStyle/>
          <a:p>
            <a:pPr algn="just">
              <a:lnSpc>
                <a:spcPct val="150000"/>
              </a:lnSpc>
            </a:pPr>
            <a:r>
              <a:rPr lang="vi-VN" sz="1500" dirty="0">
                <a:solidFill>
                  <a:srgbClr val="FF0000"/>
                </a:solidFill>
                <a:latin typeface="Times New Roman" pitchFamily="18" charset="0"/>
                <a:cs typeface="Times New Roman" pitchFamily="18" charset="0"/>
                <a:sym typeface="Wingdings" panose="05000000000000000000" pitchFamily="2" charset="2"/>
              </a:rPr>
              <a:t> </a:t>
            </a:r>
            <a:r>
              <a:rPr lang="vi-VN" sz="1600" dirty="0">
                <a:solidFill>
                  <a:srgbClr val="FF0000"/>
                </a:solidFill>
                <a:latin typeface="Times New Roman" pitchFamily="18" charset="0"/>
                <a:cs typeface="Times New Roman" pitchFamily="18" charset="0"/>
              </a:rPr>
              <a:t>Bài văn tả Hồ Gươm, đền Ngọc Sơn, cầu Thê Húc, Tháp Rùa.</a:t>
            </a:r>
          </a:p>
        </p:txBody>
      </p:sp>
      <p:sp>
        <p:nvSpPr>
          <p:cNvPr id="41" name="TextBox 40">
            <a:extLst>
              <a:ext uri="{FF2B5EF4-FFF2-40B4-BE49-F238E27FC236}">
                <a16:creationId xmlns:a16="http://schemas.microsoft.com/office/drawing/2014/main" id="{65DB8623-FACE-4087-9DF3-725BA15FE9F7}"/>
              </a:ext>
            </a:extLst>
          </p:cNvPr>
          <p:cNvSpPr txBox="1"/>
          <p:nvPr/>
        </p:nvSpPr>
        <p:spPr>
          <a:xfrm>
            <a:off x="492369" y="3562711"/>
            <a:ext cx="4812513" cy="43858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Times New Roman" pitchFamily="18" charset="0"/>
                <a:cs typeface="Times New Roman" pitchFamily="18" charset="0"/>
              </a:rPr>
              <a:t>2. </a:t>
            </a:r>
            <a:r>
              <a:rPr lang="vi-VN" sz="1500" dirty="0">
                <a:latin typeface="Times New Roman" pitchFamily="18" charset="0"/>
                <a:cs typeface="Times New Roman" pitchFamily="18" charset="0"/>
              </a:rPr>
              <a:t>Cầu Thê Húc được miêu tả như thế nào?</a:t>
            </a:r>
          </a:p>
        </p:txBody>
      </p:sp>
      <p:sp>
        <p:nvSpPr>
          <p:cNvPr id="42" name="TextBox 41">
            <a:extLst>
              <a:ext uri="{FF2B5EF4-FFF2-40B4-BE49-F238E27FC236}">
                <a16:creationId xmlns:a16="http://schemas.microsoft.com/office/drawing/2014/main" id="{415218F8-96B8-4DE9-93EE-7BCE81EB426F}"/>
              </a:ext>
            </a:extLst>
          </p:cNvPr>
          <p:cNvSpPr txBox="1"/>
          <p:nvPr/>
        </p:nvSpPr>
        <p:spPr>
          <a:xfrm>
            <a:off x="555888" y="3920583"/>
            <a:ext cx="5809743" cy="784830"/>
          </a:xfrm>
          <a:prstGeom prst="rect">
            <a:avLst/>
          </a:prstGeom>
          <a:noFill/>
        </p:spPr>
        <p:txBody>
          <a:bodyPr wrap="square" rtlCol="0">
            <a:spAutoFit/>
          </a:bodyPr>
          <a:lstStyle/>
          <a:p>
            <a:pPr algn="just">
              <a:lnSpc>
                <a:spcPct val="150000"/>
              </a:lnSpc>
            </a:pPr>
            <a:r>
              <a:rPr lang="vi-VN" sz="1500" dirty="0">
                <a:solidFill>
                  <a:srgbClr val="FF0000"/>
                </a:solidFill>
                <a:latin typeface="Times New Roman" pitchFamily="18" charset="0"/>
                <a:cs typeface="Times New Roman" pitchFamily="18" charset="0"/>
                <a:sym typeface="Wingdings" panose="05000000000000000000" pitchFamily="2" charset="2"/>
              </a:rPr>
              <a:t> Cầu Thê Húc có màu son, cong cong như con tôm, dẫn vào đền Ngọc Sơn.</a:t>
            </a:r>
            <a:endParaRPr lang="vi-VN" sz="16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401935" y="2117367"/>
            <a:ext cx="2682910" cy="14834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753" y="2119496"/>
            <a:ext cx="3315601" cy="14764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985C3-9D5B-4D5A-A62A-49D5302C9A5D}"/>
              </a:ext>
            </a:extLst>
          </p:cNvPr>
          <p:cNvSpPr txBox="1"/>
          <p:nvPr/>
        </p:nvSpPr>
        <p:spPr>
          <a:xfrm>
            <a:off x="540981" y="442522"/>
            <a:ext cx="4812513" cy="45807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Times New Roman" pitchFamily="18" charset="0"/>
                <a:cs typeface="Times New Roman" pitchFamily="18" charset="0"/>
              </a:rPr>
              <a:t>3. </a:t>
            </a:r>
            <a:r>
              <a:rPr lang="vi-VN" sz="1800" dirty="0">
                <a:latin typeface="Times New Roman" pitchFamily="18" charset="0"/>
                <a:cs typeface="Times New Roman" pitchFamily="18" charset="0"/>
              </a:rPr>
              <a:t>Nói 1 – 2 câu giới thiệu về Tháp Rùa.</a:t>
            </a:r>
          </a:p>
        </p:txBody>
      </p:sp>
      <p:sp>
        <p:nvSpPr>
          <p:cNvPr id="4" name="TextBox 3">
            <a:extLst>
              <a:ext uri="{FF2B5EF4-FFF2-40B4-BE49-F238E27FC236}">
                <a16:creationId xmlns:a16="http://schemas.microsoft.com/office/drawing/2014/main" id="{907D6A3A-38EF-42B0-9AFE-1350491282F6}"/>
              </a:ext>
            </a:extLst>
          </p:cNvPr>
          <p:cNvSpPr txBox="1"/>
          <p:nvPr/>
        </p:nvSpPr>
        <p:spPr>
          <a:xfrm>
            <a:off x="329803" y="810554"/>
            <a:ext cx="2656231" cy="1704569"/>
          </a:xfrm>
          <a:prstGeom prst="rect">
            <a:avLst/>
          </a:prstGeom>
          <a:noFill/>
        </p:spPr>
        <p:txBody>
          <a:bodyPr wrap="square" rtlCol="0">
            <a:spAutoFit/>
          </a:bodyPr>
          <a:lstStyle/>
          <a:p>
            <a:pPr algn="just">
              <a:lnSpc>
                <a:spcPct val="150000"/>
              </a:lnSpc>
            </a:pPr>
            <a:r>
              <a:rPr lang="vi-VN" sz="1800" dirty="0">
                <a:solidFill>
                  <a:srgbClr val="FF0000"/>
                </a:solidFill>
                <a:latin typeface="Times New Roman" pitchFamily="18" charset="0"/>
                <a:cs typeface="Times New Roman" pitchFamily="18" charset="0"/>
                <a:sym typeface="Wingdings" panose="05000000000000000000" pitchFamily="2" charset="2"/>
              </a:rPr>
              <a:t> </a:t>
            </a:r>
            <a:r>
              <a:rPr lang="vi-VN" sz="1800" dirty="0">
                <a:solidFill>
                  <a:srgbClr val="FF0000"/>
                </a:solidFill>
                <a:latin typeface="Times New Roman" pitchFamily="18" charset="0"/>
                <a:cs typeface="Times New Roman" pitchFamily="18" charset="0"/>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3076469" y="886604"/>
            <a:ext cx="2961752" cy="1637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B7F797-DA84-40F8-8E2D-C8087B1652BA}"/>
              </a:ext>
            </a:extLst>
          </p:cNvPr>
          <p:cNvSpPr txBox="1"/>
          <p:nvPr/>
        </p:nvSpPr>
        <p:spPr>
          <a:xfrm>
            <a:off x="443824" y="2524251"/>
            <a:ext cx="5970352" cy="45807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Times New Roman" pitchFamily="18" charset="0"/>
                <a:cs typeface="Times New Roman" pitchFamily="18" charset="0"/>
              </a:rPr>
              <a:t>4. </a:t>
            </a:r>
            <a:r>
              <a:rPr lang="vi-VN" sz="1800" dirty="0">
                <a:latin typeface="Times New Roman" pitchFamily="18" charset="0"/>
                <a:cs typeface="Times New Roman" pitchFamily="18" charset="0"/>
              </a:rPr>
              <a:t>Khi thấy rùa hiện lên trên mặt hồ, tác giả nghĩ đến điều gì?</a:t>
            </a:r>
          </a:p>
        </p:txBody>
      </p:sp>
      <p:sp>
        <p:nvSpPr>
          <p:cNvPr id="7" name="TextBox 6">
            <a:extLst>
              <a:ext uri="{FF2B5EF4-FFF2-40B4-BE49-F238E27FC236}">
                <a16:creationId xmlns:a16="http://schemas.microsoft.com/office/drawing/2014/main" id="{F7C8C8D2-FCFD-4AEE-9106-2509EC147856}"/>
              </a:ext>
            </a:extLst>
          </p:cNvPr>
          <p:cNvSpPr txBox="1"/>
          <p:nvPr/>
        </p:nvSpPr>
        <p:spPr>
          <a:xfrm>
            <a:off x="460688" y="2917179"/>
            <a:ext cx="3058202" cy="2120068"/>
          </a:xfrm>
          <a:prstGeom prst="rect">
            <a:avLst/>
          </a:prstGeom>
          <a:noFill/>
        </p:spPr>
        <p:txBody>
          <a:bodyPr wrap="square" rtlCol="0">
            <a:spAutoFit/>
          </a:bodyPr>
          <a:lstStyle/>
          <a:p>
            <a:pPr algn="just">
              <a:lnSpc>
                <a:spcPct val="150000"/>
              </a:lnSpc>
            </a:pPr>
            <a:r>
              <a:rPr lang="vi-VN" sz="1800" dirty="0">
                <a:solidFill>
                  <a:srgbClr val="FF0000"/>
                </a:solidFill>
                <a:latin typeface="Times New Roman" pitchFamily="18" charset="0"/>
                <a:cs typeface="Times New Roman" pitchFamily="18" charset="0"/>
                <a:sym typeface="Wingdings" panose="05000000000000000000" pitchFamily="2" charset="2"/>
              </a:rPr>
              <a:t> Khi thấy rùa hiện lên trên mặt hồ, tác giả đã nghĩ </a:t>
            </a:r>
            <a:r>
              <a:rPr lang="vi-VN" sz="1800" dirty="0">
                <a:solidFill>
                  <a:srgbClr val="FF0000"/>
                </a:solidFill>
                <a:latin typeface="Times New Roman" pitchFamily="18" charset="0"/>
                <a:cs typeface="Times New Roman" pitchFamily="18" charset="0"/>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375" y="2923414"/>
            <a:ext cx="2266217" cy="177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01431" y="636104"/>
            <a:ext cx="6200179" cy="3322645"/>
          </a:xfrm>
          <a:prstGeom prst="rect">
            <a:avLst/>
          </a:prstGeom>
          <a:noFill/>
        </p:spPr>
        <p:txBody>
          <a:bodyPr wrap="square" rtlCol="0">
            <a:spAutoFit/>
          </a:bodyPr>
          <a:lstStyle/>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Nhà tôi ở Hà Nội, cách Hồ Gươm không xa. Từ trên cao nhìn xuống, mặt hồ như một chiếc gương bầu dục lớn, sáng long lanh.</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57499" y="0"/>
            <a:ext cx="1799293" cy="672101"/>
            <a:chOff x="357499" y="-361244"/>
            <a:chExt cx="1799293" cy="672101"/>
          </a:xfrm>
        </p:grpSpPr>
        <p:sp>
          <p:nvSpPr>
            <p:cNvPr id="4" name="TextBox 3">
              <a:extLst>
                <a:ext uri="{FF2B5EF4-FFF2-40B4-BE49-F238E27FC236}">
                  <a16:creationId xmlns:a16="http://schemas.microsoft.com/office/drawing/2014/main" id="{4FCF2103-78A6-4FBE-95ED-601E4DFDD877}"/>
                </a:ext>
              </a:extLst>
            </p:cNvPr>
            <p:cNvSpPr txBox="1"/>
            <p:nvPr/>
          </p:nvSpPr>
          <p:spPr>
            <a:xfrm>
              <a:off x="938947" y="-361244"/>
              <a:ext cx="1217845"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itchFamily="18" charset="0"/>
                  <a:cs typeface="Times New Roman" pitchFamily="18" charset="0"/>
                </a:rPr>
                <a:t>ĐỌC</a:t>
              </a:r>
              <a:endParaRPr lang="en-US" sz="24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57499" y="-214315"/>
              <a:ext cx="582308" cy="525172"/>
            </a:xfrm>
            <a:prstGeom prst="rect">
              <a:avLst/>
            </a:prstGeom>
          </p:spPr>
        </p:pic>
      </p:gr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78" y="708122"/>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8839" y="1249723"/>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46" y="2128090"/>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02075"/>
            <a:ext cx="4887843" cy="43858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Times New Roman" pitchFamily="18" charset="0"/>
                <a:cs typeface="Times New Roman" pitchFamily="18" charset="0"/>
              </a:rPr>
              <a:t>1</a:t>
            </a:r>
            <a:r>
              <a:rPr lang="vi-VN" sz="1500" b="1" dirty="0">
                <a:solidFill>
                  <a:schemeClr val="accent6">
                    <a:lumMod val="75000"/>
                  </a:schemeClr>
                </a:solidFill>
                <a:latin typeface="Times New Roman" pitchFamily="18" charset="0"/>
                <a:cs typeface="Times New Roman" pitchFamily="18" charset="0"/>
              </a:rPr>
              <a:t>. </a:t>
            </a:r>
            <a:r>
              <a:rPr lang="vi-VN" sz="1500" dirty="0">
                <a:latin typeface="Times New Roman" pitchFamily="18" charset="0"/>
                <a:cs typeface="Times New Roman" pitchFamily="18" charset="0"/>
              </a:rPr>
              <a:t>Xếp các từ ngữ dưới đây vào nhóm thích hợp.</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Times New Roman" pitchFamily="18" charset="0"/>
                <a:cs typeface="Times New Roman" pitchFamily="18" charset="0"/>
              </a:rPr>
              <a:t>LUYỆN TẬP</a:t>
            </a:r>
            <a:endParaRPr lang="en-US" sz="3600" dirty="0">
              <a:solidFill>
                <a:schemeClr val="accent2"/>
              </a:solidFill>
              <a:latin typeface="Times New Roman" pitchFamily="18" charset="0"/>
              <a:cs typeface="Times New Roman" pitchFamily="18" charset="0"/>
            </a:endParaRPr>
          </a:p>
        </p:txBody>
      </p:sp>
      <p:pic>
        <p:nvPicPr>
          <p:cNvPr id="27" name="Picture 26">
            <a:extLst>
              <a:ext uri="{FF2B5EF4-FFF2-40B4-BE49-F238E27FC236}">
                <a16:creationId xmlns:a16="http://schemas.microsoft.com/office/drawing/2014/main" id="{BB774EB6-E2F1-40C0-992A-F8D87333244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grpSp>
        <p:nvGrpSpPr>
          <p:cNvPr id="5" name="Group 4">
            <a:extLst>
              <a:ext uri="{FF2B5EF4-FFF2-40B4-BE49-F238E27FC236}">
                <a16:creationId xmlns:a16="http://schemas.microsoft.com/office/drawing/2014/main" id="{F467ABF7-0F5B-4101-A932-244BA0424A9E}"/>
              </a:ext>
            </a:extLst>
          </p:cNvPr>
          <p:cNvGrpSpPr/>
          <p:nvPr/>
        </p:nvGrpSpPr>
        <p:grpSpPr>
          <a:xfrm>
            <a:off x="494881" y="3175132"/>
            <a:ext cx="5951852" cy="1826837"/>
            <a:chOff x="512466" y="3110367"/>
            <a:chExt cx="6194809"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467059" y="3775952"/>
              <a:ext cx="1702141" cy="347858"/>
            </a:xfrm>
            <a:prstGeom prst="rect">
              <a:avLst/>
            </a:prstGeom>
            <a:noFill/>
          </p:spPr>
          <p:txBody>
            <a:bodyPr wrap="none" rtlCol="0">
              <a:spAutoFit/>
            </a:bodyPr>
            <a:lstStyle/>
            <a:p>
              <a:r>
                <a:rPr lang="vi-VN" sz="1600" dirty="0">
                  <a:latin typeface="Times New Roman" pitchFamily="18" charset="0"/>
                  <a:cs typeface="Times New Roman" pitchFamily="18" charset="0"/>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4021938" y="3775952"/>
              <a:ext cx="1967422" cy="347858"/>
            </a:xfrm>
            <a:prstGeom prst="rect">
              <a:avLst/>
            </a:prstGeom>
            <a:noFill/>
          </p:spPr>
          <p:txBody>
            <a:bodyPr wrap="none" rtlCol="0">
              <a:spAutoFit/>
            </a:bodyPr>
            <a:lstStyle/>
            <a:p>
              <a:r>
                <a:rPr lang="vi-VN" sz="1600" dirty="0">
                  <a:latin typeface="Times New Roman" pitchFamily="18" charset="0"/>
                  <a:cs typeface="Times New Roman" pitchFamily="18" charset="0"/>
                </a:rPr>
                <a:t>Từ ngữ chỉ đặc điểm</a:t>
              </a:r>
            </a:p>
          </p:txBody>
        </p:sp>
      </p:grpSp>
      <p:pic>
        <p:nvPicPr>
          <p:cNvPr id="32" name="Picture 31">
            <a:extLst>
              <a:ext uri="{FF2B5EF4-FFF2-40B4-BE49-F238E27FC236}">
                <a16:creationId xmlns:a16="http://schemas.microsoft.com/office/drawing/2014/main"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494881" y="1868106"/>
            <a:ext cx="1916723" cy="563595"/>
          </a:xfrm>
          <a:prstGeom prst="rect">
            <a:avLst/>
          </a:prstGeom>
        </p:spPr>
      </p:pic>
      <p:pic>
        <p:nvPicPr>
          <p:cNvPr id="38" name="Picture 37">
            <a:extLst>
              <a:ext uri="{FF2B5EF4-FFF2-40B4-BE49-F238E27FC236}">
                <a16:creationId xmlns:a16="http://schemas.microsoft.com/office/drawing/2014/main"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512466" y="2438434"/>
            <a:ext cx="1916723" cy="563595"/>
          </a:xfrm>
          <a:prstGeom prst="rect">
            <a:avLst/>
          </a:prstGeom>
        </p:spPr>
      </p:pic>
      <p:pic>
        <p:nvPicPr>
          <p:cNvPr id="48" name="Picture 47">
            <a:extLst>
              <a:ext uri="{FF2B5EF4-FFF2-40B4-BE49-F238E27FC236}">
                <a16:creationId xmlns:a16="http://schemas.microsoft.com/office/drawing/2014/main"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2470638" y="1868106"/>
            <a:ext cx="1916723" cy="563595"/>
          </a:xfrm>
          <a:prstGeom prst="rect">
            <a:avLst/>
          </a:prstGeom>
        </p:spPr>
      </p:pic>
      <p:pic>
        <p:nvPicPr>
          <p:cNvPr id="49" name="Picture 48">
            <a:extLst>
              <a:ext uri="{FF2B5EF4-FFF2-40B4-BE49-F238E27FC236}">
                <a16:creationId xmlns:a16="http://schemas.microsoft.com/office/drawing/2014/main"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2488223" y="2438434"/>
            <a:ext cx="1916723" cy="563595"/>
          </a:xfrm>
          <a:prstGeom prst="rect">
            <a:avLst/>
          </a:prstGeom>
        </p:spPr>
      </p:pic>
      <p:pic>
        <p:nvPicPr>
          <p:cNvPr id="50" name="Picture 49">
            <a:extLst>
              <a:ext uri="{FF2B5EF4-FFF2-40B4-BE49-F238E27FC236}">
                <a16:creationId xmlns:a16="http://schemas.microsoft.com/office/drawing/2014/main"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4446398" y="1868106"/>
            <a:ext cx="1916723" cy="563595"/>
          </a:xfrm>
          <a:prstGeom prst="rect">
            <a:avLst/>
          </a:prstGeom>
        </p:spPr>
      </p:pic>
      <p:pic>
        <p:nvPicPr>
          <p:cNvPr id="51" name="Picture 50">
            <a:extLst>
              <a:ext uri="{FF2B5EF4-FFF2-40B4-BE49-F238E27FC236}">
                <a16:creationId xmlns:a16="http://schemas.microsoft.com/office/drawing/2014/main"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4463983" y="2438434"/>
            <a:ext cx="1916723" cy="563595"/>
          </a:xfrm>
          <a:prstGeom prst="rect">
            <a:avLst/>
          </a:prstGeom>
        </p:spPr>
      </p:pic>
    </p:spTree>
    <p:custDataLst>
      <p:tags r:id="rId1"/>
    </p:custDataLst>
    <p:extLst>
      <p:ext uri="{BB962C8B-B14F-4D97-AF65-F5344CB8AC3E}">
        <p14:creationId xmlns:p14="http://schemas.microsoft.com/office/powerpoint/2010/main" val="33865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par>
                                <p:cTn id="25" presetID="16" presetClass="entr" presetSubtype="2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16" presetClass="entr" presetSubtype="2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52592 -0.04167 " pathEditMode="relative" rAng="0" ptsTypes="AA">
                                      <p:cBhvr>
                                        <p:cTn id="37" dur="2000" fill="hold"/>
                                        <p:tgtEl>
                                          <p:spTgt spid="32"/>
                                        </p:tgtEl>
                                        <p:attrNameLst>
                                          <p:attrName>ppt_x</p:attrName>
                                          <p:attrName>ppt_y</p:attrName>
                                        </p:attrNameLst>
                                      </p:cBhvr>
                                      <p:rCtr x="26296" y="-2099"/>
                                    </p:animMotion>
                                  </p:childTnLst>
                                </p:cTn>
                              </p:par>
                              <p:par>
                                <p:cTn id="38" presetID="42" presetClass="path" presetSubtype="0" accel="50000" decel="50000" fill="hold" nodeType="withEffect">
                                  <p:stCondLst>
                                    <p:cond delay="0"/>
                                  </p:stCondLst>
                                  <p:childTnLst>
                                    <p:animMotion origin="layout" path="M -1.85185E-6 -3.7037E-6 L 0.1 -0.05463 " pathEditMode="relative" rAng="0" ptsTypes="AA">
                                      <p:cBhvr>
                                        <p:cTn id="39" dur="2000" fill="hold"/>
                                        <p:tgtEl>
                                          <p:spTgt spid="38"/>
                                        </p:tgtEl>
                                        <p:attrNameLst>
                                          <p:attrName>ppt_x</p:attrName>
                                          <p:attrName>ppt_y</p:attrName>
                                        </p:attrNameLst>
                                      </p:cBhvr>
                                      <p:rCtr x="5000" y="-2747"/>
                                    </p:animMotion>
                                  </p:childTnLst>
                                </p:cTn>
                              </p:par>
                              <p:par>
                                <p:cTn id="40" presetID="42" presetClass="path" presetSubtype="0" accel="50000" decel="50000" fill="hold" nodeType="withEffect">
                                  <p:stCondLst>
                                    <p:cond delay="0"/>
                                  </p:stCondLst>
                                  <p:childTnLst>
                                    <p:animMotion origin="layout" path="M 0 -1.23457E-6 L -0.18889 -0.04012 " pathEditMode="relative" rAng="0" ptsTypes="AA">
                                      <p:cBhvr>
                                        <p:cTn id="41" dur="2000" fill="hold"/>
                                        <p:tgtEl>
                                          <p:spTgt spid="48"/>
                                        </p:tgtEl>
                                        <p:attrNameLst>
                                          <p:attrName>ppt_x</p:attrName>
                                          <p:attrName>ppt_y</p:attrName>
                                        </p:attrNameLst>
                                      </p:cBhvr>
                                      <p:rCtr x="-9444" y="-2006"/>
                                    </p:animMotion>
                                  </p:childTnLst>
                                </p:cTn>
                              </p:par>
                              <p:par>
                                <p:cTn id="42" presetID="42" presetClass="path" presetSubtype="0" accel="50000" decel="50000" fill="hold" nodeType="withEffect">
                                  <p:stCondLst>
                                    <p:cond delay="0"/>
                                  </p:stCondLst>
                                  <p:childTnLst>
                                    <p:animMotion origin="layout" path="M 3.7037E-6 -3.7037E-6 L -0.19468 0.05494 " pathEditMode="relative" rAng="0" ptsTypes="AA">
                                      <p:cBhvr>
                                        <p:cTn id="43" dur="2000" fill="hold"/>
                                        <p:tgtEl>
                                          <p:spTgt spid="49"/>
                                        </p:tgtEl>
                                        <p:attrNameLst>
                                          <p:attrName>ppt_x</p:attrName>
                                          <p:attrName>ppt_y</p:attrName>
                                        </p:attrNameLst>
                                      </p:cBhvr>
                                      <p:rCtr x="-9745" y="2747"/>
                                    </p:animMotion>
                                  </p:childTnLst>
                                </p:cTn>
                              </p:par>
                              <p:par>
                                <p:cTn id="44" presetID="42" presetClass="path" presetSubtype="0" accel="50000" decel="50000" fill="hold" nodeType="withEffect">
                                  <p:stCondLst>
                                    <p:cond delay="0"/>
                                  </p:stCondLst>
                                  <p:childTnLst>
                                    <p:animMotion origin="layout" path="M -2.96296E-6 -1.23457E-6 L -0.05578 0.05617 " pathEditMode="relative" rAng="0" ptsTypes="AA">
                                      <p:cBhvr>
                                        <p:cTn id="45" dur="2000" fill="hold"/>
                                        <p:tgtEl>
                                          <p:spTgt spid="50"/>
                                        </p:tgtEl>
                                        <p:attrNameLst>
                                          <p:attrName>ppt_x</p:attrName>
                                          <p:attrName>ppt_y</p:attrName>
                                        </p:attrNameLst>
                                      </p:cBhvr>
                                      <p:rCtr x="-2801" y="2809"/>
                                    </p:animMotion>
                                  </p:childTnLst>
                                </p:cTn>
                              </p:par>
                              <p:par>
                                <p:cTn id="46" presetID="42" presetClass="path" presetSubtype="0" accel="50000" decel="50000" fill="hold" nodeType="withEffect">
                                  <p:stCondLst>
                                    <p:cond delay="0"/>
                                  </p:stCondLst>
                                  <p:childTnLst>
                                    <p:animMotion origin="layout" path="M 7.40741E-7 -3.7037E-6 L -0.05602 0.05618 " pathEditMode="relative" rAng="0" ptsTypes="AA">
                                      <p:cBhvr>
                                        <p:cTn id="47"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D9DCF1-CC14-4713-BDC6-4FDAF336321B}"/>
              </a:ext>
            </a:extLst>
          </p:cNvPr>
          <p:cNvGrpSpPr/>
          <p:nvPr/>
        </p:nvGrpSpPr>
        <p:grpSpPr>
          <a:xfrm>
            <a:off x="336620" y="1612049"/>
            <a:ext cx="6184760" cy="2063653"/>
            <a:chOff x="336620" y="1612049"/>
            <a:chExt cx="6184760" cy="2063653"/>
          </a:xfrm>
        </p:grpSpPr>
        <p:pic>
          <p:nvPicPr>
            <p:cNvPr id="2" name="Picture 1">
              <a:extLst>
                <a:ext uri="{FF2B5EF4-FFF2-40B4-BE49-F238E27FC236}">
                  <a16:creationId xmlns:a16="http://schemas.microsoft.com/office/drawing/2014/main" id="{F0025A15-E167-4384-B831-2411BE040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620" y="1612049"/>
              <a:ext cx="6184760" cy="2063653"/>
            </a:xfrm>
            <a:prstGeom prst="rect">
              <a:avLst/>
            </a:prstGeom>
          </p:spPr>
        </p:pic>
        <p:sp>
          <p:nvSpPr>
            <p:cNvPr id="3" name="TextBox 2">
              <a:extLst>
                <a:ext uri="{FF2B5EF4-FFF2-40B4-BE49-F238E27FC236}">
                  <a16:creationId xmlns:a16="http://schemas.microsoft.com/office/drawing/2014/main" id="{639CC407-68A2-4771-B63A-C733D549E9E1}"/>
                </a:ext>
              </a:extLst>
            </p:cNvPr>
            <p:cNvSpPr txBox="1"/>
            <p:nvPr/>
          </p:nvSpPr>
          <p:spPr>
            <a:xfrm>
              <a:off x="1507253" y="1662289"/>
              <a:ext cx="331596" cy="400110"/>
            </a:xfrm>
            <a:prstGeom prst="rect">
              <a:avLst/>
            </a:prstGeom>
            <a:noFill/>
          </p:spPr>
          <p:txBody>
            <a:bodyPr wrap="square" rtlCol="0">
              <a:spAutoFit/>
            </a:bodyPr>
            <a:lstStyle/>
            <a:p>
              <a:r>
                <a:rPr lang="vi-VN" sz="2000">
                  <a:latin typeface="+mn-lt"/>
                </a:rPr>
                <a:t>A</a:t>
              </a:r>
              <a:endParaRPr lang="vi-VN" sz="2000" dirty="0">
                <a:latin typeface="+mn-lt"/>
              </a:endParaRPr>
            </a:p>
          </p:txBody>
        </p:sp>
        <p:sp>
          <p:nvSpPr>
            <p:cNvPr id="4" name="TextBox 3">
              <a:extLst>
                <a:ext uri="{FF2B5EF4-FFF2-40B4-BE49-F238E27FC236}">
                  <a16:creationId xmlns:a16="http://schemas.microsoft.com/office/drawing/2014/main" id="{B0BD5395-1D3D-4237-91E3-4DFE2DED8988}"/>
                </a:ext>
              </a:extLst>
            </p:cNvPr>
            <p:cNvSpPr txBox="1"/>
            <p:nvPr/>
          </p:nvSpPr>
          <p:spPr>
            <a:xfrm>
              <a:off x="4687557" y="1662289"/>
              <a:ext cx="331596" cy="400110"/>
            </a:xfrm>
            <a:prstGeom prst="rect">
              <a:avLst/>
            </a:prstGeom>
            <a:noFill/>
          </p:spPr>
          <p:txBody>
            <a:bodyPr wrap="square" rtlCol="0">
              <a:spAutoFit/>
            </a:bodyPr>
            <a:lstStyle/>
            <a:p>
              <a:r>
                <a:rPr lang="vi-VN" sz="2000" dirty="0">
                  <a:latin typeface="+mn-lt"/>
                </a:rPr>
                <a:t>B</a:t>
              </a:r>
            </a:p>
          </p:txBody>
        </p:sp>
      </p:grpSp>
      <p:sp>
        <p:nvSpPr>
          <p:cNvPr id="6" name="TextBox 5">
            <a:extLst>
              <a:ext uri="{FF2B5EF4-FFF2-40B4-BE49-F238E27FC236}">
                <a16:creationId xmlns:a16="http://schemas.microsoft.com/office/drawing/2014/main" id="{8185FB34-D233-4001-AB73-D7A2B3FF7AC7}"/>
              </a:ext>
            </a:extLst>
          </p:cNvPr>
          <p:cNvSpPr txBox="1"/>
          <p:nvPr/>
        </p:nvSpPr>
        <p:spPr>
          <a:xfrm>
            <a:off x="571482" y="997537"/>
            <a:ext cx="571503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Kết hợp từ ngữ ở cột A với từ ngữ ở cột B để tạo câu.</a:t>
            </a:r>
          </a:p>
        </p:txBody>
      </p:sp>
      <p:cxnSp>
        <p:nvCxnSpPr>
          <p:cNvPr id="8" name="Straight Connector 7">
            <a:extLst>
              <a:ext uri="{FF2B5EF4-FFF2-40B4-BE49-F238E27FC236}">
                <a16:creationId xmlns:a16="http://schemas.microsoft.com/office/drawing/2014/main" id="{83EF851C-71D2-4EC2-A270-9A5DCB4E8CC9}"/>
              </a:ext>
            </a:extLst>
          </p:cNvPr>
          <p:cNvCxnSpPr/>
          <p:nvPr/>
        </p:nvCxnSpPr>
        <p:spPr>
          <a:xfrm>
            <a:off x="3064747" y="2421653"/>
            <a:ext cx="364253" cy="1034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2A08BA-1D7F-467C-B196-42AB7076DDA8}"/>
              </a:ext>
            </a:extLst>
          </p:cNvPr>
          <p:cNvCxnSpPr>
            <a:cxnSpLocks/>
          </p:cNvCxnSpPr>
          <p:nvPr/>
        </p:nvCxnSpPr>
        <p:spPr>
          <a:xfrm flipV="1">
            <a:off x="3087356" y="235131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9EC644-D335-4D52-9693-765462BD3F66}"/>
              </a:ext>
            </a:extLst>
          </p:cNvPr>
          <p:cNvCxnSpPr>
            <a:cxnSpLocks/>
          </p:cNvCxnSpPr>
          <p:nvPr/>
        </p:nvCxnSpPr>
        <p:spPr>
          <a:xfrm flipV="1">
            <a:off x="3087356" y="286880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477F7A12-62A7-4613-8A51-9C966549E744}"/>
              </a:ext>
            </a:extLst>
          </p:cNvPr>
          <p:cNvGrpSpPr/>
          <p:nvPr/>
        </p:nvGrpSpPr>
        <p:grpSpPr>
          <a:xfrm>
            <a:off x="242065" y="617893"/>
            <a:ext cx="1623695" cy="675631"/>
            <a:chOff x="359295" y="617893"/>
            <a:chExt cx="1623695" cy="675631"/>
          </a:xfrm>
        </p:grpSpPr>
        <p:sp>
          <p:nvSpPr>
            <p:cNvPr id="13" name="TextBox 12">
              <a:extLst>
                <a:ext uri="{FF2B5EF4-FFF2-40B4-BE49-F238E27FC236}">
                  <a16:creationId xmlns:a16="http://schemas.microsoft.com/office/drawing/2014/main" id="{58B1E04B-2952-49A2-BFC3-A605F7DEF1C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4" name="TextBox 13">
              <a:extLst>
                <a:ext uri="{FF2B5EF4-FFF2-40B4-BE49-F238E27FC236}">
                  <a16:creationId xmlns:a16="http://schemas.microsoft.com/office/drawing/2014/main" id="{5EDF175A-D998-43F2-ABA3-CC30B08E5EE7}"/>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16" name="TextBox 15">
            <a:extLst>
              <a:ext uri="{FF2B5EF4-FFF2-40B4-BE49-F238E27FC236}">
                <a16:creationId xmlns:a16="http://schemas.microsoft.com/office/drawing/2014/main" id="{4186B029-A1DB-4038-979E-CD582A74C894}"/>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3" name="Rectangle 2"/>
          <p:cNvSpPr/>
          <p:nvPr/>
        </p:nvSpPr>
        <p:spPr>
          <a:xfrm>
            <a:off x="225921" y="3264807"/>
            <a:ext cx="3429000" cy="1166154"/>
          </a:xfrm>
          <a:prstGeom prst="rect">
            <a:avLst/>
          </a:prstGeom>
        </p:spPr>
        <p:txBody>
          <a:bodyPr lIns="57598" tIns="28798" rIns="57598" bIns="28798">
            <a:spAutoFit/>
          </a:bodyPr>
          <a:lstStyle/>
          <a:p>
            <a:r>
              <a:rPr lang="vi-VN" altLang="en-US" sz="2400" b="1" dirty="0">
                <a:solidFill>
                  <a:schemeClr val="accent3">
                    <a:lumMod val="50000"/>
                  </a:schemeClr>
                </a:solidFill>
                <a:latin typeface="Times New Roman" pitchFamily="18" charset="0"/>
                <a:cs typeface="Times New Roman" pitchFamily="18" charset="0"/>
              </a:rPr>
              <a:t>II. Đồ dùng dạy học:</a:t>
            </a:r>
          </a:p>
          <a:p>
            <a:r>
              <a:rPr lang="vi-VN" altLang="en-US" sz="2400" dirty="0">
                <a:solidFill>
                  <a:schemeClr val="accent3">
                    <a:lumMod val="50000"/>
                  </a:schemeClr>
                </a:solidFill>
                <a:latin typeface="Times New Roman" pitchFamily="18" charset="0"/>
                <a:cs typeface="Times New Roman" pitchFamily="18" charset="0"/>
                <a:sym typeface="+mn-ea"/>
              </a:rPr>
              <a:t>- GV: Bài giảng powpoil</a:t>
            </a:r>
            <a:endParaRPr lang="vi-VN" altLang="en-US" sz="2400" dirty="0">
              <a:solidFill>
                <a:schemeClr val="accent3">
                  <a:lumMod val="50000"/>
                </a:schemeClr>
              </a:solidFill>
              <a:latin typeface="Times New Roman" pitchFamily="18" charset="0"/>
              <a:cs typeface="Times New Roman" pitchFamily="18" charset="0"/>
            </a:endParaRPr>
          </a:p>
          <a:p>
            <a:r>
              <a:rPr lang="vi-VN" altLang="en-US" sz="2400" dirty="0">
                <a:solidFill>
                  <a:schemeClr val="accent3">
                    <a:lumMod val="50000"/>
                  </a:schemeClr>
                </a:solidFill>
                <a:latin typeface="Times New Roman" pitchFamily="18" charset="0"/>
                <a:cs typeface="Times New Roman" pitchFamily="18" charset="0"/>
                <a:sym typeface="+mn-ea"/>
              </a:rPr>
              <a:t>- HS: SGK, vở.</a:t>
            </a:r>
            <a:endParaRPr lang="vi-VN" altLang="en-US" sz="2400" dirty="0">
              <a:solidFill>
                <a:schemeClr val="accent3">
                  <a:lumMod val="50000"/>
                </a:schemeClr>
              </a:solidFill>
              <a:latin typeface="Times New Roman" pitchFamily="18" charset="0"/>
              <a:cs typeface="Times New Roman" pitchFamily="18" charset="0"/>
            </a:endParaRPr>
          </a:p>
        </p:txBody>
      </p:sp>
      <p:sp>
        <p:nvSpPr>
          <p:cNvPr id="4" name="Rectangle 3"/>
          <p:cNvSpPr/>
          <p:nvPr/>
        </p:nvSpPr>
        <p:spPr>
          <a:xfrm>
            <a:off x="267757" y="4315374"/>
            <a:ext cx="3461789" cy="427490"/>
          </a:xfrm>
          <a:prstGeom prst="rect">
            <a:avLst/>
          </a:prstGeom>
        </p:spPr>
        <p:txBody>
          <a:bodyPr wrap="none" lIns="57598" tIns="28798" rIns="57598" bIns="28798">
            <a:spAutoFit/>
          </a:bodyPr>
          <a:lstStyle/>
          <a:p>
            <a:r>
              <a:rPr lang="vi-VN" altLang="en-US" sz="2400" b="1" dirty="0">
                <a:solidFill>
                  <a:schemeClr val="accent3">
                    <a:lumMod val="50000"/>
                  </a:schemeClr>
                </a:solidFill>
                <a:latin typeface="Times New Roman" pitchFamily="18" charset="0"/>
                <a:cs typeface="Times New Roman" pitchFamily="18" charset="0"/>
              </a:rPr>
              <a:t>III. Hoạt động dạy - học: </a:t>
            </a:r>
          </a:p>
        </p:txBody>
      </p:sp>
      <p:sp>
        <p:nvSpPr>
          <p:cNvPr id="5" name="Rectangle 4"/>
          <p:cNvSpPr/>
          <p:nvPr/>
        </p:nvSpPr>
        <p:spPr>
          <a:xfrm>
            <a:off x="251946" y="296696"/>
            <a:ext cx="6347637" cy="3012813"/>
          </a:xfrm>
          <a:prstGeom prst="rect">
            <a:avLst/>
          </a:prstGeom>
        </p:spPr>
        <p:txBody>
          <a:bodyPr wrap="square" lIns="57598" tIns="28798" rIns="57598" bIns="28798">
            <a:spAutoFit/>
          </a:bodyPr>
          <a:lstStyle/>
          <a:p>
            <a:r>
              <a:rPr lang="vi-VN" altLang="en-US" sz="2400" b="1" dirty="0">
                <a:solidFill>
                  <a:schemeClr val="accent3">
                    <a:lumMod val="50000"/>
                  </a:schemeClr>
                </a:solidFill>
                <a:latin typeface="Times New Roman" pitchFamily="18" charset="0"/>
                <a:cs typeface="Times New Roman" pitchFamily="18" charset="0"/>
              </a:rPr>
              <a:t>I. Yêu cầu cần đạt:</a:t>
            </a:r>
          </a:p>
          <a:p>
            <a:r>
              <a:rPr lang="vi-VN" sz="2400" dirty="0">
                <a:solidFill>
                  <a:schemeClr val="accent3">
                    <a:lumMod val="50000"/>
                  </a:schemeClr>
                </a:solidFill>
                <a:latin typeface="Times New Roman" pitchFamily="18" charset="0"/>
                <a:cs typeface="Times New Roman" pitchFamily="18" charset="0"/>
              </a:rPr>
              <a:t>*Kiến thức, kĩ năng:</a:t>
            </a:r>
          </a:p>
          <a:p>
            <a:r>
              <a:rPr lang="vi-VN" sz="2400" dirty="0">
                <a:solidFill>
                  <a:schemeClr val="accent3">
                    <a:lumMod val="50000"/>
                  </a:schemeClr>
                </a:solidFill>
                <a:latin typeface="Times New Roman" pitchFamily="18" charset="0"/>
                <a:cs typeface="Times New Roman" pitchFamily="18" charset="0"/>
              </a:rPr>
              <a:t>- Ôn lại các chữ viết hoa </a:t>
            </a:r>
            <a:r>
              <a:rPr lang="vi-VN" sz="2400" b="1" dirty="0">
                <a:solidFill>
                  <a:schemeClr val="accent3">
                    <a:lumMod val="50000"/>
                  </a:schemeClr>
                </a:solidFill>
                <a:latin typeface="HP001 4 hàng" pitchFamily="34" charset="0"/>
                <a:cs typeface="Times New Roman" pitchFamily="18" charset="0"/>
              </a:rPr>
              <a:t>Q, V </a:t>
            </a:r>
            <a:r>
              <a:rPr lang="vi-VN" sz="2400" dirty="0">
                <a:solidFill>
                  <a:schemeClr val="accent3">
                    <a:lumMod val="50000"/>
                  </a:schemeClr>
                </a:solidFill>
                <a:latin typeface="Times New Roman" pitchFamily="18" charset="0"/>
                <a:cs typeface="Times New Roman" pitchFamily="18" charset="0"/>
              </a:rPr>
              <a:t>(kiểu 2).</a:t>
            </a:r>
          </a:p>
          <a:p>
            <a:r>
              <a:rPr lang="vi-VN" sz="2400" dirty="0">
                <a:solidFill>
                  <a:schemeClr val="accent3">
                    <a:lumMod val="50000"/>
                  </a:schemeClr>
                </a:solidFill>
                <a:latin typeface="Times New Roman" pitchFamily="18" charset="0"/>
                <a:cs typeface="Times New Roman" pitchFamily="18" charset="0"/>
              </a:rPr>
              <a:t>- Viết đúng câu ứng dựng: Quê em có dòng song uốn quanh.</a:t>
            </a:r>
          </a:p>
          <a:p>
            <a:r>
              <a:rPr lang="vi-VN" sz="2400" dirty="0">
                <a:solidFill>
                  <a:schemeClr val="accent3">
                    <a:lumMod val="50000"/>
                  </a:schemeClr>
                </a:solidFill>
                <a:latin typeface="Times New Roman" pitchFamily="18" charset="0"/>
                <a:cs typeface="Times New Roman" pitchFamily="18" charset="0"/>
              </a:rPr>
              <a:t>*Phát triển năng lực và phẩm chất:</a:t>
            </a:r>
          </a:p>
          <a:p>
            <a:r>
              <a:rPr lang="vi-VN" sz="2400" dirty="0">
                <a:solidFill>
                  <a:schemeClr val="accent3">
                    <a:lumMod val="50000"/>
                  </a:schemeClr>
                </a:solidFill>
                <a:latin typeface="Times New Roman" pitchFamily="18" charset="0"/>
                <a:cs typeface="Times New Roman" pitchFamily="18" charset="0"/>
              </a:rPr>
              <a:t>- Rèn cho HS tính kiên nhẫn, cẩn thận.</a:t>
            </a:r>
          </a:p>
          <a:p>
            <a:r>
              <a:rPr lang="vi-VN" sz="2400" dirty="0">
                <a:solidFill>
                  <a:schemeClr val="accent3">
                    <a:lumMod val="50000"/>
                  </a:schemeClr>
                </a:solidFill>
                <a:latin typeface="Times New Roman" pitchFamily="18" charset="0"/>
                <a:cs typeface="Times New Roman" pitchFamily="18" charset="0"/>
              </a:rPr>
              <a:t>- Có ý thức thẩm mỹ khi viết chữ.</a:t>
            </a:r>
          </a:p>
        </p:txBody>
      </p:sp>
    </p:spTree>
    <p:extLst>
      <p:ext uri="{BB962C8B-B14F-4D97-AF65-F5344CB8AC3E}">
        <p14:creationId xmlns:p14="http://schemas.microsoft.com/office/powerpoint/2010/main" val="369008406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ea typeface="HP001" panose="020B0603050302020204" pitchFamily="34" charset="0"/>
              </a:rPr>
              <a:t>ÔN CÁC CHỮ HOA</a:t>
            </a:r>
            <a:endParaRPr lang="en-US" sz="3600" dirty="0">
              <a:solidFill>
                <a:schemeClr val="accent2"/>
              </a:solidFill>
              <a:latin typeface="+mj-lt"/>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1142182" y="1508931"/>
            <a:ext cx="5365827" cy="515526"/>
          </a:xfrm>
          <a:prstGeom prst="rect">
            <a:avLst/>
          </a:prstGeom>
          <a:noFill/>
        </p:spPr>
        <p:txBody>
          <a:bodyPr wrap="square" rtlCol="0">
            <a:spAutoFit/>
          </a:bodyPr>
          <a:lstStyle/>
          <a:p>
            <a:pPr algn="ctr">
              <a:lnSpc>
                <a:spcPct val="150000"/>
              </a:lnSpc>
            </a:pPr>
            <a:r>
              <a:rPr lang="vi-VN" sz="2000" b="1" dirty="0">
                <a:solidFill>
                  <a:srgbClr val="F7446B"/>
                </a:solidFill>
                <a:latin typeface="UTM Avo" panose="02040603050506020204" pitchFamily="18" charset="0"/>
              </a:rPr>
              <a:t>ÔN CÁC CHỮ HOA </a:t>
            </a:r>
            <a:r>
              <a:rPr lang="vi-VN" sz="2000" b="1" dirty="0">
                <a:solidFill>
                  <a:srgbClr val="F7446B"/>
                </a:solidFill>
                <a:latin typeface="HP001 4 hàng" panose="020B0603050302020204" pitchFamily="34" charset="0"/>
              </a:rPr>
              <a:t>Z,f (kiểu 2)</a:t>
            </a:r>
            <a:endParaRPr lang="en-US" sz="2000" b="1" dirty="0">
              <a:solidFill>
                <a:srgbClr val="F7446B"/>
              </a:solidFill>
              <a:latin typeface="UTM Avo" panose="02040603050506020204" pitchFamily="18" charset="0"/>
            </a:endParaRPr>
          </a:p>
        </p:txBody>
      </p:sp>
      <p:pic>
        <p:nvPicPr>
          <p:cNvPr id="3" name="Picture 2" descr="A picture containing athletic game, sport&#10;&#10;Description automatically generated">
            <a:extLst>
              <a:ext uri="{FF2B5EF4-FFF2-40B4-BE49-F238E27FC236}">
                <a16:creationId xmlns:a16="http://schemas.microsoft.com/office/drawing/2014/main" id="{3A4C86B3-5AE2-466F-8B5B-E322CCE9EB57}"/>
              </a:ext>
            </a:extLst>
          </p:cNvPr>
          <p:cNvPicPr>
            <a:picLocks noChangeAspect="1"/>
          </p:cNvPicPr>
          <p:nvPr/>
        </p:nvPicPr>
        <p:blipFill rotWithShape="1">
          <a:blip r:embed="rId3"/>
          <a:srcRect r="52530"/>
          <a:stretch/>
        </p:blipFill>
        <p:spPr>
          <a:xfrm>
            <a:off x="426556" y="2304211"/>
            <a:ext cx="1663501" cy="1650612"/>
          </a:xfrm>
          <a:prstGeom prst="rect">
            <a:avLst/>
          </a:prstGeom>
        </p:spPr>
      </p:pic>
      <p:pic>
        <p:nvPicPr>
          <p:cNvPr id="14" name="Picture 13" descr="A picture containing athletic game, sport&#10;&#10;Description automatically generated">
            <a:extLst>
              <a:ext uri="{FF2B5EF4-FFF2-40B4-BE49-F238E27FC236}">
                <a16:creationId xmlns:a16="http://schemas.microsoft.com/office/drawing/2014/main" id="{69D99F2A-6AAA-4306-BBF1-A97DCBF251AF}"/>
              </a:ext>
            </a:extLst>
          </p:cNvPr>
          <p:cNvPicPr>
            <a:picLocks noChangeAspect="1"/>
          </p:cNvPicPr>
          <p:nvPr/>
        </p:nvPicPr>
        <p:blipFill rotWithShape="1">
          <a:blip r:embed="rId3"/>
          <a:srcRect l="52730" r="-200"/>
          <a:stretch/>
        </p:blipFill>
        <p:spPr>
          <a:xfrm>
            <a:off x="3487732" y="2304211"/>
            <a:ext cx="1663501" cy="1650612"/>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8BDEDB82-B241-404D-A096-2E5177E50EE1}"/>
              </a:ext>
            </a:extLst>
          </p:cNvPr>
          <p:cNvPicPr>
            <a:picLocks noChangeAspect="1"/>
          </p:cNvPicPr>
          <p:nvPr/>
        </p:nvPicPr>
        <p:blipFill rotWithShape="1">
          <a:blip r:embed="rId4"/>
          <a:srcRect l="13182" t="23110" r="13181" b="23110"/>
          <a:stretch/>
        </p:blipFill>
        <p:spPr>
          <a:xfrm>
            <a:off x="2090057" y="2591692"/>
            <a:ext cx="1319638" cy="1363131"/>
          </a:xfrm>
          <a:prstGeom prst="rect">
            <a:avLst/>
          </a:prstGeom>
        </p:spPr>
      </p:pic>
      <p:pic>
        <p:nvPicPr>
          <p:cNvPr id="9" name="Picture 8" descr="Diagram&#10;&#10;Description automatically generated">
            <a:extLst>
              <a:ext uri="{FF2B5EF4-FFF2-40B4-BE49-F238E27FC236}">
                <a16:creationId xmlns:a16="http://schemas.microsoft.com/office/drawing/2014/main" id="{21D62675-DB8B-4ADF-BB08-DBA2DBE6C657}"/>
              </a:ext>
            </a:extLst>
          </p:cNvPr>
          <p:cNvPicPr>
            <a:picLocks noChangeAspect="1"/>
          </p:cNvPicPr>
          <p:nvPr/>
        </p:nvPicPr>
        <p:blipFill rotWithShape="1">
          <a:blip r:embed="rId5"/>
          <a:srcRect l="12171" t="23704" r="12121" b="24363"/>
          <a:stretch/>
        </p:blipFill>
        <p:spPr>
          <a:xfrm>
            <a:off x="5192132" y="2615090"/>
            <a:ext cx="1356776" cy="1316334"/>
          </a:xfrm>
          <a:prstGeom prst="rect">
            <a:avLst/>
          </a:prstGeom>
        </p:spPr>
      </p:pic>
      <p:pic>
        <p:nvPicPr>
          <p:cNvPr id="18" name="Picture 17">
            <a:extLst>
              <a:ext uri="{FF2B5EF4-FFF2-40B4-BE49-F238E27FC236}">
                <a16:creationId xmlns:a16="http://schemas.microsoft.com/office/drawing/2014/main" id="{6772111B-7565-4620-A5BD-6585FBEE8A47}"/>
              </a:ext>
            </a:extLst>
          </p:cNvPr>
          <p:cNvPicPr>
            <a:picLocks noChangeAspect="1"/>
          </p:cNvPicPr>
          <p:nvPr/>
        </p:nvPicPr>
        <p:blipFill rotWithShape="1">
          <a:blip r:embed="rId6"/>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52010" y="1757123"/>
            <a:ext cx="6759557" cy="876256"/>
            <a:chOff x="347260" y="2000015"/>
            <a:chExt cx="6759557" cy="876256"/>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21668" b="84500"/>
            <a:stretch/>
          </p:blipFill>
          <p:spPr>
            <a:xfrm>
              <a:off x="347260" y="2000015"/>
              <a:ext cx="6349757" cy="876256"/>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924902" y="2281039"/>
              <a:ext cx="6181915" cy="553998"/>
            </a:xfrm>
            <a:prstGeom prst="rect">
              <a:avLst/>
            </a:prstGeom>
            <a:noFill/>
          </p:spPr>
          <p:txBody>
            <a:bodyPr wrap="square">
              <a:spAutoFit/>
            </a:bodyPr>
            <a:lstStyle/>
            <a:p>
              <a:r>
                <a:rPr lang="vi-VN" sz="3000" dirty="0">
                  <a:solidFill>
                    <a:srgbClr val="FF0000"/>
                  </a:solidFill>
                  <a:latin typeface="HP001 4 hàng" panose="020B0603050302020204" pitchFamily="34" charset="0"/>
                </a:rPr>
                <a:t>Zuê em có dŜg sŪg uū quanh.</a:t>
              </a:r>
              <a:endParaRPr lang="en-US" sz="30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Times New Roman" pitchFamily="18" charset="0"/>
                <a:cs typeface="Times New Roman" pitchFamily="18" charset="0"/>
              </a:rPr>
              <a:t>a. </a:t>
            </a:r>
            <a:r>
              <a:rPr lang="en-US" sz="1500" dirty="0" err="1">
                <a:latin typeface="Times New Roman" pitchFamily="18" charset="0"/>
                <a:cs typeface="Times New Roman" pitchFamily="18" charset="0"/>
              </a:rPr>
              <a:t>Chữ</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nào</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được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viết</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hoa</a:t>
            </a:r>
            <a:r>
              <a:rPr lang="en-US" sz="1500" dirty="0">
                <a:latin typeface="Times New Roman" pitchFamily="18" charset="0"/>
                <a:cs typeface="Times New Roman" pitchFamily="18" charset="0"/>
              </a:rPr>
              <a:t>? </a:t>
            </a:r>
          </a:p>
          <a:p>
            <a:pPr algn="just">
              <a:lnSpc>
                <a:spcPct val="150000"/>
              </a:lnSpc>
            </a:pPr>
            <a:endParaRPr lang="vi-VN" sz="1500" dirty="0">
              <a:latin typeface="Times New Roman" pitchFamily="18" charset="0"/>
              <a:cs typeface="Times New Roman" pitchFamily="18" charset="0"/>
            </a:endParaRPr>
          </a:p>
          <a:p>
            <a:pPr algn="just">
              <a:lnSpc>
                <a:spcPct val="150000"/>
              </a:lnSpc>
            </a:pPr>
            <a:r>
              <a:rPr lang="vi-VN" sz="1500" dirty="0">
                <a:latin typeface="Times New Roman" pitchFamily="18" charset="0"/>
                <a:cs typeface="Times New Roman" pitchFamily="18" charset="0"/>
              </a:rPr>
              <a:t>b. </a:t>
            </a:r>
            <a:r>
              <a:rPr lang="en-US" sz="1500" dirty="0" err="1">
                <a:latin typeface="Times New Roman" pitchFamily="18" charset="0"/>
                <a:cs typeface="Times New Roman" pitchFamily="18" charset="0"/>
              </a:rPr>
              <a:t>Khoảng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cách</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giữa</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chữ</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ghi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tiếng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như</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thế</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nào</a:t>
            </a:r>
            <a:r>
              <a:rPr lang="en-US" sz="1500" dirty="0">
                <a:latin typeface="Times New Roman" pitchFamily="18" charset="0"/>
                <a:cs typeface="Times New Roman" pitchFamily="18" charset="0"/>
              </a:rPr>
              <a:t>?</a:t>
            </a:r>
            <a:endParaRPr lang="vi-VN" sz="1500" dirty="0">
              <a:latin typeface="Times New Roman" pitchFamily="18" charset="0"/>
              <a:cs typeface="Times New Roman" pitchFamily="18" charset="0"/>
            </a:endParaRPr>
          </a:p>
          <a:p>
            <a:pPr algn="just">
              <a:lnSpc>
                <a:spcPct val="150000"/>
              </a:lnSpc>
            </a:pPr>
            <a:endParaRPr lang="vi-VN" sz="1500" dirty="0">
              <a:latin typeface="Times New Roman" pitchFamily="18" charset="0"/>
              <a:cs typeface="Times New Roman" pitchFamily="18" charset="0"/>
            </a:endParaRPr>
          </a:p>
          <a:p>
            <a:pPr algn="just">
              <a:lnSpc>
                <a:spcPct val="150000"/>
              </a:lnSpc>
            </a:pPr>
            <a:r>
              <a:rPr lang="en-US" sz="1500" dirty="0">
                <a:latin typeface="Times New Roman" pitchFamily="18" charset="0"/>
                <a:cs typeface="Times New Roman" pitchFamily="18" charset="0"/>
              </a:rPr>
              <a:t>c. </a:t>
            </a:r>
            <a:r>
              <a:rPr lang="en-US" sz="1500" dirty="0" err="1">
                <a:latin typeface="Times New Roman" pitchFamily="18" charset="0"/>
                <a:cs typeface="Times New Roman" pitchFamily="18" charset="0"/>
              </a:rPr>
              <a:t>Những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chữ</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nào</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cao</a:t>
            </a:r>
            <a:r>
              <a:rPr lang="en-US" sz="1500" dirty="0">
                <a:latin typeface="Times New Roman" pitchFamily="18" charset="0"/>
                <a:cs typeface="Times New Roman" pitchFamily="18" charset="0"/>
              </a:rPr>
              <a:t> 2.5 li ?</a:t>
            </a:r>
            <a:endParaRPr lang="vi-VN" sz="15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 d, g, h</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642FCE08-68FF-44E5-A60D-83A08FAC4398}"/>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đẹp"/>
          <p:cNvPicPr>
            <a:picLocks noChangeAspect="1" noChangeArrowheads="1"/>
          </p:cNvPicPr>
          <p:nvPr/>
        </p:nvPicPr>
        <p:blipFill>
          <a:blip r:embed="rId2"/>
          <a:srcRect/>
          <a:stretch>
            <a:fillRect/>
          </a:stretch>
        </p:blipFill>
        <p:spPr bwMode="auto">
          <a:xfrm>
            <a:off x="0" y="3042"/>
            <a:ext cx="6858000" cy="5140459"/>
          </a:xfrm>
          <a:prstGeom prst="rect">
            <a:avLst/>
          </a:prstGeom>
          <a:noFill/>
        </p:spPr>
      </p:pic>
      <p:sp>
        <p:nvSpPr>
          <p:cNvPr id="4" name="Cloud 3"/>
          <p:cNvSpPr/>
          <p:nvPr/>
        </p:nvSpPr>
        <p:spPr>
          <a:xfrm>
            <a:off x="2190307" y="400049"/>
            <a:ext cx="4096193" cy="2258091"/>
          </a:xfrm>
          <a:prstGeom prst="cloud">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sz="3000" dirty="0"/>
              <a:t>1. </a:t>
            </a:r>
            <a:r>
              <a:rPr lang="en-US" sz="3000" dirty="0" err="1"/>
              <a:t>Đọc</a:t>
            </a:r>
            <a:r>
              <a:rPr lang="en-US" sz="3000" dirty="0"/>
              <a:t> </a:t>
            </a:r>
            <a:r>
              <a:rPr lang="en-US" sz="3000" dirty="0" err="1"/>
              <a:t>bài</a:t>
            </a:r>
            <a:r>
              <a:rPr lang="en-US" sz="3000" dirty="0"/>
              <a:t> </a:t>
            </a:r>
            <a:r>
              <a:rPr lang="en-US" sz="3000" dirty="0" err="1"/>
              <a:t>tập</a:t>
            </a:r>
            <a:r>
              <a:rPr lang="en-US" sz="3000" dirty="0"/>
              <a:t> </a:t>
            </a:r>
            <a:r>
              <a:rPr lang="en-US" sz="3000" dirty="0" err="1"/>
              <a:t>đọc</a:t>
            </a:r>
            <a:r>
              <a:rPr lang="en-US" sz="3000" dirty="0"/>
              <a:t> “ </a:t>
            </a:r>
            <a:r>
              <a:rPr lang="en-US" sz="3000" dirty="0" err="1"/>
              <a:t>Khám</a:t>
            </a:r>
            <a:r>
              <a:rPr lang="en-US" sz="3000" dirty="0"/>
              <a:t> </a:t>
            </a:r>
            <a:r>
              <a:rPr lang="en-US" sz="3000" dirty="0" err="1"/>
              <a:t>phá</a:t>
            </a:r>
            <a:r>
              <a:rPr lang="en-US" sz="3000" dirty="0"/>
              <a:t> </a:t>
            </a:r>
            <a:r>
              <a:rPr lang="en-US" sz="3000" dirty="0" err="1"/>
              <a:t>đáy</a:t>
            </a:r>
            <a:r>
              <a:rPr lang="en-US" sz="3000" dirty="0"/>
              <a:t> </a:t>
            </a:r>
            <a:r>
              <a:rPr lang="en-US" sz="3000" dirty="0" err="1"/>
              <a:t>biển</a:t>
            </a:r>
            <a:r>
              <a:rPr lang="en-US" sz="3000" dirty="0"/>
              <a:t> ở </a:t>
            </a:r>
            <a:r>
              <a:rPr lang="en-US" sz="3000" dirty="0" err="1"/>
              <a:t>Trường</a:t>
            </a:r>
            <a:r>
              <a:rPr lang="en-US" sz="3000" dirty="0"/>
              <a:t> Sa”.</a:t>
            </a:r>
          </a:p>
        </p:txBody>
      </p:sp>
      <p:sp>
        <p:nvSpPr>
          <p:cNvPr id="5" name="Cloud 4"/>
          <p:cNvSpPr/>
          <p:nvPr/>
        </p:nvSpPr>
        <p:spPr>
          <a:xfrm>
            <a:off x="-1" y="2765793"/>
            <a:ext cx="5168349" cy="2134197"/>
          </a:xfrm>
          <a:prstGeom prst="cloud">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lvl="0" algn="ctr"/>
            <a:r>
              <a:rPr lang="en-US" sz="3000" dirty="0">
                <a:solidFill>
                  <a:srgbClr val="002060"/>
                </a:solidFill>
                <a:latin typeface="Times New Roman" pitchFamily="18" charset="0"/>
                <a:cs typeface="Times New Roman" pitchFamily="18" charset="0"/>
              </a:rPr>
              <a:t>2. </a:t>
            </a:r>
            <a:r>
              <a:rPr lang="vi-VN" altLang="zh-CN" sz="3200" kern="1200" dirty="0">
                <a:solidFill>
                  <a:srgbClr val="002060"/>
                </a:solidFill>
                <a:latin typeface="Times New Roman" pitchFamily="18" charset="0"/>
                <a:ea typeface="Arial-Rounded" panose="020B0500000000000000" pitchFamily="34" charset="0"/>
                <a:cs typeface="Times New Roman" pitchFamily="18" charset="0"/>
                <a:sym typeface="+mn-lt"/>
              </a:rPr>
              <a:t>Sau bài đọc, em biết thêm điều gì về biển ở Trường Sa?</a:t>
            </a:r>
            <a:r>
              <a:rPr lang="en-US" altLang="zh-CN" sz="3200" kern="1200" dirty="0">
                <a:solidFill>
                  <a:srgbClr val="002060"/>
                </a:solidFill>
                <a:latin typeface="Times New Roman" pitchFamily="18" charset="0"/>
                <a:ea typeface="Arial-Rounded" panose="020B0500000000000000" pitchFamily="34" charset="0"/>
                <a:cs typeface="Times New Roman" pitchFamily="18" charset="0"/>
                <a:sym typeface="+mn-lt"/>
              </a:rPr>
              <a:t> </a:t>
            </a:r>
          </a:p>
        </p:txBody>
      </p:sp>
      <p:sp>
        <p:nvSpPr>
          <p:cNvPr id="7" name="16-Point Star 6"/>
          <p:cNvSpPr/>
          <p:nvPr/>
        </p:nvSpPr>
        <p:spPr>
          <a:xfrm>
            <a:off x="228600" y="0"/>
            <a:ext cx="1943100" cy="1771650"/>
          </a:xfrm>
          <a:prstGeom prst="star16">
            <a:avLst/>
          </a:prstGeom>
          <a:solidFill>
            <a:srgbClr val="FFFF00"/>
          </a:solidFill>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600" b="1" dirty="0" err="1">
                <a:solidFill>
                  <a:srgbClr val="FF0000"/>
                </a:solidFill>
                <a:latin typeface="Times New Roman" pitchFamily="18" charset="0"/>
                <a:cs typeface="Times New Roman" pitchFamily="18" charset="0"/>
              </a:rPr>
              <a:t>Khởi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động</a:t>
            </a:r>
            <a:endParaRPr lang="en-US" sz="2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Times New Roman" pitchFamily="18" charset="0"/>
                <a:cs typeface="Times New Roman" pitchFamily="18" charset="0"/>
              </a:rPr>
              <a:t>LUYỆN VIẾT VỞ</a:t>
            </a:r>
            <a:endParaRPr lang="en-US" sz="3600" dirty="0">
              <a:solidFill>
                <a:schemeClr val="accent2"/>
              </a:solidFill>
              <a:latin typeface="Times New Roman" pitchFamily="18" charset="0"/>
              <a:ea typeface="HP001" panose="020B0603050302020204" pitchFamily="34" charset="0"/>
              <a:cs typeface="Times New Roman" pitchFamily="18"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61665"/>
          </a:xfrm>
          <a:prstGeom prst="rect">
            <a:avLst/>
          </a:prstGeom>
          <a:noFill/>
        </p:spPr>
        <p:txBody>
          <a:bodyPr wrap="square" rtlCol="0">
            <a:spAutoFit/>
          </a:bodyPr>
          <a:lstStyle/>
          <a:p>
            <a:pPr algn="ctr">
              <a:lnSpc>
                <a:spcPct val="150000"/>
              </a:lnSpc>
            </a:pPr>
            <a:r>
              <a:rPr lang="vi-VN" sz="1600" b="1" dirty="0">
                <a:solidFill>
                  <a:srgbClr val="0070C0"/>
                </a:solidFill>
                <a:latin typeface="Times New Roman" pitchFamily="18" charset="0"/>
                <a:cs typeface="Times New Roman" pitchFamily="18" charset="0"/>
              </a:rPr>
              <a:t>Học sinh viết vào vở </a:t>
            </a:r>
            <a:r>
              <a:rPr lang="vi-VN" sz="1600" b="1" i="1" dirty="0">
                <a:solidFill>
                  <a:srgbClr val="0070C0"/>
                </a:solidFill>
                <a:latin typeface="Times New Roman" pitchFamily="18" charset="0"/>
                <a:cs typeface="Times New Roman" pitchFamily="18" charset="0"/>
              </a:rPr>
              <a:t>Tập viết 2 tập hai</a:t>
            </a:r>
            <a:endParaRPr lang="en-US" sz="1600" b="1" dirty="0">
              <a:solidFill>
                <a:srgbClr val="0070C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BBFF257C-A9E4-4A3C-843A-67FC6439F6B1}"/>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19E235-5F0F-474A-AC80-5AEECE8B0E84}"/>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id="{76941663-6CFB-4EB2-BC93-20EA22E4A3A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id="{962B5E9A-C637-401B-B53D-1782739EF7BC}"/>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id="{FF3B11E0-54B5-41BF-92C1-CBE27DDC4C8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3" name="Rectangle 2"/>
          <p:cNvSpPr/>
          <p:nvPr/>
        </p:nvSpPr>
        <p:spPr>
          <a:xfrm>
            <a:off x="431268" y="3412661"/>
            <a:ext cx="3429000" cy="981496"/>
          </a:xfrm>
          <a:prstGeom prst="rect">
            <a:avLst/>
          </a:prstGeom>
        </p:spPr>
        <p:txBody>
          <a:bodyPr lIns="57604" tIns="28802" rIns="57604" bIns="28802">
            <a:spAutoFit/>
          </a:bodyPr>
          <a:lstStyle/>
          <a:p>
            <a:r>
              <a:rPr lang="vi-VN" altLang="en-US" sz="2000" b="1" dirty="0">
                <a:solidFill>
                  <a:schemeClr val="bg1">
                    <a:lumMod val="10000"/>
                  </a:schemeClr>
                </a:solidFill>
                <a:latin typeface="Times New Roman" pitchFamily="18" charset="0"/>
                <a:cs typeface="Times New Roman" pitchFamily="18" charset="0"/>
              </a:rPr>
              <a:t>II. Đồ dùng dạy học:</a:t>
            </a:r>
          </a:p>
          <a:p>
            <a:r>
              <a:rPr lang="vi-VN" altLang="en-US" sz="2000" dirty="0">
                <a:solidFill>
                  <a:schemeClr val="bg1">
                    <a:lumMod val="10000"/>
                  </a:schemeClr>
                </a:solidFill>
                <a:latin typeface="Times New Roman" pitchFamily="18" charset="0"/>
                <a:cs typeface="Times New Roman" pitchFamily="18" charset="0"/>
                <a:sym typeface="+mn-ea"/>
              </a:rPr>
              <a:t>- GV: Bài giảng powpoil</a:t>
            </a:r>
            <a:endParaRPr lang="vi-VN" altLang="en-US" sz="2000" dirty="0">
              <a:solidFill>
                <a:schemeClr val="bg1">
                  <a:lumMod val="10000"/>
                </a:schemeClr>
              </a:solidFill>
              <a:latin typeface="Times New Roman" pitchFamily="18" charset="0"/>
              <a:cs typeface="Times New Roman" pitchFamily="18" charset="0"/>
            </a:endParaRPr>
          </a:p>
          <a:p>
            <a:r>
              <a:rPr lang="vi-VN" altLang="en-US" sz="2000" dirty="0">
                <a:solidFill>
                  <a:schemeClr val="bg1">
                    <a:lumMod val="10000"/>
                  </a:schemeClr>
                </a:solidFill>
                <a:latin typeface="Times New Roman" pitchFamily="18" charset="0"/>
                <a:cs typeface="Times New Roman" pitchFamily="18" charset="0"/>
                <a:sym typeface="+mn-ea"/>
              </a:rPr>
              <a:t>- HS: SGK, vở.</a:t>
            </a:r>
            <a:endParaRPr lang="vi-VN" altLang="en-US" sz="2000" dirty="0">
              <a:solidFill>
                <a:schemeClr val="bg1">
                  <a:lumMod val="10000"/>
                </a:schemeClr>
              </a:solidFill>
              <a:latin typeface="Times New Roman" pitchFamily="18" charset="0"/>
              <a:cs typeface="Times New Roman" pitchFamily="18" charset="0"/>
            </a:endParaRPr>
          </a:p>
        </p:txBody>
      </p:sp>
      <p:sp>
        <p:nvSpPr>
          <p:cNvPr id="4" name="Rectangle 3"/>
          <p:cNvSpPr/>
          <p:nvPr/>
        </p:nvSpPr>
        <p:spPr>
          <a:xfrm>
            <a:off x="381815" y="4361636"/>
            <a:ext cx="2899146" cy="365943"/>
          </a:xfrm>
          <a:prstGeom prst="rect">
            <a:avLst/>
          </a:prstGeom>
        </p:spPr>
        <p:txBody>
          <a:bodyPr wrap="none" lIns="57604" tIns="28802" rIns="57604" bIns="28802">
            <a:spAutoFit/>
          </a:bodyPr>
          <a:lstStyle/>
          <a:p>
            <a:r>
              <a:rPr lang="vi-VN" altLang="en-US" sz="2000" b="1" dirty="0">
                <a:solidFill>
                  <a:schemeClr val="bg1">
                    <a:lumMod val="10000"/>
                  </a:schemeClr>
                </a:solidFill>
                <a:latin typeface="Times New Roman" pitchFamily="18" charset="0"/>
                <a:cs typeface="Times New Roman" pitchFamily="18" charset="0"/>
              </a:rPr>
              <a:t>III. Hoạt động dạy - học: </a:t>
            </a:r>
          </a:p>
        </p:txBody>
      </p:sp>
      <p:sp>
        <p:nvSpPr>
          <p:cNvPr id="5" name="Rectangle 4"/>
          <p:cNvSpPr/>
          <p:nvPr/>
        </p:nvSpPr>
        <p:spPr>
          <a:xfrm>
            <a:off x="382079" y="217183"/>
            <a:ext cx="6347637" cy="3443709"/>
          </a:xfrm>
          <a:prstGeom prst="rect">
            <a:avLst/>
          </a:prstGeom>
        </p:spPr>
        <p:txBody>
          <a:bodyPr wrap="square" lIns="57604" tIns="28802" rIns="57604" bIns="28802">
            <a:spAutoFit/>
          </a:bodyPr>
          <a:lstStyle/>
          <a:p>
            <a:r>
              <a:rPr lang="vi-VN" altLang="en-US" sz="2000" b="1" dirty="0">
                <a:solidFill>
                  <a:schemeClr val="bg1">
                    <a:lumMod val="10000"/>
                  </a:schemeClr>
                </a:solidFill>
                <a:latin typeface="Times New Roman" pitchFamily="18" charset="0"/>
                <a:cs typeface="Times New Roman" pitchFamily="18" charset="0"/>
              </a:rPr>
              <a:t>I. Yêu cầu cần đạt:</a:t>
            </a:r>
          </a:p>
          <a:p>
            <a:r>
              <a:rPr lang="vi-VN" sz="2000" dirty="0">
                <a:latin typeface="Times New Roman" pitchFamily="18" charset="0"/>
                <a:cs typeface="Times New Roman" pitchFamily="18" charset="0"/>
              </a:rPr>
              <a:t>*Kiến thức, kĩ năng:</a:t>
            </a:r>
          </a:p>
          <a:p>
            <a:r>
              <a:rPr lang="vi-VN" sz="2000" dirty="0">
                <a:latin typeface="Times New Roman" pitchFamily="18" charset="0"/>
                <a:cs typeface="Times New Roman" pitchFamily="18" charset="0"/>
              </a:rPr>
              <a:t>- Biết giới thiệu về những điều thú vị ở quê hương em hoặc nơi em sống, chia sẻ về những trải nghiệm suy nghĩ, cảm xúc về quê hương em qua tranh gợi ý.</a:t>
            </a:r>
          </a:p>
          <a:p>
            <a:r>
              <a:rPr lang="vi-VN" sz="2000" dirty="0">
                <a:latin typeface="Times New Roman" pitchFamily="18" charset="0"/>
                <a:cs typeface="Times New Roman" pitchFamily="18" charset="0"/>
              </a:rPr>
              <a:t>*Phát triển năng lực và phẩm chất:</a:t>
            </a:r>
          </a:p>
          <a:p>
            <a:r>
              <a:rPr lang="vi-VN" sz="2000" dirty="0">
                <a:latin typeface="Times New Roman" pitchFamily="18" charset="0"/>
                <a:cs typeface="Times New Roman" pitchFamily="18" charset="0"/>
              </a:rPr>
              <a:t>- Giúp hình thành và phát triển năng lực văn học: khả năng thẩm thấu một bài văn miêu tả đặc sắc về cảnh đẹp đất nước, kĩ năng giao tiếp, có tinh thần hợp tác trong làm việc nhóm.</a:t>
            </a:r>
          </a:p>
          <a:p>
            <a:r>
              <a:rPr lang="vi-VN" sz="2000" dirty="0">
                <a:latin typeface="Times New Roman" pitchFamily="18" charset="0"/>
                <a:cs typeface="Times New Roman" pitchFamily="18" charset="0"/>
              </a:rPr>
              <a:t>- Có tình cảm trân trọng đối với quê hương, đất nước.</a:t>
            </a:r>
          </a:p>
          <a:p>
            <a:endParaRPr lang="vi-VN" sz="2000" dirty="0">
              <a:latin typeface="Times New Roman" pitchFamily="18" charset="0"/>
              <a:cs typeface="Times New Roman" pitchFamily="18" charset="0"/>
            </a:endParaRPr>
          </a:p>
        </p:txBody>
      </p:sp>
    </p:spTree>
    <p:extLst>
      <p:ext uri="{BB962C8B-B14F-4D97-AF65-F5344CB8AC3E}">
        <p14:creationId xmlns:p14="http://schemas.microsoft.com/office/powerpoint/2010/main" val="369008406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486043" y="209009"/>
            <a:ext cx="4952729" cy="1200329"/>
          </a:xfrm>
          <a:prstGeom prst="rect">
            <a:avLst/>
          </a:prstGeom>
          <a:noFill/>
        </p:spPr>
        <p:txBody>
          <a:bodyPr wrap="square" rtlCol="0">
            <a:spAutoFit/>
          </a:bodyPr>
          <a:lstStyle/>
          <a:p>
            <a:pPr algn="ctr"/>
            <a:r>
              <a:rPr lang="vi-VN" sz="3600">
                <a:solidFill>
                  <a:schemeClr val="accent2"/>
                </a:solidFill>
                <a:latin typeface="Times New Roman" pitchFamily="18" charset="0"/>
                <a:cs typeface="Times New Roman" pitchFamily="18" charset="0"/>
              </a:rPr>
              <a:t>NÓI VỀ QUÊ HƯƠNG, ĐẤT NƯỚC EM</a:t>
            </a:r>
            <a:endParaRPr lang="en-US" sz="3600" dirty="0">
              <a:solidFill>
                <a:schemeClr val="accent2"/>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4D3AA807-2DCC-48E4-AC94-AB911CA05AD3}"/>
              </a:ext>
            </a:extLst>
          </p:cNvPr>
          <p:cNvSpPr txBox="1"/>
          <p:nvPr/>
        </p:nvSpPr>
        <p:spPr>
          <a:xfrm>
            <a:off x="1578603" y="1335184"/>
            <a:ext cx="4939549" cy="728148"/>
          </a:xfrm>
          <a:prstGeom prst="rect">
            <a:avLst/>
          </a:prstGeom>
          <a:noFill/>
        </p:spPr>
        <p:txBody>
          <a:bodyPr wrap="square" rtlCol="0">
            <a:spAutoFit/>
          </a:bodyPr>
          <a:lstStyle/>
          <a:p>
            <a:pPr algn="just">
              <a:lnSpc>
                <a:spcPct val="120000"/>
              </a:lnSpc>
            </a:pPr>
            <a:r>
              <a:rPr lang="vi-VN" sz="1800" b="1" dirty="0">
                <a:solidFill>
                  <a:schemeClr val="accent6">
                    <a:lumMod val="75000"/>
                  </a:schemeClr>
                </a:solidFill>
                <a:latin typeface="Times New Roman" pitchFamily="18" charset="0"/>
                <a:cs typeface="Times New Roman" pitchFamily="18" charset="0"/>
              </a:rPr>
              <a:t>1. </a:t>
            </a:r>
            <a:r>
              <a:rPr lang="vi-VN" sz="1800" dirty="0">
                <a:latin typeface="Times New Roman" pitchFamily="18" charset="0"/>
                <a:cs typeface="Times New Roman" pitchFamily="18" charset="0"/>
              </a:rPr>
              <a:t>Cùng bạn trao đổi về những điều thú vị ở quê hương em hoặc nơi em sống.</a:t>
            </a:r>
          </a:p>
        </p:txBody>
      </p:sp>
      <p:sp>
        <p:nvSpPr>
          <p:cNvPr id="5" name="Rectangle 4">
            <a:extLst>
              <a:ext uri="{FF2B5EF4-FFF2-40B4-BE49-F238E27FC236}">
                <a16:creationId xmlns:a16="http://schemas.microsoft.com/office/drawing/2014/main" id="{2E3F8E64-3903-4D32-88F0-A49C5A992BE7}"/>
              </a:ext>
            </a:extLst>
          </p:cNvPr>
          <p:cNvSpPr/>
          <p:nvPr/>
        </p:nvSpPr>
        <p:spPr>
          <a:xfrm>
            <a:off x="2038350" y="2689019"/>
            <a:ext cx="4171950" cy="4161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95B97104-33AF-4509-A19E-12E72E33312B}"/>
              </a:ext>
            </a:extLst>
          </p:cNvPr>
          <p:cNvSpPr/>
          <p:nvPr/>
        </p:nvSpPr>
        <p:spPr>
          <a:xfrm>
            <a:off x="2038350" y="4585554"/>
            <a:ext cx="3695700" cy="24085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A38287B2-72A4-4A05-BD8E-8E6060CF067B}"/>
              </a:ext>
            </a:extLst>
          </p:cNvPr>
          <p:cNvPicPr>
            <a:picLocks noChangeAspect="1"/>
          </p:cNvPicPr>
          <p:nvPr/>
        </p:nvPicPr>
        <p:blipFill rotWithShape="1">
          <a:blip r:embed="rId3"/>
          <a:srcRect l="63890" t="10249" r="4715" b="19836"/>
          <a:stretch/>
        </p:blipFill>
        <p:spPr>
          <a:xfrm>
            <a:off x="339848" y="314069"/>
            <a:ext cx="1347742" cy="1368783"/>
          </a:xfrm>
          <a:prstGeom prst="ellipse">
            <a:avLst/>
          </a:prstGeom>
          <a:effectLst>
            <a:softEdge rad="63500"/>
          </a:effectLst>
        </p:spPr>
      </p:pic>
      <p:pic>
        <p:nvPicPr>
          <p:cNvPr id="2" name="Picture 1">
            <a:extLst>
              <a:ext uri="{FF2B5EF4-FFF2-40B4-BE49-F238E27FC236}">
                <a16:creationId xmlns:a16="http://schemas.microsoft.com/office/drawing/2014/main" id="{19567C35-3AF4-44CB-8937-B39E67A6681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904964" y="2030824"/>
            <a:ext cx="3695700" cy="1732520"/>
          </a:xfrm>
          <a:prstGeom prst="rect">
            <a:avLst/>
          </a:prstGeom>
        </p:spPr>
      </p:pic>
      <p:sp>
        <p:nvSpPr>
          <p:cNvPr id="19" name="TextBox 18">
            <a:extLst>
              <a:ext uri="{FF2B5EF4-FFF2-40B4-BE49-F238E27FC236}">
                <a16:creationId xmlns:a16="http://schemas.microsoft.com/office/drawing/2014/main" id="{DF9953F9-3B32-40AC-BB0B-9283C1CBE4D4}"/>
              </a:ext>
            </a:extLst>
          </p:cNvPr>
          <p:cNvSpPr txBox="1"/>
          <p:nvPr/>
        </p:nvSpPr>
        <p:spPr>
          <a:xfrm>
            <a:off x="339848" y="1960866"/>
            <a:ext cx="2582256" cy="2419124"/>
          </a:xfrm>
          <a:prstGeom prst="rect">
            <a:avLst/>
          </a:prstGeom>
          <a:noFill/>
        </p:spPr>
        <p:txBody>
          <a:bodyPr wrap="square" rtlCol="0">
            <a:spAutoFit/>
          </a:bodyPr>
          <a:lstStyle/>
          <a:p>
            <a:pPr algn="just">
              <a:lnSpc>
                <a:spcPct val="120000"/>
              </a:lnSpc>
            </a:pPr>
            <a:r>
              <a:rPr lang="vi-VN" sz="1800" dirty="0">
                <a:solidFill>
                  <a:schemeClr val="accent6">
                    <a:lumMod val="75000"/>
                  </a:schemeClr>
                </a:solidFill>
                <a:latin typeface="Times New Roman" pitchFamily="18" charset="0"/>
                <a:cs typeface="Times New Roman" pitchFamily="18" charset="0"/>
              </a:rPr>
              <a:t>G: </a:t>
            </a:r>
            <a:r>
              <a:rPr lang="vi-VN" sz="1800" dirty="0">
                <a:latin typeface="Times New Roman" pitchFamily="18" charset="0"/>
                <a:cs typeface="Times New Roman" pitchFamily="18" charset="0"/>
              </a:rPr>
              <a:t>- Quê hương em hoặc nơi em sống có điều gì thú vị? (cảnh vật, hoạt động, những sản phẩm đặc biệt,...</a:t>
            </a:r>
          </a:p>
          <a:p>
            <a:pPr algn="just">
              <a:lnSpc>
                <a:spcPct val="120000"/>
              </a:lnSpc>
            </a:pPr>
            <a:r>
              <a:rPr lang="vi-VN" sz="1800" dirty="0">
                <a:latin typeface="Times New Roman" pitchFamily="18" charset="0"/>
                <a:cs typeface="Times New Roman" pitchFamily="18" charset="0"/>
              </a:rPr>
              <a:t>     - Em có tình cảm như thế nào với nơi đó?</a:t>
            </a:r>
          </a:p>
        </p:txBody>
      </p:sp>
      <p:sp>
        <p:nvSpPr>
          <p:cNvPr id="20" name="TextBox 19">
            <a:extLst>
              <a:ext uri="{FF2B5EF4-FFF2-40B4-BE49-F238E27FC236}">
                <a16:creationId xmlns:a16="http://schemas.microsoft.com/office/drawing/2014/main" id="{3C381C74-7ACD-45E8-9A2E-B0568D8B7B06}"/>
              </a:ext>
            </a:extLst>
          </p:cNvPr>
          <p:cNvSpPr txBox="1"/>
          <p:nvPr/>
        </p:nvSpPr>
        <p:spPr>
          <a:xfrm>
            <a:off x="585163" y="4265300"/>
            <a:ext cx="5883426" cy="728148"/>
          </a:xfrm>
          <a:prstGeom prst="rect">
            <a:avLst/>
          </a:prstGeom>
          <a:noFill/>
        </p:spPr>
        <p:txBody>
          <a:bodyPr wrap="square" rtlCol="0">
            <a:spAutoFit/>
          </a:bodyPr>
          <a:lstStyle/>
          <a:p>
            <a:pPr algn="just">
              <a:lnSpc>
                <a:spcPct val="120000"/>
              </a:lnSpc>
            </a:pPr>
            <a:r>
              <a:rPr lang="vi-VN" sz="1800" b="1" dirty="0">
                <a:solidFill>
                  <a:schemeClr val="accent6">
                    <a:lumMod val="75000"/>
                  </a:schemeClr>
                </a:solidFill>
                <a:latin typeface="Times New Roman" pitchFamily="18" charset="0"/>
                <a:cs typeface="Times New Roman" pitchFamily="18" charset="0"/>
              </a:rPr>
              <a:t>2. </a:t>
            </a:r>
            <a:r>
              <a:rPr lang="vi-VN" sz="1800" dirty="0">
                <a:latin typeface="Times New Roman" pitchFamily="18" charset="0"/>
                <a:cs typeface="Times New Roman" pitchFamily="18" charset="0"/>
              </a:rPr>
              <a:t>Nói những điều em biết thêm về quê hương, đất nước qua trao đổi với bạn ở bài tập 1.</a:t>
            </a: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E5D23-38D4-44F9-A521-6CAAE863C8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94881" y="552204"/>
            <a:ext cx="5868237" cy="549985"/>
          </a:xfrm>
          <a:prstGeom prst="rect">
            <a:avLst/>
          </a:prstGeom>
        </p:spPr>
      </p:pic>
      <p:pic>
        <p:nvPicPr>
          <p:cNvPr id="4" name="Picture 3">
            <a:extLst>
              <a:ext uri="{FF2B5EF4-FFF2-40B4-BE49-F238E27FC236}">
                <a16:creationId xmlns:a16="http://schemas.microsoft.com/office/drawing/2014/main" id="{C073BCA0-7B8B-429D-A1DF-AFA0933642F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72467" y="1231253"/>
            <a:ext cx="5313066" cy="3471020"/>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6" y="0"/>
            <a:ext cx="6892806" cy="5143500"/>
          </a:xfrm>
          <a:prstGeom prst="rect">
            <a:avLst/>
          </a:prstGeom>
        </p:spPr>
      </p:pic>
      <p:sp>
        <p:nvSpPr>
          <p:cNvPr id="3" name="Rectangle 2"/>
          <p:cNvSpPr/>
          <p:nvPr/>
        </p:nvSpPr>
        <p:spPr>
          <a:xfrm>
            <a:off x="406606" y="3589664"/>
            <a:ext cx="3446403" cy="981500"/>
          </a:xfrm>
          <a:prstGeom prst="rect">
            <a:avLst/>
          </a:prstGeom>
        </p:spPr>
        <p:txBody>
          <a:bodyPr wrap="square" lIns="57607" tIns="28804" rIns="57607" bIns="28804">
            <a:spAutoFit/>
          </a:bodyPr>
          <a:lstStyle/>
          <a:p>
            <a:r>
              <a:rPr lang="vi-VN" altLang="en-US" sz="2000" dirty="0">
                <a:solidFill>
                  <a:schemeClr val="accent3">
                    <a:lumMod val="50000"/>
                  </a:schemeClr>
                </a:solidFill>
                <a:latin typeface="Times New Roman" pitchFamily="18" charset="0"/>
                <a:cs typeface="Times New Roman" pitchFamily="18" charset="0"/>
              </a:rPr>
              <a:t>II. Đồ dùng dạy học:</a:t>
            </a:r>
          </a:p>
          <a:p>
            <a:r>
              <a:rPr lang="vi-VN" altLang="en-US" sz="2000" dirty="0">
                <a:solidFill>
                  <a:schemeClr val="accent3">
                    <a:lumMod val="50000"/>
                  </a:schemeClr>
                </a:solidFill>
                <a:latin typeface="Times New Roman" pitchFamily="18" charset="0"/>
                <a:cs typeface="Times New Roman" pitchFamily="18" charset="0"/>
                <a:sym typeface="+mn-ea"/>
              </a:rPr>
              <a:t>- GV: Bài giảng powpoil</a:t>
            </a:r>
            <a:endParaRPr lang="vi-VN" altLang="en-US" sz="2000" dirty="0">
              <a:solidFill>
                <a:schemeClr val="accent3">
                  <a:lumMod val="50000"/>
                </a:schemeClr>
              </a:solidFill>
              <a:latin typeface="Times New Roman" pitchFamily="18" charset="0"/>
              <a:cs typeface="Times New Roman" pitchFamily="18" charset="0"/>
            </a:endParaRPr>
          </a:p>
          <a:p>
            <a:r>
              <a:rPr lang="vi-VN" altLang="en-US" sz="2000" dirty="0">
                <a:solidFill>
                  <a:schemeClr val="accent3">
                    <a:lumMod val="50000"/>
                  </a:schemeClr>
                </a:solidFill>
                <a:latin typeface="Times New Roman" pitchFamily="18" charset="0"/>
                <a:cs typeface="Times New Roman" pitchFamily="18" charset="0"/>
                <a:sym typeface="+mn-ea"/>
              </a:rPr>
              <a:t>- HS: SGK, vở.</a:t>
            </a:r>
            <a:endParaRPr lang="vi-VN" altLang="en-US" sz="2000" dirty="0">
              <a:solidFill>
                <a:schemeClr val="accent3">
                  <a:lumMod val="50000"/>
                </a:schemeClr>
              </a:solidFill>
              <a:latin typeface="Times New Roman" pitchFamily="18" charset="0"/>
              <a:cs typeface="Times New Roman" pitchFamily="18" charset="0"/>
            </a:endParaRPr>
          </a:p>
        </p:txBody>
      </p:sp>
      <p:sp>
        <p:nvSpPr>
          <p:cNvPr id="4" name="Rectangle 3"/>
          <p:cNvSpPr/>
          <p:nvPr/>
        </p:nvSpPr>
        <p:spPr>
          <a:xfrm>
            <a:off x="511639" y="4569850"/>
            <a:ext cx="2741474" cy="365947"/>
          </a:xfrm>
          <a:prstGeom prst="rect">
            <a:avLst/>
          </a:prstGeom>
        </p:spPr>
        <p:txBody>
          <a:bodyPr wrap="square" lIns="57607" tIns="28804" rIns="57607" bIns="28804">
            <a:spAutoFit/>
          </a:bodyPr>
          <a:lstStyle/>
          <a:p>
            <a:r>
              <a:rPr lang="vi-VN" altLang="en-US" sz="2000" dirty="0">
                <a:solidFill>
                  <a:schemeClr val="accent3">
                    <a:lumMod val="50000"/>
                  </a:schemeClr>
                </a:solidFill>
                <a:latin typeface="Times New Roman" pitchFamily="18" charset="0"/>
                <a:cs typeface="Times New Roman" pitchFamily="18" charset="0"/>
              </a:rPr>
              <a:t>III. Hoạt động dạy - học: </a:t>
            </a:r>
          </a:p>
        </p:txBody>
      </p:sp>
      <p:sp>
        <p:nvSpPr>
          <p:cNvPr id="5" name="Rectangle 4"/>
          <p:cNvSpPr/>
          <p:nvPr/>
        </p:nvSpPr>
        <p:spPr>
          <a:xfrm>
            <a:off x="457201" y="136515"/>
            <a:ext cx="5983140" cy="3443713"/>
          </a:xfrm>
          <a:prstGeom prst="rect">
            <a:avLst/>
          </a:prstGeom>
        </p:spPr>
        <p:txBody>
          <a:bodyPr wrap="square" lIns="57607" tIns="28804" rIns="57607" bIns="28804">
            <a:spAutoFit/>
          </a:bodyPr>
          <a:lstStyle/>
          <a:p>
            <a:r>
              <a:rPr lang="vi-VN" altLang="en-US" sz="2000" dirty="0">
                <a:solidFill>
                  <a:schemeClr val="accent3">
                    <a:lumMod val="50000"/>
                  </a:schemeClr>
                </a:solidFill>
                <a:latin typeface="Times New Roman" pitchFamily="18" charset="0"/>
                <a:cs typeface="Times New Roman" pitchFamily="18" charset="0"/>
              </a:rPr>
              <a:t>I. Yêu cầu cần đạt:</a:t>
            </a:r>
          </a:p>
          <a:p>
            <a:r>
              <a:rPr lang="vi-VN" sz="2000" dirty="0">
                <a:solidFill>
                  <a:schemeClr val="accent3">
                    <a:lumMod val="50000"/>
                  </a:schemeClr>
                </a:solidFill>
                <a:latin typeface="Times New Roman" pitchFamily="18" charset="0"/>
                <a:cs typeface="Times New Roman" pitchFamily="18" charset="0"/>
              </a:rPr>
              <a:t>*Kiến thức, kĩ năng:</a:t>
            </a:r>
          </a:p>
          <a:p>
            <a:r>
              <a:rPr lang="vi-VN" sz="2000" dirty="0">
                <a:solidFill>
                  <a:schemeClr val="accent3">
                    <a:lumMod val="50000"/>
                  </a:schemeClr>
                </a:solidFill>
                <a:latin typeface="Times New Roman" pitchFamily="18" charset="0"/>
                <a:cs typeface="Times New Roman" pitchFamily="18" charset="0"/>
              </a:rPr>
              <a:t>- Biết đọc đúng, rõ ràng một văn bản miêu tả.</a:t>
            </a:r>
          </a:p>
          <a:p>
            <a:r>
              <a:rPr lang="vi-VN" sz="2000" dirty="0">
                <a:solidFill>
                  <a:schemeClr val="accent3">
                    <a:lumMod val="50000"/>
                  </a:schemeClr>
                </a:solidFill>
                <a:latin typeface="Times New Roman" pitchFamily="18" charset="0"/>
                <a:cs typeface="Times New Roman" pitchFamily="18" charset="0"/>
              </a:rPr>
              <a:t>- Quan sát nhận biết được các chi tiết trong ảnh</a:t>
            </a:r>
          </a:p>
          <a:p>
            <a:r>
              <a:rPr lang="vi-VN" sz="2000" dirty="0">
                <a:solidFill>
                  <a:schemeClr val="accent3">
                    <a:lumMod val="50000"/>
                  </a:schemeClr>
                </a:solidFill>
                <a:latin typeface="Times New Roman" pitchFamily="18" charset="0"/>
                <a:cs typeface="Times New Roman" pitchFamily="18" charset="0"/>
              </a:rPr>
              <a:t>- Hiểu nội dung bài: Hồ Gươm là cảnh đẹp của thủ đô Hà Nội</a:t>
            </a:r>
          </a:p>
          <a:p>
            <a:r>
              <a:rPr lang="vi-VN" sz="2000" dirty="0">
                <a:solidFill>
                  <a:schemeClr val="accent3">
                    <a:lumMod val="50000"/>
                  </a:schemeClr>
                </a:solidFill>
                <a:latin typeface="Times New Roman" pitchFamily="18" charset="0"/>
                <a:cs typeface="Times New Roman" pitchFamily="18" charset="0"/>
              </a:rPr>
              <a:t>*Phát triển năng lực và phẩm chất:</a:t>
            </a:r>
          </a:p>
          <a:p>
            <a:r>
              <a:rPr lang="vi-VN" sz="2000" dirty="0">
                <a:solidFill>
                  <a:schemeClr val="accent3">
                    <a:lumMod val="50000"/>
                  </a:schemeClr>
                </a:solidFill>
                <a:latin typeface="Times New Roman" pitchFamily="18" charset="0"/>
                <a:cs typeface="Times New Roman" pitchFamily="18" charset="0"/>
              </a:rPr>
              <a:t>- Giúp hình thành và phát triển năng lực văn học: khả năng thẩm thấu một bài văn miêu tả đặc sắc về cảnh đẹp đất nước, có tinh thần hợp tác trong làm việc nhóm.</a:t>
            </a:r>
          </a:p>
          <a:p>
            <a:r>
              <a:rPr lang="vi-VN" sz="2000" dirty="0">
                <a:solidFill>
                  <a:schemeClr val="accent3">
                    <a:lumMod val="50000"/>
                  </a:schemeClr>
                </a:solidFill>
                <a:latin typeface="Times New Roman" pitchFamily="18" charset="0"/>
                <a:cs typeface="Times New Roman" pitchFamily="18" charset="0"/>
              </a:rPr>
              <a:t>- Có thêm sự hiểu biết và tình yêu đối với thủ đô Hà Nội.</a:t>
            </a:r>
          </a:p>
        </p:txBody>
      </p:sp>
    </p:spTree>
    <p:extLst>
      <p:ext uri="{BB962C8B-B14F-4D97-AF65-F5344CB8AC3E}">
        <p14:creationId xmlns:p14="http://schemas.microsoft.com/office/powerpoint/2010/main" val="50471077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itchFamily="18" charset="0"/>
                  <a:cs typeface="Times New Roman"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Times New Roman" pitchFamily="18" charset="0"/>
                  <a:cs typeface="Times New Roman"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Times New Roman" pitchFamily="18" charset="0"/>
                <a:cs typeface="Times New Roman" pitchFamily="18" charset="0"/>
              </a:rPr>
              <a:t>HỒ GƯƠM</a:t>
            </a:r>
            <a:endParaRPr lang="en-US" sz="4400" dirty="0">
              <a:solidFill>
                <a:schemeClr val="accent2"/>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8" y="1356213"/>
            <a:ext cx="5141490" cy="323165"/>
          </a:xfrm>
          <a:prstGeom prst="rect">
            <a:avLst/>
          </a:prstGeom>
          <a:noFill/>
        </p:spPr>
        <p:txBody>
          <a:bodyPr wrap="square" rtlCol="0">
            <a:spAutoFit/>
          </a:bodyPr>
          <a:lstStyle/>
          <a:p>
            <a:r>
              <a:rPr lang="vi-VN" sz="1500" dirty="0">
                <a:latin typeface="Times New Roman" pitchFamily="18" charset="0"/>
                <a:cs typeface="Times New Roman" pitchFamily="18" charset="0"/>
              </a:rPr>
              <a:t>Em biết những gì về Thủ đô Hà Nội?</a:t>
            </a:r>
            <a:endParaRPr lang="en-US" sz="1500" dirty="0">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57499" y="1829896"/>
            <a:ext cx="4943002" cy="2780439"/>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itchFamily="18" charset="0"/>
                  <a:cs typeface="Times New Roman"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Times New Roman" pitchFamily="18" charset="0"/>
                  <a:cs typeface="Times New Roman"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Times New Roman" pitchFamily="18" charset="0"/>
                <a:cs typeface="Times New Roman" pitchFamily="18" charset="0"/>
              </a:rPr>
              <a:t>HỒ GƯƠM</a:t>
            </a:r>
            <a:endParaRPr lang="en-US" sz="4400" dirty="0">
              <a:solidFill>
                <a:schemeClr val="accent2"/>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88430" y="1605177"/>
            <a:ext cx="6081139" cy="2773345"/>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5421086" y="3095149"/>
            <a:ext cx="1436914" cy="2058400"/>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85410" y="3349322"/>
            <a:ext cx="1436914" cy="2058400"/>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1107996"/>
              </a:xfrm>
              <a:prstGeom prst="rect">
                <a:avLst/>
              </a:prstGeom>
              <a:noFill/>
            </p:spPr>
            <p:txBody>
              <a:bodyPr wrap="square" rtlCol="0">
                <a:spAutoFit/>
              </a:bodyPr>
              <a:lstStyle/>
              <a:p>
                <a:pPr algn="ctr">
                  <a:lnSpc>
                    <a:spcPct val="150000"/>
                  </a:lnSpc>
                </a:pPr>
                <a:r>
                  <a:rPr lang="vi-VN" sz="4400" b="1" dirty="0">
                    <a:solidFill>
                      <a:srgbClr val="17479D"/>
                    </a:solidFill>
                    <a:latin typeface="Times New Roman" pitchFamily="18" charset="0"/>
                    <a:cs typeface="Times New Roman" pitchFamily="18" charset="0"/>
                  </a:rPr>
                  <a:t>ĐỌC</a:t>
                </a:r>
                <a:endParaRPr lang="en-US" sz="4400" b="1" dirty="0">
                  <a:solidFill>
                    <a:srgbClr val="17479D"/>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Times New Roman" pitchFamily="18" charset="0"/>
                    <a:cs typeface="Times New Roman" pitchFamily="18" charset="0"/>
                  </a:rPr>
                  <a:t>TIẾT 1 – 2</a:t>
                </a:r>
                <a:endParaRPr lang="en-US" sz="2800" b="1" dirty="0">
                  <a:solidFill>
                    <a:schemeClr val="accent1">
                      <a:lumMod val="50000"/>
                    </a:schemeClr>
                  </a:solidFill>
                  <a:latin typeface="Times New Roman" pitchFamily="18" charset="0"/>
                  <a:cs typeface="Times New Roman"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1FA16E6D-78E6-4951-9D41-21DB5A7C5B4F}"/>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id="{2C713205-79CE-43B4-B60A-CFA261386F8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itchFamily="18" charset="0"/>
                  <a:cs typeface="Times New Roman" pitchFamily="18" charset="0"/>
                </a:rPr>
                <a:t>BÀI 29</a:t>
              </a:r>
            </a:p>
          </p:txBody>
        </p:sp>
        <p:sp>
          <p:nvSpPr>
            <p:cNvPr id="19" name="TextBox 18">
              <a:extLst>
                <a:ext uri="{FF2B5EF4-FFF2-40B4-BE49-F238E27FC236}">
                  <a16:creationId xmlns:a16="http://schemas.microsoft.com/office/drawing/2014/main" id="{F2398219-8CB4-44E7-B2A0-7086997F29A4}"/>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Times New Roman" pitchFamily="18" charset="0"/>
                  <a:cs typeface="Times New Roman" pitchFamily="18" charset="0"/>
                </a:rPr>
                <a:t>BÀI 29</a:t>
              </a:r>
            </a:p>
          </p:txBody>
        </p:sp>
      </p:grpSp>
      <p:sp>
        <p:nvSpPr>
          <p:cNvPr id="20" name="TextBox 19">
            <a:extLst>
              <a:ext uri="{FF2B5EF4-FFF2-40B4-BE49-F238E27FC236}">
                <a16:creationId xmlns:a16="http://schemas.microsoft.com/office/drawing/2014/main" id="{88D35578-ECCC-4E8A-8445-BFCFBFB007D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Times New Roman" pitchFamily="18" charset="0"/>
                <a:cs typeface="Times New Roman" pitchFamily="18" charset="0"/>
              </a:rPr>
              <a:t>HỒ GƯƠM</a:t>
            </a:r>
            <a:endParaRPr lang="en-US" sz="4400" dirty="0">
              <a:solidFill>
                <a:schemeClr val="accent2"/>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01431" y="636104"/>
            <a:ext cx="6200179" cy="3322645"/>
          </a:xfrm>
          <a:prstGeom prst="rect">
            <a:avLst/>
          </a:prstGeom>
          <a:noFill/>
        </p:spPr>
        <p:txBody>
          <a:bodyPr wrap="square" rtlCol="0">
            <a:spAutoFit/>
          </a:bodyPr>
          <a:lstStyle/>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Nhà tôi ở Hà Nội, cách Hồ Gươm không xa. Từ trên cao nhìn xuống, mặt hồ như một chiếc gương bầu dục lớn, sáng long lanh.</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57499" y="0"/>
            <a:ext cx="1799293" cy="672101"/>
            <a:chOff x="357499" y="-361244"/>
            <a:chExt cx="1799293" cy="672101"/>
          </a:xfrm>
        </p:grpSpPr>
        <p:sp>
          <p:nvSpPr>
            <p:cNvPr id="4" name="TextBox 3">
              <a:extLst>
                <a:ext uri="{FF2B5EF4-FFF2-40B4-BE49-F238E27FC236}">
                  <a16:creationId xmlns:a16="http://schemas.microsoft.com/office/drawing/2014/main" id="{4FCF2103-78A6-4FBE-95ED-601E4DFDD877}"/>
                </a:ext>
              </a:extLst>
            </p:cNvPr>
            <p:cNvSpPr txBox="1"/>
            <p:nvPr/>
          </p:nvSpPr>
          <p:spPr>
            <a:xfrm>
              <a:off x="938947" y="-361244"/>
              <a:ext cx="1217845"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itchFamily="18" charset="0"/>
                  <a:cs typeface="Times New Roman" pitchFamily="18" charset="0"/>
                </a:rPr>
                <a:t>ĐỌC</a:t>
              </a:r>
              <a:endParaRPr lang="en-US" sz="24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57499" y="-214315"/>
              <a:ext cx="582308" cy="525172"/>
            </a:xfrm>
            <a:prstGeom prst="rect">
              <a:avLst/>
            </a:prstGeom>
          </p:spPr>
        </p:pic>
      </p:gr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78" y="708122"/>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8839" y="1249723"/>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46" y="2128090"/>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41187" y="562559"/>
            <a:ext cx="6200179" cy="3316677"/>
          </a:xfrm>
          <a:prstGeom prst="rect">
            <a:avLst/>
          </a:prstGeom>
          <a:noFill/>
        </p:spPr>
        <p:txBody>
          <a:bodyPr wrap="square" rtlCol="0">
            <a:spAutoFit/>
          </a:bodyPr>
          <a:lstStyle/>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Nhà tôi ở Hà Nội, cách Hồ Gươm không xa. Từ trên cao nhìn xuống, mặt hồ như một chiếc gương </a:t>
            </a:r>
            <a:r>
              <a:rPr lang="vi-VN" sz="1600" b="1" dirty="0">
                <a:solidFill>
                  <a:srgbClr val="FF0000"/>
                </a:solidFill>
                <a:latin typeface="Times New Roman" pitchFamily="18" charset="0"/>
                <a:cs typeface="Times New Roman" pitchFamily="18" charset="0"/>
              </a:rPr>
              <a:t>bầu dục </a:t>
            </a:r>
            <a:r>
              <a:rPr lang="vi-VN" sz="1600" dirty="0">
                <a:latin typeface="Times New Roman" pitchFamily="18" charset="0"/>
                <a:cs typeface="Times New Roman" pitchFamily="18" charset="0"/>
              </a:rPr>
              <a:t>lớn, sáng </a:t>
            </a:r>
            <a:r>
              <a:rPr lang="vi-VN" sz="1600" b="1" dirty="0">
                <a:solidFill>
                  <a:srgbClr val="FF0000"/>
                </a:solidFill>
                <a:latin typeface="Times New Roman" pitchFamily="18" charset="0"/>
                <a:cs typeface="Times New Roman" pitchFamily="18" charset="0"/>
              </a:rPr>
              <a:t>long lanh</a:t>
            </a:r>
            <a:r>
              <a:rPr lang="vi-VN" sz="1600" dirty="0">
                <a:latin typeface="Times New Roman" pitchFamily="18" charset="0"/>
                <a:cs typeface="Times New Roman" pitchFamily="18" charset="0"/>
              </a:rPr>
              <a:t>.</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Cầu Thê Húc màu son, cong cong như con tôm, dẫn vào đền Ngọc Sơn. Mái đền lấp ló bên gốc đa già, rễ lá </a:t>
            </a:r>
            <a:r>
              <a:rPr lang="vi-VN" sz="1600" b="1" dirty="0">
                <a:solidFill>
                  <a:srgbClr val="FF0000"/>
                </a:solidFill>
                <a:latin typeface="Times New Roman" pitchFamily="18" charset="0"/>
                <a:cs typeface="Times New Roman" pitchFamily="18" charset="0"/>
              </a:rPr>
              <a:t>xum xuê</a:t>
            </a:r>
            <a:r>
              <a:rPr lang="vi-VN" sz="1600" dirty="0">
                <a:latin typeface="Times New Roman" pitchFamily="18" charset="0"/>
                <a:cs typeface="Times New Roman" pitchFamily="18" charset="0"/>
              </a:rPr>
              <a:t>. Xa một chút là Tháp Rùa, tường rêu </a:t>
            </a:r>
            <a:r>
              <a:rPr lang="vi-VN" sz="1600" b="1" dirty="0">
                <a:solidFill>
                  <a:srgbClr val="FF0000"/>
                </a:solidFill>
                <a:latin typeface="Times New Roman" pitchFamily="18" charset="0"/>
                <a:cs typeface="Times New Roman" pitchFamily="18" charset="0"/>
              </a:rPr>
              <a:t>cổ kính</a:t>
            </a:r>
            <a:r>
              <a:rPr lang="vi-VN" sz="1600" dirty="0">
                <a:latin typeface="Times New Roman" pitchFamily="18" charset="0"/>
                <a:cs typeface="Times New Roman" pitchFamily="18" charset="0"/>
              </a:rPr>
              <a:t>. Tháp xây trên gò đất giữa hồ, cỏ mọc </a:t>
            </a:r>
            <a:r>
              <a:rPr lang="vi-VN" sz="1600" b="1" dirty="0">
                <a:solidFill>
                  <a:srgbClr val="FF0000"/>
                </a:solidFill>
                <a:latin typeface="Times New Roman" pitchFamily="18" charset="0"/>
                <a:cs typeface="Times New Roman" pitchFamily="18" charset="0"/>
              </a:rPr>
              <a:t>xanh um</a:t>
            </a:r>
            <a:r>
              <a:rPr lang="vi-VN" sz="1600" dirty="0">
                <a:latin typeface="Times New Roman" pitchFamily="18" charset="0"/>
                <a:cs typeface="Times New Roman" pitchFamily="18" charset="0"/>
              </a:rPr>
              <a:t>.</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Có buổi, người ta thấy có con rùa lớn, đầu to như trái bưởi, nhô lên khỏi mặt nước. Rùa như lắng nghe tiếng chuông đồng hồ trên tầng cao nhà bưu điện, buông từng tiếng </a:t>
            </a:r>
            <a:r>
              <a:rPr lang="vi-VN" sz="1600" b="1" dirty="0">
                <a:solidFill>
                  <a:srgbClr val="FF0000"/>
                </a:solidFill>
                <a:latin typeface="Times New Roman" pitchFamily="18" charset="0"/>
                <a:cs typeface="Times New Roman" pitchFamily="18" charset="0"/>
              </a:rPr>
              <a:t>ngân nga </a:t>
            </a:r>
            <a:r>
              <a:rPr lang="vi-VN" sz="1600" dirty="0">
                <a:latin typeface="Times New Roman" pitchFamily="18" charset="0"/>
                <a:cs typeface="Times New Roman" pitchFamily="18" charset="0"/>
              </a:rPr>
              <a:t>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26463" y="0"/>
            <a:ext cx="1799294" cy="738664"/>
            <a:chOff x="635794" y="-112766"/>
            <a:chExt cx="1799294" cy="738664"/>
          </a:xfrm>
        </p:grpSpPr>
        <p:sp>
          <p:nvSpPr>
            <p:cNvPr id="4" name="TextBox 3">
              <a:extLst>
                <a:ext uri="{FF2B5EF4-FFF2-40B4-BE49-F238E27FC236}">
                  <a16:creationId xmlns:a16="http://schemas.microsoft.com/office/drawing/2014/main" id="{4FCF2103-78A6-4FBE-95ED-601E4DFDD877}"/>
                </a:ext>
              </a:extLst>
            </p:cNvPr>
            <p:cNvSpPr txBox="1"/>
            <p:nvPr/>
          </p:nvSpPr>
          <p:spPr>
            <a:xfrm>
              <a:off x="929009" y="-112766"/>
              <a:ext cx="1506079" cy="738664"/>
            </a:xfrm>
            <a:prstGeom prst="rect">
              <a:avLst/>
            </a:prstGeom>
            <a:noFill/>
          </p:spPr>
          <p:txBody>
            <a:bodyPr wrap="square" rtlCol="0">
              <a:spAutoFit/>
            </a:bodyPr>
            <a:lstStyle/>
            <a:p>
              <a:pPr algn="ctr">
                <a:lnSpc>
                  <a:spcPct val="150000"/>
                </a:lnSpc>
              </a:pPr>
              <a:r>
                <a:rPr lang="vi-VN" sz="2800" b="1" dirty="0">
                  <a:solidFill>
                    <a:srgbClr val="17479D"/>
                  </a:solidFill>
                  <a:latin typeface="Times New Roman" pitchFamily="18" charset="0"/>
                  <a:cs typeface="Times New Roman" pitchFamily="18" charset="0"/>
                </a:rPr>
                <a:t>ĐỌC</a:t>
              </a:r>
              <a:endParaRPr lang="en-US" sz="28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00" y="638548"/>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778" y="1180149"/>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498" y="2108212"/>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8940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Times New Roman" pitchFamily="18" charset="0"/>
                <a:cs typeface="Times New Roman" pitchFamily="18" charset="0"/>
              </a:rPr>
              <a:t>ĐỌC</a:t>
            </a:r>
            <a:endParaRPr lang="en-US" sz="1800" b="1" dirty="0">
              <a:solidFill>
                <a:srgbClr val="17479D"/>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794410"/>
            <a:ext cx="5365827" cy="507831"/>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Times New Roman" pitchFamily="18" charset="0"/>
                <a:cs typeface="Times New Roman" pitchFamily="18" charset="0"/>
              </a:rPr>
              <a:t>Từ ngữ</a:t>
            </a:r>
            <a:endParaRPr lang="en-US" sz="1800" b="1" dirty="0">
              <a:solidFill>
                <a:schemeClr val="accent6">
                  <a:lumMod val="50000"/>
                </a:schemeClr>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507831"/>
          </a:xfrm>
          <a:prstGeom prst="rect">
            <a:avLst/>
          </a:prstGeom>
        </p:spPr>
        <p:txBody>
          <a:bodyPr wrap="square">
            <a:spAutoFit/>
          </a:bodyPr>
          <a:lstStyle/>
          <a:p>
            <a:pPr algn="just">
              <a:lnSpc>
                <a:spcPct val="150000"/>
              </a:lnSpc>
            </a:pPr>
            <a:r>
              <a:rPr lang="vi-VN" sz="1800" dirty="0">
                <a:latin typeface="Times New Roman" pitchFamily="18" charset="0"/>
                <a:cs typeface="Times New Roman" pitchFamily="18" charset="0"/>
              </a:rPr>
              <a:t>     Hồ Gươm</a:t>
            </a:r>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1893790" y="1346205"/>
            <a:ext cx="4503986" cy="369332"/>
          </a:xfrm>
          <a:prstGeom prst="rect">
            <a:avLst/>
          </a:prstGeom>
          <a:noFill/>
        </p:spPr>
        <p:txBody>
          <a:bodyPr wrap="square" rtlCol="0">
            <a:spAutoFit/>
          </a:bodyPr>
          <a:lstStyle/>
          <a:p>
            <a:pPr algn="just"/>
            <a:r>
              <a:rPr lang="vi-VN" sz="1800" dirty="0">
                <a:solidFill>
                  <a:schemeClr val="accent6">
                    <a:lumMod val="50000"/>
                  </a:schemeClr>
                </a:solidFill>
                <a:latin typeface="Times New Roman" pitchFamily="18" charset="0"/>
                <a:cs typeface="Times New Roman" pitchFamily="18" charset="0"/>
              </a:rPr>
              <a:t>: còn gọi là hồ Hoàn Kiếm, ở Thủ đô Hà Nội.</a:t>
            </a:r>
            <a:endParaRPr lang="en-US" sz="1800" dirty="0">
              <a:solidFill>
                <a:schemeClr val="accent6">
                  <a:lumMod val="50000"/>
                </a:schemeClr>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635794" y="3917455"/>
            <a:ext cx="5996762" cy="507831"/>
          </a:xfrm>
          <a:prstGeom prst="rect">
            <a:avLst/>
          </a:prstGeom>
        </p:spPr>
        <p:txBody>
          <a:bodyPr wrap="square">
            <a:spAutoFit/>
          </a:bodyPr>
          <a:lstStyle/>
          <a:p>
            <a:pPr algn="just">
              <a:lnSpc>
                <a:spcPct val="150000"/>
              </a:lnSpc>
            </a:pPr>
            <a:r>
              <a:rPr lang="vi-VN" sz="1800" dirty="0">
                <a:latin typeface="Times New Roman" pitchFamily="18" charset="0"/>
                <a:cs typeface="Times New Roman" pitchFamily="18" charset="0"/>
              </a:rPr>
              <a:t>     Cổ kính</a:t>
            </a:r>
          </a:p>
        </p:txBody>
      </p:sp>
      <p:sp>
        <p:nvSpPr>
          <p:cNvPr id="15" name="Oval 14">
            <a:extLst>
              <a:ext uri="{FF2B5EF4-FFF2-40B4-BE49-F238E27FC236}">
                <a16:creationId xmlns:a16="http://schemas.microsoft.com/office/drawing/2014/main" id="{275D6F96-67B9-4FB5-8B92-2BC2A3F22885}"/>
              </a:ext>
            </a:extLst>
          </p:cNvPr>
          <p:cNvSpPr/>
          <p:nvPr/>
        </p:nvSpPr>
        <p:spPr>
          <a:xfrm>
            <a:off x="726175" y="4054884"/>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5B42D5D3-88EA-4F35-886E-E862639836F5}"/>
              </a:ext>
            </a:extLst>
          </p:cNvPr>
          <p:cNvSpPr txBox="1"/>
          <p:nvPr/>
        </p:nvSpPr>
        <p:spPr>
          <a:xfrm>
            <a:off x="1842577" y="3997200"/>
            <a:ext cx="4785148" cy="369332"/>
          </a:xfrm>
          <a:prstGeom prst="rect">
            <a:avLst/>
          </a:prstGeom>
          <a:noFill/>
        </p:spPr>
        <p:txBody>
          <a:bodyPr wrap="square" rtlCol="0">
            <a:spAutoFit/>
          </a:bodyPr>
          <a:lstStyle/>
          <a:p>
            <a:pPr algn="just"/>
            <a:r>
              <a:rPr lang="vi-VN" sz="1800" dirty="0">
                <a:solidFill>
                  <a:schemeClr val="accent6">
                    <a:lumMod val="50000"/>
                  </a:schemeClr>
                </a:solidFill>
                <a:latin typeface="Times New Roman" pitchFamily="18" charset="0"/>
                <a:cs typeface="Times New Roman" pitchFamily="18" charset="0"/>
              </a:rPr>
              <a:t>: cổ và trang nghiêm.</a:t>
            </a:r>
            <a:endParaRPr lang="en-US" sz="1800" dirty="0">
              <a:solidFill>
                <a:schemeClr val="accent6">
                  <a:lumMod val="50000"/>
                </a:schemeClr>
              </a:solidFill>
              <a:latin typeface="Times New Roman" pitchFamily="18" charset="0"/>
              <a:cs typeface="Times New Roman" pitchFamily="18" charset="0"/>
            </a:endParaRPr>
          </a:p>
        </p:txBody>
      </p:sp>
      <p:pic>
        <p:nvPicPr>
          <p:cNvPr id="2050" name="Picture 2" descr="Vẻ đẹp Hồ Gươm những ngày hoa gạo nở">
            <a:extLst>
              <a:ext uri="{FF2B5EF4-FFF2-40B4-BE49-F238E27FC236}">
                <a16:creationId xmlns:a16="http://schemas.microsoft.com/office/drawing/2014/main" id="{FC6A738C-F959-4417-AA0C-9FC3D2A8A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02" y="1971839"/>
            <a:ext cx="2878395" cy="1922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ẹp Chất Lượng Cao - Miễn Phí: Tranh, ảnh Tháp Rùa, Hồ Gươm Hà nội  về đêm - bản full HD sắc nét">
            <a:extLst>
              <a:ext uri="{FF2B5EF4-FFF2-40B4-BE49-F238E27FC236}">
                <a16:creationId xmlns:a16="http://schemas.microsoft.com/office/drawing/2014/main" id="{7F3D9BD1-8C41-437B-954E-0205F2608C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3" r="6148"/>
          <a:stretch/>
        </p:blipFill>
        <p:spPr bwMode="auto">
          <a:xfrm>
            <a:off x="3677696" y="1971839"/>
            <a:ext cx="2629701" cy="1922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par>
                                <p:cTn id="32" presetID="14" presetClass="entr" presetSubtype="1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randombar(horizontal)">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3529</TotalTime>
  <Words>1577</Words>
  <Application>Microsoft Office PowerPoint</Application>
  <PresentationFormat>Custom</PresentationFormat>
  <Paragraphs>123</Paragraphs>
  <Slides>24</Slides>
  <Notes>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vt:lpstr>
      <vt:lpstr>Calibri</vt:lpstr>
      <vt:lpstr>HP001 4 hàng</vt:lpstr>
      <vt:lpstr>Times New Roman</vt:lpstr>
      <vt:lpstr>Calibri Light</vt:lpstr>
      <vt:lpstr>Kalam</vt:lpstr>
      <vt:lpstr>UTM Avo</vt:lpstr>
      <vt:lpstr>Montserrat</vt:lpstr>
      <vt:lpstr>UTM Cookies</vt:lpstr>
      <vt:lpstr>HP001</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240</cp:revision>
  <dcterms:modified xsi:type="dcterms:W3CDTF">2025-04-27T14:34:06Z</dcterms:modified>
</cp:coreProperties>
</file>