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313" r:id="rId2"/>
    <p:sldId id="256" r:id="rId3"/>
    <p:sldId id="331" r:id="rId4"/>
    <p:sldId id="322" r:id="rId5"/>
    <p:sldId id="336" r:id="rId6"/>
    <p:sldId id="324" r:id="rId7"/>
    <p:sldId id="338" r:id="rId8"/>
    <p:sldId id="339" r:id="rId9"/>
    <p:sldId id="326" r:id="rId10"/>
    <p:sldId id="327" r:id="rId11"/>
    <p:sldId id="328" r:id="rId12"/>
  </p:sldIdLst>
  <p:sldSz cx="12161838" cy="6858000"/>
  <p:notesSz cx="6858000" cy="9144000"/>
  <p:embeddedFontLst>
    <p:embeddedFont>
      <p:font typeface="Source Sans Pro" panose="020B0604020202020204" charset="0"/>
      <p:regular r:id="rId14"/>
      <p:bold r:id="rId15"/>
      <p:italic r:id="rId16"/>
      <p:boldItalic r:id="rId17"/>
    </p:embeddedFont>
    <p:embeddedFont>
      <p:font typeface="HP001 4 hàng" panose="020B0603050302020204" pitchFamily="34" charset="0"/>
      <p:regular r:id="rId18"/>
      <p:bold r:id="rId19"/>
    </p:embeddedFont>
    <p:embeddedFont>
      <p:font typeface="Arial-Rounded" panose="020B0500000000000000" pitchFamily="34" charset="0"/>
      <p:regular r:id="rId20"/>
    </p:embeddedFont>
    <p:embeddedFont>
      <p:font typeface="Roboto Condensed Light" panose="020B0604020202020204" charset="0"/>
      <p:regular r:id="rId21"/>
      <p:italic r:id="rId22"/>
    </p:embeddedFont>
    <p:embeddedFont>
      <p:font typeface="Titan One" panose="020B0604020202020204" charset="0"/>
      <p:regular r:id="rId23"/>
    </p:embeddedFont>
    <p:embeddedFont>
      <p:font typeface="Cambria Math" panose="02040503050406030204" pitchFamily="18" charset="0"/>
      <p:regular r:id="rId24"/>
    </p:embeddedFont>
    <p:embeddedFont>
      <p:font typeface="Dosis" panose="020B0604020202020204" charset="0"/>
      <p:regular r:id="rId25"/>
      <p:bold r:id="rId26"/>
    </p:embeddedFont>
    <p:embeddedFont>
      <p:font typeface="Bebas Neue" panose="020B0604020202020204" charset="0"/>
      <p:regular r:id="rId27"/>
    </p:embeddedFont>
    <p:embeddedFont>
      <p:font typeface="Quicksand" panose="020B0604020202020204" charset="0"/>
      <p:regular r:id="rId28"/>
      <p:bold r:id="rId29"/>
    </p:embeddedFont>
    <p:embeddedFont>
      <p:font typeface="Fira Sans Extra Condensed Medium"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3" autoAdjust="0"/>
  </p:normalViewPr>
  <p:slideViewPr>
    <p:cSldViewPr>
      <p:cViewPr varScale="1">
        <p:scale>
          <a:sx n="63" d="100"/>
          <a:sy n="63" d="100"/>
        </p:scale>
        <p:origin x="996" y="4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74385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172226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GV cần</a:t>
            </a:r>
            <a:r>
              <a:rPr lang="en-US" b="1" baseline="0"/>
              <a:t> phân tích kĩ cho HS hiểu bản chất của cái bảng này là ntn, đâu là hàng, đâu là cột. Làm theo cột dọc và mỗi ô là ghi cái gì chứ k phải vào bài cái làm luôn là HS nó k hiểu đc bản chất vấn đề (thầy cô trẻ chú ý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35554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a:latin typeface="Arial" pitchFamily="34" charset="0"/>
              <a:cs typeface="Arial" pitchFamily="34" charset="0"/>
            </a:endParaRPr>
          </a:p>
        </p:txBody>
      </p:sp>
    </p:spTree>
    <p:extLst>
      <p:ext uri="{BB962C8B-B14F-4D97-AF65-F5344CB8AC3E}">
        <p14:creationId xmlns:p14="http://schemas.microsoft.com/office/powerpoint/2010/main" val="5338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35461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Click vào từng mảnh ghép để ra đáp án</a:t>
            </a:r>
            <a:endParaRPr lang="vi-VN" sz="1100" b="1">
              <a:latin typeface="Arial" pitchFamily="34" charset="0"/>
              <a:cs typeface="Arial" pitchFamily="34" charset="0"/>
            </a:endParaRPr>
          </a:p>
        </p:txBody>
      </p:sp>
    </p:spTree>
    <p:extLst>
      <p:ext uri="{BB962C8B-B14F-4D97-AF65-F5344CB8AC3E}">
        <p14:creationId xmlns:p14="http://schemas.microsoft.com/office/powerpoint/2010/main" val="243128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329083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a:cs typeface="Arial"/>
              </a:rPr>
              <a:t>Click vào từng nhân vật hoạt hình để ra đề. Tiếp tục click vào nhân vật đó để ra đáp án</a:t>
            </a:r>
            <a:endParaRPr lang="vi-VN" sz="1100" b="1">
              <a:latin typeface="Arial" pitchFamily="34" charset="0"/>
              <a:cs typeface="Arial" pitchFamily="34" charset="0"/>
            </a:endParaRPr>
          </a:p>
        </p:txBody>
      </p:sp>
    </p:spTree>
    <p:extLst>
      <p:ext uri="{BB962C8B-B14F-4D97-AF65-F5344CB8AC3E}">
        <p14:creationId xmlns:p14="http://schemas.microsoft.com/office/powerpoint/2010/main" val="12597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7.xml"/><Relationship Id="rId16" Type="http://schemas.microsoft.com/office/2007/relationships/hdphoto" Target="../media/hdphoto7.wdp"/><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endParaRPr lang="en-US" sz="13700" b="1" dirty="0">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endParaRPr lang="en-US" sz="13700" b="1" spc="149"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403872" y="3620707"/>
            <a:ext cx="5180566" cy="2703762"/>
          </a:xfrm>
          <a:prstGeom prst="rect">
            <a:avLst/>
          </a:prstGeom>
        </p:spPr>
      </p:pic>
      <p:sp>
        <p:nvSpPr>
          <p:cNvPr id="2" name="Rectangle 1"/>
          <p:cNvSpPr/>
          <p:nvPr/>
        </p:nvSpPr>
        <p:spPr>
          <a:xfrm>
            <a:off x="2499519" y="1067062"/>
            <a:ext cx="7583118" cy="1800493"/>
          </a:xfrm>
          <a:prstGeom prst="rect">
            <a:avLst/>
          </a:prstGeom>
        </p:spPr>
        <p:txBody>
          <a:bodyPr wrap="square">
            <a:spAutoFit/>
          </a:bodyPr>
          <a:lstStyle/>
          <a:p>
            <a:pPr lvl="0" algn="ctr">
              <a:buClrTx/>
            </a:pPr>
            <a:r>
              <a:rPr lang="en-US" sz="3700" b="1" dirty="0">
                <a:solidFill>
                  <a:prstClr val="black"/>
                </a:solidFill>
                <a:latin typeface="HP001 4 hàng" panose="020B0603050302020204" pitchFamily="34" charset="0"/>
                <a:ea typeface="Arial-Rounded" pitchFamily="34" charset="0"/>
                <a:cs typeface="Arial" pitchFamily="34" charset="0"/>
              </a:rPr>
              <a:t>Thứ hai ngày 24 - 1 -2022</a:t>
            </a:r>
          </a:p>
          <a:p>
            <a:pPr lvl="0" algn="ctr">
              <a:buClrTx/>
            </a:pPr>
            <a:r>
              <a:rPr lang="en-US" sz="3700" b="1" dirty="0" smtClean="0">
                <a:solidFill>
                  <a:prstClr val="black"/>
                </a:solidFill>
                <a:latin typeface="HP001 4 hàng" panose="020B0603050302020204" pitchFamily="34" charset="0"/>
                <a:ea typeface="Arial-Rounded" pitchFamily="34" charset="0"/>
                <a:cs typeface="Arial" pitchFamily="34" charset="0"/>
              </a:rPr>
              <a:t>Toán</a:t>
            </a:r>
          </a:p>
          <a:p>
            <a:pPr lvl="0" algn="ctr">
              <a:buClrTx/>
            </a:pPr>
            <a:r>
              <a:rPr lang="en-US" sz="3700" b="1" dirty="0" smtClean="0">
                <a:solidFill>
                  <a:prstClr val="black"/>
                </a:solidFill>
                <a:latin typeface="HP001 4 hàng" panose="020B0603050302020204" pitchFamily="34" charset="0"/>
                <a:ea typeface="Arial-Rounded" pitchFamily="34" charset="0"/>
                <a:cs typeface="Arial" pitchFamily="34" charset="0"/>
              </a:rPr>
              <a:t>Luyện tập</a:t>
            </a:r>
            <a:endParaRPr lang="en-US" sz="7400" b="1" dirty="0">
              <a:solidFill>
                <a:srgbClr val="3F2732"/>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atin typeface="+mj-lt"/>
              </a:rPr>
              <a:t>Thân chào thầy cô!</a:t>
            </a:r>
            <a:br>
              <a:rPr lang="en-US">
                <a:latin typeface="+mj-lt"/>
              </a:rPr>
            </a:br>
            <a:r>
              <a:rPr lang="en-US">
                <a:latin typeface="+mj-lt"/>
              </a:rPr>
              <a:t>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a:t>
            </a:r>
          </a:p>
        </p:txBody>
      </p:sp>
      <p:sp>
        <p:nvSpPr>
          <p:cNvPr id="3" name="Rectangle 2"/>
          <p:cNvSpPr/>
          <p:nvPr/>
        </p:nvSpPr>
        <p:spPr>
          <a:xfrm>
            <a:off x="442119" y="5562600"/>
            <a:ext cx="11277600" cy="3276600"/>
          </a:xfrm>
          <a:prstGeom prst="rect">
            <a:avLst/>
          </a:prstGeom>
          <a:solidFill>
            <a:srgbClr val="FFFD97"/>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Tree>
    <p:extLst>
      <p:ext uri="{BB962C8B-B14F-4D97-AF65-F5344CB8AC3E}">
        <p14:creationId xmlns:p14="http://schemas.microsoft.com/office/powerpoint/2010/main" val="225586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1889919" y="2383605"/>
            <a:ext cx="8228344" cy="3570400"/>
          </a:xfrm>
        </p:spPr>
        <p:txBody>
          <a:bodyPr/>
          <a:lstStyle/>
          <a:p>
            <a:pPr>
              <a:lnSpc>
                <a:spcPct val="100000"/>
              </a:lnSpc>
              <a:spcBef>
                <a:spcPts val="1200"/>
              </a:spcBef>
              <a:spcAft>
                <a:spcPts val="1200"/>
              </a:spcAft>
            </a:pPr>
            <a:r>
              <a:rPr lang="en-US" sz="7200" b="1">
                <a:solidFill>
                  <a:srgbClr val="FF0168"/>
                </a:solidFill>
                <a:latin typeface="Arial" pitchFamily="34" charset="0"/>
                <a:cs typeface="Arial" pitchFamily="34" charset="0"/>
              </a:rPr>
              <a:t>BÀI 38</a:t>
            </a:r>
            <a:br>
              <a:rPr lang="en-US" sz="7200" b="1">
                <a:solidFill>
                  <a:srgbClr val="FF0168"/>
                </a:solidFill>
                <a:latin typeface="Arial" pitchFamily="34" charset="0"/>
                <a:cs typeface="Arial" pitchFamily="34" charset="0"/>
              </a:rPr>
            </a:br>
            <a:r>
              <a:rPr lang="en-US" sz="7200" b="1">
                <a:solidFill>
                  <a:srgbClr val="FF0168"/>
                </a:solidFill>
                <a:latin typeface="Arial" pitchFamily="34" charset="0"/>
                <a:cs typeface="Arial" pitchFamily="34" charset="0"/>
              </a:rPr>
              <a:t>THỪA SỐ, TÍCH</a:t>
            </a:r>
            <a:endParaRPr lang="en-US" sz="7200"/>
          </a:p>
        </p:txBody>
      </p:sp>
      <p:sp>
        <p:nvSpPr>
          <p:cNvPr id="110" name="TextBox 109"/>
          <p:cNvSpPr txBox="1"/>
          <p:nvPr/>
        </p:nvSpPr>
        <p:spPr>
          <a:xfrm>
            <a:off x="2564498" y="990600"/>
            <a:ext cx="8850421" cy="1446093"/>
          </a:xfrm>
          <a:prstGeom prst="rect">
            <a:avLst/>
          </a:prstGeom>
          <a:noFill/>
        </p:spPr>
        <p:txBody>
          <a:bodyPr wrap="square" lIns="90990" tIns="45494" rIns="90990" bIns="45494" rtlCol="0">
            <a:spAutoFit/>
          </a:bodyPr>
          <a:lstStyle/>
          <a:p>
            <a:pPr algn="just"/>
            <a:r>
              <a:rPr lang="en-US" sz="4400" b="1">
                <a:solidFill>
                  <a:schemeClr val="tx1"/>
                </a:solidFill>
                <a:latin typeface="Arial" pitchFamily="34" charset="0"/>
                <a:cs typeface="Arial" pitchFamily="34" charset="0"/>
              </a:rPr>
              <a:t>CHỦ ĐỀ 8:</a:t>
            </a:r>
          </a:p>
          <a:p>
            <a:pPr algn="just"/>
            <a:r>
              <a:rPr lang="en-US" sz="4400" b="1">
                <a:solidFill>
                  <a:schemeClr val="tx1"/>
                </a:solidFill>
                <a:latin typeface="Arial" pitchFamily="34" charset="0"/>
                <a:cs typeface="Arial" pitchFamily="34" charset="0"/>
              </a:rPr>
              <a:t>PHÉP NHÂN, PHÉP CHIA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DF4C2-46B8-4ED1-95F5-42F5F6E2A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519" y="1296435"/>
            <a:ext cx="6660026" cy="3330014"/>
          </a:xfrm>
          <a:prstGeom prst="rect">
            <a:avLst/>
          </a:prstGeom>
        </p:spPr>
      </p:pic>
      <p:sp>
        <p:nvSpPr>
          <p:cNvPr id="4" name="Rounded Rectangle 3">
            <a:extLst>
              <a:ext uri="{FF2B5EF4-FFF2-40B4-BE49-F238E27FC236}">
                <a16:creationId xmlns:a16="http://schemas.microsoft.com/office/drawing/2014/main" id="{3F1CFEE7-B9B0-41F4-AB9E-979BAC8349F3}"/>
              </a:ext>
            </a:extLst>
          </p:cNvPr>
          <p:cNvSpPr/>
          <p:nvPr/>
        </p:nvSpPr>
        <p:spPr>
          <a:xfrm>
            <a:off x="7679146" y="5410200"/>
            <a:ext cx="1369346"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2800">
                <a:solidFill>
                  <a:schemeClr val="tx1"/>
                </a:solidFill>
                <a:latin typeface="Arial" pitchFamily="34" charset="0"/>
                <a:cs typeface="Arial" pitchFamily="34" charset="0"/>
              </a:rPr>
              <a:t>S/10</a:t>
            </a:r>
          </a:p>
        </p:txBody>
      </p:sp>
    </p:spTree>
    <p:extLst>
      <p:ext uri="{BB962C8B-B14F-4D97-AF65-F5344CB8AC3E}">
        <p14:creationId xmlns:p14="http://schemas.microsoft.com/office/powerpoint/2010/main" val="5821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0FF7E3-8530-4C95-9D7C-6A6C8369CC45}"/>
              </a:ext>
            </a:extLst>
          </p:cNvPr>
          <p:cNvGrpSpPr/>
          <p:nvPr/>
        </p:nvGrpSpPr>
        <p:grpSpPr>
          <a:xfrm>
            <a:off x="899319" y="838200"/>
            <a:ext cx="11967052" cy="646331"/>
            <a:chOff x="823119" y="658445"/>
            <a:chExt cx="11967052" cy="646331"/>
          </a:xfrm>
        </p:grpSpPr>
        <p:sp>
          <p:nvSpPr>
            <p:cNvPr id="2" name="TextBox 1">
              <a:extLst>
                <a:ext uri="{FF2B5EF4-FFF2-40B4-BE49-F238E27FC236}">
                  <a16:creationId xmlns:a16="http://schemas.microsoft.com/office/drawing/2014/main" id="{699392C6-494A-4B59-A6A2-4DDD7D22A582}"/>
                </a:ext>
              </a:extLst>
            </p:cNvPr>
            <p:cNvSpPr txBox="1"/>
            <p:nvPr/>
          </p:nvSpPr>
          <p:spPr>
            <a:xfrm>
              <a:off x="1508919" y="658445"/>
              <a:ext cx="11281252" cy="646331"/>
            </a:xfrm>
            <a:prstGeom prst="rect">
              <a:avLst/>
            </a:prstGeom>
            <a:noFill/>
          </p:spPr>
          <p:txBody>
            <a:bodyPr wrap="square" rtlCol="0">
              <a:spAutoFit/>
            </a:bodyPr>
            <a:lstStyle/>
            <a:p>
              <a:pPr algn="just"/>
              <a:r>
                <a:rPr lang="en-US" sz="3600">
                  <a:solidFill>
                    <a:schemeClr val="tx1"/>
                  </a:solidFill>
                </a:rPr>
                <a:t>Số?</a:t>
              </a:r>
              <a:endParaRPr lang="vi-VN" sz="3600">
                <a:solidFill>
                  <a:schemeClr val="tx1"/>
                </a:solidFill>
              </a:endParaRPr>
            </a:p>
          </p:txBody>
        </p:sp>
        <p:sp>
          <p:nvSpPr>
            <p:cNvPr id="3" name="Oval 2"/>
            <p:cNvSpPr/>
            <p:nvPr/>
          </p:nvSpPr>
          <p:spPr>
            <a:xfrm>
              <a:off x="823119" y="70729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grpSp>
      <p:sp>
        <p:nvSpPr>
          <p:cNvPr id="40" name="TextBox 39">
            <a:extLst>
              <a:ext uri="{FF2B5EF4-FFF2-40B4-BE49-F238E27FC236}">
                <a16:creationId xmlns:a16="http://schemas.microsoft.com/office/drawing/2014/main" id="{19F614D2-EE3A-48C8-B750-09474514AD07}"/>
              </a:ext>
            </a:extLst>
          </p:cNvPr>
          <p:cNvSpPr txBox="1"/>
          <p:nvPr/>
        </p:nvSpPr>
        <p:spPr>
          <a:xfrm>
            <a:off x="1589690" y="1600200"/>
            <a:ext cx="595035" cy="646331"/>
          </a:xfrm>
          <a:prstGeom prst="rect">
            <a:avLst/>
          </a:prstGeom>
          <a:noFill/>
        </p:spPr>
        <p:txBody>
          <a:bodyPr wrap="none" rtlCol="0">
            <a:spAutoFit/>
          </a:bodyPr>
          <a:lstStyle/>
          <a:p>
            <a:r>
              <a:rPr lang="vi-VN" sz="3600" dirty="0">
                <a:solidFill>
                  <a:schemeClr val="tx1"/>
                </a:solidFill>
              </a:rPr>
              <a:t>a)</a:t>
            </a:r>
          </a:p>
        </p:txBody>
      </p:sp>
      <mc:AlternateContent xmlns:mc="http://schemas.openxmlformats.org/markup-compatibility/2006" xmlns:a14="http://schemas.microsoft.com/office/drawing/2010/main">
        <mc:Choice Requires="a14">
          <p:graphicFrame>
            <p:nvGraphicFramePr>
              <p:cNvPr id="41" name="Table 17">
                <a:extLst>
                  <a:ext uri="{FF2B5EF4-FFF2-40B4-BE49-F238E27FC236}">
                    <a16:creationId xmlns:a16="http://schemas.microsoft.com/office/drawing/2014/main" id="{FC7B8DD6-891C-433C-827E-7223E1E7E167}"/>
                  </a:ext>
                </a:extLst>
              </p:cNvPr>
              <p:cNvGraphicFramePr>
                <a:graphicFrameLocks noGrp="1"/>
              </p:cNvGraphicFramePr>
              <p:nvPr>
                <p:extLst>
                  <p:ext uri="{D42A27DB-BD31-4B8C-83A1-F6EECF244321}">
                    <p14:modId xmlns:p14="http://schemas.microsoft.com/office/powerpoint/2010/main" val="2544009640"/>
                  </p:ext>
                </p:extLst>
              </p:nvPr>
            </p:nvGraphicFramePr>
            <p:xfrm>
              <a:off x="1813719" y="2554637"/>
              <a:ext cx="9677400" cy="2667000"/>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3750429237"/>
                        </a:ext>
                      </a:extLst>
                    </a:gridCol>
                    <a:gridCol w="1371600">
                      <a:extLst>
                        <a:ext uri="{9D8B030D-6E8A-4147-A177-3AD203B41FA5}">
                          <a16:colId xmlns:a16="http://schemas.microsoft.com/office/drawing/2014/main" val="892396866"/>
                        </a:ext>
                      </a:extLst>
                    </a:gridCol>
                    <a:gridCol w="1371600">
                      <a:extLst>
                        <a:ext uri="{9D8B030D-6E8A-4147-A177-3AD203B41FA5}">
                          <a16:colId xmlns:a16="http://schemas.microsoft.com/office/drawing/2014/main" val="1994511951"/>
                        </a:ext>
                      </a:extLst>
                    </a:gridCol>
                    <a:gridCol w="1371600">
                      <a:extLst>
                        <a:ext uri="{9D8B030D-6E8A-4147-A177-3AD203B41FA5}">
                          <a16:colId xmlns:a16="http://schemas.microsoft.com/office/drawing/2014/main" val="1764713203"/>
                        </a:ext>
                      </a:extLst>
                    </a:gridCol>
                    <a:gridCol w="1371600">
                      <a:extLst>
                        <a:ext uri="{9D8B030D-6E8A-4147-A177-3AD203B41FA5}">
                          <a16:colId xmlns:a16="http://schemas.microsoft.com/office/drawing/2014/main" val="2253912237"/>
                        </a:ext>
                      </a:extLst>
                    </a:gridCol>
                    <a:gridCol w="1371600">
                      <a:extLst>
                        <a:ext uri="{9D8B030D-6E8A-4147-A177-3AD203B41FA5}">
                          <a16:colId xmlns:a16="http://schemas.microsoft.com/office/drawing/2014/main" val="1514898112"/>
                        </a:ext>
                      </a:extLst>
                    </a:gridCol>
                    <a:gridCol w="1371600">
                      <a:extLst>
                        <a:ext uri="{9D8B030D-6E8A-4147-A177-3AD203B41FA5}">
                          <a16:colId xmlns:a16="http://schemas.microsoft.com/office/drawing/2014/main" val="177573286"/>
                        </a:ext>
                      </a:extLst>
                    </a:gridCol>
                  </a:tblGrid>
                  <a:tr h="871099">
                    <a:tc rowSpan="2">
                      <a:txBody>
                        <a:bodyPr/>
                        <a:lstStyle/>
                        <a:p>
                          <a:pPr algn="ctr"/>
                          <a14:m>
                            <m:oMathPara xmlns:m="http://schemas.openxmlformats.org/officeDocument/2006/math">
                              <m:oMathParaPr>
                                <m:jc m:val="centerGroup"/>
                              </m:oMathParaPr>
                              <m:oMath xmlns:m="http://schemas.openxmlformats.org/officeDocument/2006/math">
                                <m:r>
                                  <a:rPr lang="vi-VN" sz="4000" i="1" smtClean="0">
                                    <a:latin typeface="Cambria Math" panose="02040503050406030204" pitchFamily="18" charset="0"/>
                                    <a:ea typeface="Cambria Math" panose="02040503050406030204" pitchFamily="18" charset="0"/>
                                  </a:rPr>
                                  <m:t>×</m:t>
                                </m:r>
                              </m:oMath>
                            </m:oMathPara>
                          </a14:m>
                          <a:endParaRPr lang="vi-VN" sz="40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871099">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t>1</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3</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924802">
                    <a:tc>
                      <a:txBody>
                        <a:bodyPr/>
                        <a:lstStyle/>
                        <a:p>
                          <a:pPr algn="ctr"/>
                          <a:endParaRPr lang="vi-VN" sz="40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4000">
                              <a:solidFill>
                                <a:srgbClr val="FF0000"/>
                              </a:solidFill>
                            </a:rPr>
                            <a:t>6</a:t>
                          </a:r>
                          <a:endParaRPr lang="vi-VN" sz="4000" dirty="0">
                            <a:solidFill>
                              <a:srgbClr val="FF0000"/>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10</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12</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18</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41" name="Table 17">
                <a:extLst>
                  <a:ext uri="{FF2B5EF4-FFF2-40B4-BE49-F238E27FC236}">
                    <a16:creationId xmlns:a16="http://schemas.microsoft.com/office/drawing/2014/main" id="{FC7B8DD6-891C-433C-827E-7223E1E7E167}"/>
                  </a:ext>
                </a:extLst>
              </p:cNvPr>
              <p:cNvGraphicFramePr>
                <a:graphicFrameLocks noGrp="1"/>
              </p:cNvGraphicFramePr>
              <p:nvPr>
                <p:extLst>
                  <p:ext uri="{D42A27DB-BD31-4B8C-83A1-F6EECF244321}">
                    <p14:modId xmlns:p14="http://schemas.microsoft.com/office/powerpoint/2010/main" val="2544009640"/>
                  </p:ext>
                </p:extLst>
              </p:nvPr>
            </p:nvGraphicFramePr>
            <p:xfrm>
              <a:off x="1813719" y="2554637"/>
              <a:ext cx="9677400" cy="2667000"/>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3750429237"/>
                        </a:ext>
                      </a:extLst>
                    </a:gridCol>
                    <a:gridCol w="1371600">
                      <a:extLst>
                        <a:ext uri="{9D8B030D-6E8A-4147-A177-3AD203B41FA5}">
                          <a16:colId xmlns:a16="http://schemas.microsoft.com/office/drawing/2014/main" val="892396866"/>
                        </a:ext>
                      </a:extLst>
                    </a:gridCol>
                    <a:gridCol w="1371600">
                      <a:extLst>
                        <a:ext uri="{9D8B030D-6E8A-4147-A177-3AD203B41FA5}">
                          <a16:colId xmlns:a16="http://schemas.microsoft.com/office/drawing/2014/main" val="1994511951"/>
                        </a:ext>
                      </a:extLst>
                    </a:gridCol>
                    <a:gridCol w="1371600">
                      <a:extLst>
                        <a:ext uri="{9D8B030D-6E8A-4147-A177-3AD203B41FA5}">
                          <a16:colId xmlns:a16="http://schemas.microsoft.com/office/drawing/2014/main" val="1764713203"/>
                        </a:ext>
                      </a:extLst>
                    </a:gridCol>
                    <a:gridCol w="1371600">
                      <a:extLst>
                        <a:ext uri="{9D8B030D-6E8A-4147-A177-3AD203B41FA5}">
                          <a16:colId xmlns:a16="http://schemas.microsoft.com/office/drawing/2014/main" val="2253912237"/>
                        </a:ext>
                      </a:extLst>
                    </a:gridCol>
                    <a:gridCol w="1371600">
                      <a:extLst>
                        <a:ext uri="{9D8B030D-6E8A-4147-A177-3AD203B41FA5}">
                          <a16:colId xmlns:a16="http://schemas.microsoft.com/office/drawing/2014/main" val="1514898112"/>
                        </a:ext>
                      </a:extLst>
                    </a:gridCol>
                    <a:gridCol w="1371600">
                      <a:extLst>
                        <a:ext uri="{9D8B030D-6E8A-4147-A177-3AD203B41FA5}">
                          <a16:colId xmlns:a16="http://schemas.microsoft.com/office/drawing/2014/main" val="177573286"/>
                        </a:ext>
                      </a:extLst>
                    </a:gridCol>
                  </a:tblGrid>
                  <a:tr h="871099">
                    <a:tc rowSpan="2">
                      <a:txBody>
                        <a:bodyPr/>
                        <a:lstStyle/>
                        <a:p>
                          <a:endParaRPr lang="en-US"/>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blipFill>
                          <a:blip r:embed="rId4"/>
                          <a:stretch>
                            <a:fillRect l="-840" t="-1399" r="-569328" b="-61538"/>
                          </a:stretch>
                        </a:blipFill>
                      </a:tcPr>
                    </a:tc>
                    <a:tc>
                      <a:txBody>
                        <a:bodyPr/>
                        <a:lstStyle/>
                        <a:p>
                          <a:pPr algn="ctr"/>
                          <a:r>
                            <a:rPr lang="vi-VN" sz="40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a:ea typeface="+mn-ea"/>
                              <a:cs typeface="+mn-cs"/>
                            </a:rPr>
                            <a:t>2</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871099">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t>1</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3</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40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924802">
                    <a:tc>
                      <a:txBody>
                        <a:bodyPr/>
                        <a:lstStyle/>
                        <a:p>
                          <a:pPr algn="ctr"/>
                          <a:endParaRPr lang="vi-VN" sz="40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40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4000">
                              <a:solidFill>
                                <a:srgbClr val="FF0000"/>
                              </a:solidFill>
                            </a:rPr>
                            <a:t>6</a:t>
                          </a:r>
                          <a:endParaRPr lang="vi-VN" sz="4000" dirty="0">
                            <a:solidFill>
                              <a:srgbClr val="FF0000"/>
                            </a:solidFill>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10</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12</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
                              <a:ea typeface="+mn-ea"/>
                              <a:cs typeface="+mn-cs"/>
                            </a:rPr>
                            <a:t>18</a:t>
                          </a:r>
                          <a:endParaRPr kumimoji="0" lang="vi-VN" sz="4000" b="0" i="0" u="none" strike="noStrike" kern="1200" cap="none" spc="0" normalizeH="0" baseline="0" noProof="0" dirty="0">
                            <a:ln>
                              <a:noFill/>
                            </a:ln>
                            <a:solidFill>
                              <a:srgbClr val="FF0000"/>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pic>
        <p:nvPicPr>
          <p:cNvPr id="1030" name="Picture 6" descr="Cute Cartoon Characters Vector Art &amp;amp; Graphics | freevector.com">
            <a:extLst>
              <a:ext uri="{FF2B5EF4-FFF2-40B4-BE49-F238E27FC236}">
                <a16:creationId xmlns:a16="http://schemas.microsoft.com/office/drawing/2014/main" id="{5181CDA4-65CE-4723-A0CF-53AD3FBBB1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08" t="5527" r="76197" b="66695"/>
          <a:stretch/>
        </p:blipFill>
        <p:spPr bwMode="auto">
          <a:xfrm>
            <a:off x="4838256" y="4167396"/>
            <a:ext cx="110032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te Cartoon Characters Vector Art &amp;amp; Graphics | freevector.com">
            <a:extLst>
              <a:ext uri="{FF2B5EF4-FFF2-40B4-BE49-F238E27FC236}">
                <a16:creationId xmlns:a16="http://schemas.microsoft.com/office/drawing/2014/main" id="{0364C8B2-9D54-424F-8038-B00D3B1694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586" t="5811" r="53019" b="66411"/>
          <a:stretch/>
        </p:blipFill>
        <p:spPr bwMode="auto">
          <a:xfrm>
            <a:off x="6214107" y="4167396"/>
            <a:ext cx="110032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te Cartoon Characters Vector Art &amp;amp; Graphics | freevector.com">
            <a:extLst>
              <a:ext uri="{FF2B5EF4-FFF2-40B4-BE49-F238E27FC236}">
                <a16:creationId xmlns:a16="http://schemas.microsoft.com/office/drawing/2014/main" id="{B791EA1E-23C6-475A-8921-9C77A7C200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563" t="5811" r="9042" b="66411"/>
          <a:stretch/>
        </p:blipFill>
        <p:spPr bwMode="auto">
          <a:xfrm>
            <a:off x="7376321" y="4167396"/>
            <a:ext cx="110032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Cute Cartoon Characters Vector Art &amp;amp; Graphics | freevector.com">
            <a:extLst>
              <a:ext uri="{FF2B5EF4-FFF2-40B4-BE49-F238E27FC236}">
                <a16:creationId xmlns:a16="http://schemas.microsoft.com/office/drawing/2014/main" id="{7330BB0F-A080-4388-BB35-88159CB114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064" t="37307" r="6806" b="31991"/>
          <a:stretch/>
        </p:blipFill>
        <p:spPr bwMode="auto">
          <a:xfrm>
            <a:off x="8747919" y="4167396"/>
            <a:ext cx="121005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ute Cartoon Characters Vector Art &amp;amp; Graphics | freevector.com">
            <a:extLst>
              <a:ext uri="{FF2B5EF4-FFF2-40B4-BE49-F238E27FC236}">
                <a16:creationId xmlns:a16="http://schemas.microsoft.com/office/drawing/2014/main" id="{07D1790D-717A-401B-9A38-500C859272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967" t="66099" r="5903" b="3199"/>
          <a:stretch/>
        </p:blipFill>
        <p:spPr bwMode="auto">
          <a:xfrm>
            <a:off x="10233498" y="4167396"/>
            <a:ext cx="121005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27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0"/>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30"/>
                                        </p:tgtEl>
                                        <p:attrNameLst>
                                          <p:attrName>ppt_x</p:attrName>
                                        </p:attrNameLst>
                                      </p:cBhvr>
                                      <p:tavLst>
                                        <p:tav tm="0">
                                          <p:val>
                                            <p:strVal val="ppt_x"/>
                                          </p:val>
                                        </p:tav>
                                        <p:tav tm="100000">
                                          <p:val>
                                            <p:strVal val="ppt_x"/>
                                          </p:val>
                                        </p:tav>
                                      </p:tavLst>
                                    </p:anim>
                                    <p:anim calcmode="lin" valueType="num">
                                      <p:cBhvr additive="base">
                                        <p:cTn id="7" dur="500"/>
                                        <p:tgtEl>
                                          <p:spTgt spid="1030"/>
                                        </p:tgtEl>
                                        <p:attrNameLst>
                                          <p:attrName>ppt_y</p:attrName>
                                        </p:attrNameLst>
                                      </p:cBhvr>
                                      <p:tavLst>
                                        <p:tav tm="0">
                                          <p:val>
                                            <p:strVal val="ppt_y"/>
                                          </p:val>
                                        </p:tav>
                                        <p:tav tm="100000">
                                          <p:val>
                                            <p:strVal val="1+ppt_h/2"/>
                                          </p:val>
                                        </p:tav>
                                      </p:tavLst>
                                    </p:anim>
                                    <p:set>
                                      <p:cBhvr>
                                        <p:cTn id="8" dur="1" fill="hold">
                                          <p:stCondLst>
                                            <p:cond delay="499"/>
                                          </p:stCondLst>
                                        </p:cTn>
                                        <p:tgtEl>
                                          <p:spTgt spid="10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30"/>
                  </p:tgtEl>
                </p:cond>
              </p:nextCondLst>
            </p:seq>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6"/>
                                        </p:tgtEl>
                                        <p:attrNameLst>
                                          <p:attrName>ppt_x</p:attrName>
                                        </p:attrNameLst>
                                      </p:cBhvr>
                                      <p:tavLst>
                                        <p:tav tm="0">
                                          <p:val>
                                            <p:strVal val="ppt_x"/>
                                          </p:val>
                                        </p:tav>
                                        <p:tav tm="100000">
                                          <p:val>
                                            <p:strVal val="ppt_x"/>
                                          </p:val>
                                        </p:tav>
                                      </p:tavLst>
                                    </p:anim>
                                    <p:anim calcmode="lin" valueType="num">
                                      <p:cBhvr additive="base">
                                        <p:cTn id="14" dur="500"/>
                                        <p:tgtEl>
                                          <p:spTgt spid="46"/>
                                        </p:tgtEl>
                                        <p:attrNameLst>
                                          <p:attrName>ppt_y</p:attrName>
                                        </p:attrNameLst>
                                      </p:cBhvr>
                                      <p:tavLst>
                                        <p:tav tm="0">
                                          <p:val>
                                            <p:strVal val="ppt_y"/>
                                          </p:val>
                                        </p:tav>
                                        <p:tav tm="100000">
                                          <p:val>
                                            <p:strVal val="1+ppt_h/2"/>
                                          </p:val>
                                        </p:tav>
                                      </p:tavLst>
                                    </p:anim>
                                    <p:set>
                                      <p:cBhvr>
                                        <p:cTn id="15"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6"/>
                  </p:tgtEl>
                </p:cond>
              </p:nextCondLst>
            </p:seq>
            <p:seq concurrent="1" nextAc="seek">
              <p:cTn id="16" restart="whenNotActive" fill="hold" evtFilter="cancelBubble" nodeType="interactiveSeq">
                <p:stCondLst>
                  <p:cond evt="onClick" delay="0">
                    <p:tgtEl>
                      <p:spTgt spid="4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7"/>
                                        </p:tgtEl>
                                        <p:attrNameLst>
                                          <p:attrName>ppt_x</p:attrName>
                                        </p:attrNameLst>
                                      </p:cBhvr>
                                      <p:tavLst>
                                        <p:tav tm="0">
                                          <p:val>
                                            <p:strVal val="ppt_x"/>
                                          </p:val>
                                        </p:tav>
                                        <p:tav tm="100000">
                                          <p:val>
                                            <p:strVal val="ppt_x"/>
                                          </p:val>
                                        </p:tav>
                                      </p:tavLst>
                                    </p:anim>
                                    <p:anim calcmode="lin" valueType="num">
                                      <p:cBhvr additive="base">
                                        <p:cTn id="21" dur="500"/>
                                        <p:tgtEl>
                                          <p:spTgt spid="47"/>
                                        </p:tgtEl>
                                        <p:attrNameLst>
                                          <p:attrName>ppt_y</p:attrName>
                                        </p:attrNameLst>
                                      </p:cBhvr>
                                      <p:tavLst>
                                        <p:tav tm="0">
                                          <p:val>
                                            <p:strVal val="ppt_y"/>
                                          </p:val>
                                        </p:tav>
                                        <p:tav tm="100000">
                                          <p:val>
                                            <p:strVal val="1+ppt_h/2"/>
                                          </p:val>
                                        </p:tav>
                                      </p:tavLst>
                                    </p:anim>
                                    <p:set>
                                      <p:cBhvr>
                                        <p:cTn id="22"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7"/>
                  </p:tgtEl>
                </p:cond>
              </p:nextCondLst>
            </p:seq>
            <p:seq concurrent="1" nextAc="seek">
              <p:cTn id="23" restart="whenNotActive" fill="hold" evtFilter="cancelBubble" nodeType="interactiveSeq">
                <p:stCondLst>
                  <p:cond evt="onClick" delay="0">
                    <p:tgtEl>
                      <p:spTgt spid="4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48"/>
                                        </p:tgtEl>
                                        <p:attrNameLst>
                                          <p:attrName>ppt_x</p:attrName>
                                        </p:attrNameLst>
                                      </p:cBhvr>
                                      <p:tavLst>
                                        <p:tav tm="0">
                                          <p:val>
                                            <p:strVal val="ppt_x"/>
                                          </p:val>
                                        </p:tav>
                                        <p:tav tm="100000">
                                          <p:val>
                                            <p:strVal val="ppt_x"/>
                                          </p:val>
                                        </p:tav>
                                      </p:tavLst>
                                    </p:anim>
                                    <p:anim calcmode="lin" valueType="num">
                                      <p:cBhvr additive="base">
                                        <p:cTn id="28" dur="500"/>
                                        <p:tgtEl>
                                          <p:spTgt spid="48"/>
                                        </p:tgtEl>
                                        <p:attrNameLst>
                                          <p:attrName>ppt_y</p:attrName>
                                        </p:attrNameLst>
                                      </p:cBhvr>
                                      <p:tavLst>
                                        <p:tav tm="0">
                                          <p:val>
                                            <p:strVal val="ppt_y"/>
                                          </p:val>
                                        </p:tav>
                                        <p:tav tm="100000">
                                          <p:val>
                                            <p:strVal val="1+ppt_h/2"/>
                                          </p:val>
                                        </p:tav>
                                      </p:tavLst>
                                    </p:anim>
                                    <p:set>
                                      <p:cBhvr>
                                        <p:cTn id="29"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9"/>
                                        </p:tgtEl>
                                        <p:attrNameLst>
                                          <p:attrName>ppt_x</p:attrName>
                                        </p:attrNameLst>
                                      </p:cBhvr>
                                      <p:tavLst>
                                        <p:tav tm="0">
                                          <p:val>
                                            <p:strVal val="ppt_x"/>
                                          </p:val>
                                        </p:tav>
                                        <p:tav tm="100000">
                                          <p:val>
                                            <p:strVal val="ppt_x"/>
                                          </p:val>
                                        </p:tav>
                                      </p:tavLst>
                                    </p:anim>
                                    <p:anim calcmode="lin" valueType="num">
                                      <p:cBhvr additive="base">
                                        <p:cTn id="35" dur="500"/>
                                        <p:tgtEl>
                                          <p:spTgt spid="49"/>
                                        </p:tgtEl>
                                        <p:attrNameLst>
                                          <p:attrName>ppt_y</p:attrName>
                                        </p:attrNameLst>
                                      </p:cBhvr>
                                      <p:tavLst>
                                        <p:tav tm="0">
                                          <p:val>
                                            <p:strVal val="ppt_y"/>
                                          </p:val>
                                        </p:tav>
                                        <p:tav tm="100000">
                                          <p:val>
                                            <p:strVal val="1+ppt_h/2"/>
                                          </p:val>
                                        </p:tav>
                                      </p:tavLst>
                                    </p:anim>
                                    <p:set>
                                      <p:cBhvr>
                                        <p:cTn id="36"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0FF7E3-8530-4C95-9D7C-6A6C8369CC45}"/>
              </a:ext>
            </a:extLst>
          </p:cNvPr>
          <p:cNvGrpSpPr/>
          <p:nvPr/>
        </p:nvGrpSpPr>
        <p:grpSpPr>
          <a:xfrm>
            <a:off x="899319" y="838200"/>
            <a:ext cx="11967052" cy="646331"/>
            <a:chOff x="823119" y="658445"/>
            <a:chExt cx="11967052" cy="646331"/>
          </a:xfrm>
        </p:grpSpPr>
        <p:sp>
          <p:nvSpPr>
            <p:cNvPr id="2" name="TextBox 1">
              <a:extLst>
                <a:ext uri="{FF2B5EF4-FFF2-40B4-BE49-F238E27FC236}">
                  <a16:creationId xmlns:a16="http://schemas.microsoft.com/office/drawing/2014/main" id="{699392C6-494A-4B59-A6A2-4DDD7D22A582}"/>
                </a:ext>
              </a:extLst>
            </p:cNvPr>
            <p:cNvSpPr txBox="1"/>
            <p:nvPr/>
          </p:nvSpPr>
          <p:spPr>
            <a:xfrm>
              <a:off x="1508919" y="658445"/>
              <a:ext cx="11281252" cy="646331"/>
            </a:xfrm>
            <a:prstGeom prst="rect">
              <a:avLst/>
            </a:prstGeom>
            <a:noFill/>
          </p:spPr>
          <p:txBody>
            <a:bodyPr wrap="square" rtlCol="0">
              <a:spAutoFit/>
            </a:bodyPr>
            <a:lstStyle/>
            <a:p>
              <a:pPr algn="just"/>
              <a:r>
                <a:rPr lang="en-US" sz="3600">
                  <a:solidFill>
                    <a:schemeClr val="tx1"/>
                  </a:solidFill>
                </a:rPr>
                <a:t>Số?</a:t>
              </a:r>
              <a:endParaRPr lang="vi-VN" sz="3600">
                <a:solidFill>
                  <a:schemeClr val="tx1"/>
                </a:solidFill>
              </a:endParaRPr>
            </a:p>
          </p:txBody>
        </p:sp>
        <p:sp>
          <p:nvSpPr>
            <p:cNvPr id="3" name="Oval 2"/>
            <p:cNvSpPr/>
            <p:nvPr/>
          </p:nvSpPr>
          <p:spPr>
            <a:xfrm>
              <a:off x="823119" y="70729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grpSp>
      <p:sp>
        <p:nvSpPr>
          <p:cNvPr id="40" name="TextBox 39">
            <a:extLst>
              <a:ext uri="{FF2B5EF4-FFF2-40B4-BE49-F238E27FC236}">
                <a16:creationId xmlns:a16="http://schemas.microsoft.com/office/drawing/2014/main" id="{19F614D2-EE3A-48C8-B750-09474514AD07}"/>
              </a:ext>
            </a:extLst>
          </p:cNvPr>
          <p:cNvSpPr txBox="1"/>
          <p:nvPr/>
        </p:nvSpPr>
        <p:spPr>
          <a:xfrm>
            <a:off x="1589690" y="1600200"/>
            <a:ext cx="595035" cy="646331"/>
          </a:xfrm>
          <a:prstGeom prst="rect">
            <a:avLst/>
          </a:prstGeom>
          <a:noFill/>
        </p:spPr>
        <p:txBody>
          <a:bodyPr wrap="none" rtlCol="0">
            <a:spAutoFit/>
          </a:bodyPr>
          <a:lstStyle/>
          <a:p>
            <a:r>
              <a:rPr lang="en-US" sz="3600">
                <a:solidFill>
                  <a:schemeClr val="tx1"/>
                </a:solidFill>
              </a:rPr>
              <a:t>b</a:t>
            </a:r>
            <a:r>
              <a:rPr lang="vi-VN" sz="3600">
                <a:solidFill>
                  <a:schemeClr val="tx1"/>
                </a:solidFill>
              </a:rPr>
              <a:t>)</a:t>
            </a:r>
            <a:endParaRPr lang="vi-VN" sz="3600" dirty="0">
              <a:solidFill>
                <a:schemeClr val="tx1"/>
              </a:solidFill>
            </a:endParaRPr>
          </a:p>
        </p:txBody>
      </p:sp>
      <p:pic>
        <p:nvPicPr>
          <p:cNvPr id="12" name="Picture 11">
            <a:extLst>
              <a:ext uri="{FF2B5EF4-FFF2-40B4-BE49-F238E27FC236}">
                <a16:creationId xmlns:a16="http://schemas.microsoft.com/office/drawing/2014/main" id="{ABFC392B-DCF5-422C-888E-527A6D92F5B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447959" y="2561969"/>
            <a:ext cx="9714396" cy="2420938"/>
          </a:xfrm>
          <a:prstGeom prst="rect">
            <a:avLst/>
          </a:prstGeom>
        </p:spPr>
      </p:pic>
      <p:sp>
        <p:nvSpPr>
          <p:cNvPr id="13" name="TextBox 12">
            <a:extLst>
              <a:ext uri="{FF2B5EF4-FFF2-40B4-BE49-F238E27FC236}">
                <a16:creationId xmlns:a16="http://schemas.microsoft.com/office/drawing/2014/main" id="{66A72108-5206-4C7F-89BF-FFE7CF3A3E2A}"/>
              </a:ext>
            </a:extLst>
          </p:cNvPr>
          <p:cNvSpPr txBox="1"/>
          <p:nvPr/>
        </p:nvSpPr>
        <p:spPr>
          <a:xfrm>
            <a:off x="4712148" y="2971906"/>
            <a:ext cx="807755" cy="707886"/>
          </a:xfrm>
          <a:prstGeom prst="rect">
            <a:avLst/>
          </a:prstGeom>
          <a:solidFill>
            <a:srgbClr val="FFFFFF"/>
          </a:solidFill>
          <a:effectLst>
            <a:softEdge rad="63500"/>
          </a:effectLst>
        </p:spPr>
        <p:txBody>
          <a:bodyPr wrap="square" rtlCol="0">
            <a:spAutoFit/>
          </a:bodyPr>
          <a:lstStyle/>
          <a:p>
            <a:pPr algn="ctr"/>
            <a:r>
              <a:rPr lang="vi-VN" sz="4000" dirty="0">
                <a:solidFill>
                  <a:srgbClr val="FF0000"/>
                </a:solidFill>
              </a:rPr>
              <a:t>10</a:t>
            </a:r>
          </a:p>
        </p:txBody>
      </p:sp>
      <p:sp>
        <p:nvSpPr>
          <p:cNvPr id="14" name="TextBox 13">
            <a:extLst>
              <a:ext uri="{FF2B5EF4-FFF2-40B4-BE49-F238E27FC236}">
                <a16:creationId xmlns:a16="http://schemas.microsoft.com/office/drawing/2014/main" id="{75C95B5B-F808-43FB-BDE8-B162AD896939}"/>
              </a:ext>
            </a:extLst>
          </p:cNvPr>
          <p:cNvSpPr txBox="1"/>
          <p:nvPr/>
        </p:nvSpPr>
        <p:spPr>
          <a:xfrm>
            <a:off x="7584382" y="3841995"/>
            <a:ext cx="451800" cy="707886"/>
          </a:xfrm>
          <a:prstGeom prst="rect">
            <a:avLst/>
          </a:prstGeom>
          <a:solidFill>
            <a:srgbClr val="FFFFFF"/>
          </a:solidFill>
          <a:effectLst>
            <a:softEdge rad="63500"/>
          </a:effectLst>
        </p:spPr>
        <p:txBody>
          <a:bodyPr wrap="square" rtlCol="0">
            <a:spAutoFit/>
          </a:bodyPr>
          <a:lstStyle/>
          <a:p>
            <a:pPr algn="ctr"/>
            <a:r>
              <a:rPr lang="vi-VN" sz="4000">
                <a:solidFill>
                  <a:srgbClr val="FF0000"/>
                </a:solidFill>
              </a:rPr>
              <a:t>2</a:t>
            </a:r>
            <a:endParaRPr lang="vi-VN" sz="4000" dirty="0">
              <a:solidFill>
                <a:srgbClr val="FF0000"/>
              </a:solidFill>
            </a:endParaRPr>
          </a:p>
        </p:txBody>
      </p:sp>
      <p:sp>
        <p:nvSpPr>
          <p:cNvPr id="15" name="TextBox 14">
            <a:extLst>
              <a:ext uri="{FF2B5EF4-FFF2-40B4-BE49-F238E27FC236}">
                <a16:creationId xmlns:a16="http://schemas.microsoft.com/office/drawing/2014/main" id="{8A2BD159-F655-4124-8F60-CE591DBA1111}"/>
              </a:ext>
            </a:extLst>
          </p:cNvPr>
          <p:cNvSpPr txBox="1"/>
          <p:nvPr/>
        </p:nvSpPr>
        <p:spPr>
          <a:xfrm>
            <a:off x="10110877" y="3257220"/>
            <a:ext cx="807755" cy="707886"/>
          </a:xfrm>
          <a:prstGeom prst="rect">
            <a:avLst/>
          </a:prstGeom>
          <a:solidFill>
            <a:srgbClr val="FFFFFF"/>
          </a:solidFill>
          <a:effectLst>
            <a:softEdge rad="63500"/>
          </a:effectLst>
        </p:spPr>
        <p:txBody>
          <a:bodyPr wrap="square" rtlCol="0">
            <a:spAutoFit/>
          </a:bodyPr>
          <a:lstStyle/>
          <a:p>
            <a:pPr algn="ctr"/>
            <a:r>
              <a:rPr lang="vi-VN" sz="4000" dirty="0">
                <a:solidFill>
                  <a:srgbClr val="FF0000"/>
                </a:solidFill>
              </a:rPr>
              <a:t>14</a:t>
            </a:r>
          </a:p>
        </p:txBody>
      </p:sp>
    </p:spTree>
    <p:extLst>
      <p:ext uri="{BB962C8B-B14F-4D97-AF65-F5344CB8AC3E}">
        <p14:creationId xmlns:p14="http://schemas.microsoft.com/office/powerpoint/2010/main" val="6559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eck mark.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298763" y="824370"/>
            <a:ext cx="10408051" cy="646331"/>
          </a:xfrm>
          <a:prstGeom prst="rect">
            <a:avLst/>
          </a:prstGeom>
          <a:noFill/>
        </p:spPr>
        <p:txBody>
          <a:bodyPr wrap="square" rtlCol="0">
            <a:spAutoFit/>
          </a:bodyPr>
          <a:lstStyle/>
          <a:p>
            <a:pPr algn="just"/>
            <a:r>
              <a:rPr lang="en-US" sz="3600">
                <a:solidFill>
                  <a:srgbClr val="002060"/>
                </a:solidFill>
              </a:rPr>
              <a:t>Đếm thêm 2 rồi nêu số còn thiếu.</a:t>
            </a:r>
            <a:endParaRPr lang="vi-VN" sz="3600" dirty="0">
              <a:solidFill>
                <a:srgbClr val="002060"/>
              </a:solidFill>
            </a:endParaRPr>
          </a:p>
        </p:txBody>
      </p:sp>
      <p:sp>
        <p:nvSpPr>
          <p:cNvPr id="3" name="Oval 2"/>
          <p:cNvSpPr/>
          <p:nvPr/>
        </p:nvSpPr>
        <p:spPr>
          <a:xfrm>
            <a:off x="779060" y="821513"/>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p:txBody>
      </p:sp>
      <p:grpSp>
        <p:nvGrpSpPr>
          <p:cNvPr id="10" name="Group 9">
            <a:extLst>
              <a:ext uri="{FF2B5EF4-FFF2-40B4-BE49-F238E27FC236}">
                <a16:creationId xmlns:a16="http://schemas.microsoft.com/office/drawing/2014/main" id="{CA18A860-266E-40E7-8D30-F5E634B60FFB}"/>
              </a:ext>
            </a:extLst>
          </p:cNvPr>
          <p:cNvGrpSpPr/>
          <p:nvPr/>
        </p:nvGrpSpPr>
        <p:grpSpPr>
          <a:xfrm>
            <a:off x="730152" y="1360693"/>
            <a:ext cx="10707059" cy="4529530"/>
            <a:chOff x="730152" y="1360693"/>
            <a:chExt cx="10707059" cy="4529530"/>
          </a:xfrm>
        </p:grpSpPr>
        <p:pic>
          <p:nvPicPr>
            <p:cNvPr id="11" name="Picture 10">
              <a:extLst>
                <a:ext uri="{FF2B5EF4-FFF2-40B4-BE49-F238E27FC236}">
                  <a16:creationId xmlns:a16="http://schemas.microsoft.com/office/drawing/2014/main" id="{8948EB86-F019-45ED-8CF3-DA18A57B18E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2" y="1360693"/>
              <a:ext cx="10707059" cy="4529530"/>
            </a:xfrm>
            <a:prstGeom prst="rect">
              <a:avLst/>
            </a:prstGeom>
          </p:spPr>
        </p:pic>
        <p:sp>
          <p:nvSpPr>
            <p:cNvPr id="12" name="TextBox 11">
              <a:extLst>
                <a:ext uri="{FF2B5EF4-FFF2-40B4-BE49-F238E27FC236}">
                  <a16:creationId xmlns:a16="http://schemas.microsoft.com/office/drawing/2014/main" id="{56826321-1855-41C0-A443-29798A75BFD8}"/>
                </a:ext>
              </a:extLst>
            </p:cNvPr>
            <p:cNvSpPr txBox="1"/>
            <p:nvPr/>
          </p:nvSpPr>
          <p:spPr>
            <a:xfrm>
              <a:off x="977942" y="3855192"/>
              <a:ext cx="3670258" cy="954107"/>
            </a:xfrm>
            <a:prstGeom prst="rect">
              <a:avLst/>
            </a:prstGeom>
            <a:noFill/>
          </p:spPr>
          <p:txBody>
            <a:bodyPr wrap="square" rtlCol="0">
              <a:spAutoFit/>
            </a:bodyPr>
            <a:lstStyle/>
            <a:p>
              <a:pPr algn="ctr"/>
              <a:r>
                <a:rPr lang="vi-VN" sz="2800" i="1" dirty="0"/>
                <a:t>Hai, bốn, sáu,..., mười tám, hai mươi.</a:t>
              </a:r>
            </a:p>
          </p:txBody>
        </p:sp>
      </p:grpSp>
      <p:sp>
        <p:nvSpPr>
          <p:cNvPr id="13" name="TextBox 12">
            <a:extLst>
              <a:ext uri="{FF2B5EF4-FFF2-40B4-BE49-F238E27FC236}">
                <a16:creationId xmlns:a16="http://schemas.microsoft.com/office/drawing/2014/main" id="{42B539FB-B946-45E6-AF81-1EBCA9D27FA3}"/>
              </a:ext>
            </a:extLst>
          </p:cNvPr>
          <p:cNvSpPr txBox="1"/>
          <p:nvPr/>
        </p:nvSpPr>
        <p:spPr>
          <a:xfrm>
            <a:off x="8439225" y="3255772"/>
            <a:ext cx="441146" cy="646331"/>
          </a:xfrm>
          <a:prstGeom prst="rect">
            <a:avLst/>
          </a:prstGeom>
          <a:solidFill>
            <a:srgbClr val="92D050"/>
          </a:solidFill>
          <a:effectLst>
            <a:softEdge rad="76200"/>
          </a:effectLst>
        </p:spPr>
        <p:txBody>
          <a:bodyPr wrap="none" rtlCol="0">
            <a:spAutoFit/>
          </a:bodyPr>
          <a:lstStyle/>
          <a:p>
            <a:pPr algn="ctr"/>
            <a:r>
              <a:rPr lang="vi-VN" sz="3600" b="1" dirty="0">
                <a:solidFill>
                  <a:srgbClr val="FF0000"/>
                </a:solidFill>
              </a:rPr>
              <a:t>8</a:t>
            </a:r>
          </a:p>
        </p:txBody>
      </p:sp>
      <p:sp>
        <p:nvSpPr>
          <p:cNvPr id="14" name="TextBox 13">
            <a:extLst>
              <a:ext uri="{FF2B5EF4-FFF2-40B4-BE49-F238E27FC236}">
                <a16:creationId xmlns:a16="http://schemas.microsoft.com/office/drawing/2014/main" id="{6956D07B-990B-44BE-A697-BF9A5B7EBEAB}"/>
              </a:ext>
            </a:extLst>
          </p:cNvPr>
          <p:cNvSpPr txBox="1"/>
          <p:nvPr/>
        </p:nvSpPr>
        <p:spPr>
          <a:xfrm>
            <a:off x="9368832" y="3255772"/>
            <a:ext cx="697628" cy="646331"/>
          </a:xfrm>
          <a:prstGeom prst="rect">
            <a:avLst/>
          </a:prstGeom>
          <a:solidFill>
            <a:srgbClr val="92D050"/>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1C645D36-D2B1-42C6-ADE5-E6E85268468E}"/>
              </a:ext>
            </a:extLst>
          </p:cNvPr>
          <p:cNvSpPr txBox="1"/>
          <p:nvPr/>
        </p:nvSpPr>
        <p:spPr>
          <a:xfrm>
            <a:off x="10256907" y="3914803"/>
            <a:ext cx="697628" cy="646331"/>
          </a:xfrm>
          <a:prstGeom prst="rect">
            <a:avLst/>
          </a:prstGeom>
          <a:solidFill>
            <a:srgbClr val="92D050"/>
          </a:solidFill>
          <a:effectLst>
            <a:softEdge rad="76200"/>
          </a:effectLst>
        </p:spPr>
        <p:txBody>
          <a:bodyPr wrap="none" rtlCol="0">
            <a:spAutoFit/>
          </a:bodyPr>
          <a:lstStyle/>
          <a:p>
            <a:pPr algn="ctr"/>
            <a:r>
              <a:rPr lang="vi-VN" sz="3600" b="1">
                <a:solidFill>
                  <a:srgbClr val="FF0000"/>
                </a:solidFill>
              </a:rPr>
              <a:t>12</a:t>
            </a:r>
            <a:endParaRPr lang="vi-VN" sz="3600" b="1" dirty="0">
              <a:solidFill>
                <a:srgbClr val="FF0000"/>
              </a:solidFill>
            </a:endParaRPr>
          </a:p>
        </p:txBody>
      </p:sp>
      <p:sp>
        <p:nvSpPr>
          <p:cNvPr id="16" name="TextBox 15">
            <a:extLst>
              <a:ext uri="{FF2B5EF4-FFF2-40B4-BE49-F238E27FC236}">
                <a16:creationId xmlns:a16="http://schemas.microsoft.com/office/drawing/2014/main" id="{428C4714-A716-4A47-A90E-A4A4A11B1390}"/>
              </a:ext>
            </a:extLst>
          </p:cNvPr>
          <p:cNvSpPr txBox="1"/>
          <p:nvPr/>
        </p:nvSpPr>
        <p:spPr>
          <a:xfrm>
            <a:off x="9833167" y="4796599"/>
            <a:ext cx="697628" cy="646331"/>
          </a:xfrm>
          <a:prstGeom prst="rect">
            <a:avLst/>
          </a:prstGeom>
          <a:solidFill>
            <a:srgbClr val="92D050"/>
          </a:solidFill>
          <a:effectLst>
            <a:softEdge rad="76200"/>
          </a:effectLst>
        </p:spPr>
        <p:txBody>
          <a:bodyPr wrap="none" rtlCol="0">
            <a:spAutoFit/>
          </a:bodyPr>
          <a:lstStyle/>
          <a:p>
            <a:pPr algn="ctr"/>
            <a:r>
              <a:rPr lang="vi-VN" sz="3600" b="1">
                <a:solidFill>
                  <a:srgbClr val="FF0000"/>
                </a:solidFill>
              </a:rPr>
              <a:t>14</a:t>
            </a:r>
            <a:endParaRPr lang="vi-VN" sz="3600" b="1" dirty="0">
              <a:solidFill>
                <a:srgbClr val="FF0000"/>
              </a:solidFill>
            </a:endParaRPr>
          </a:p>
        </p:txBody>
      </p:sp>
      <p:sp>
        <p:nvSpPr>
          <p:cNvPr id="17" name="TextBox 16">
            <a:extLst>
              <a:ext uri="{FF2B5EF4-FFF2-40B4-BE49-F238E27FC236}">
                <a16:creationId xmlns:a16="http://schemas.microsoft.com/office/drawing/2014/main" id="{331EC9AD-B019-4AE8-8919-FEA8DE1D34AA}"/>
              </a:ext>
            </a:extLst>
          </p:cNvPr>
          <p:cNvSpPr txBox="1"/>
          <p:nvPr/>
        </p:nvSpPr>
        <p:spPr>
          <a:xfrm>
            <a:off x="8829867" y="5094364"/>
            <a:ext cx="697628" cy="646331"/>
          </a:xfrm>
          <a:prstGeom prst="rect">
            <a:avLst/>
          </a:prstGeom>
          <a:solidFill>
            <a:srgbClr val="92D050"/>
          </a:solidFill>
          <a:effectLst>
            <a:softEdge rad="76200"/>
          </a:effectLst>
        </p:spPr>
        <p:txBody>
          <a:bodyPr wrap="none" rtlCol="0">
            <a:spAutoFit/>
          </a:bodyPr>
          <a:lstStyle/>
          <a:p>
            <a:pPr algn="ctr"/>
            <a:r>
              <a:rPr lang="vi-VN" sz="3600" b="1">
                <a:solidFill>
                  <a:srgbClr val="FF0000"/>
                </a:solidFill>
              </a:rPr>
              <a:t>16</a:t>
            </a:r>
            <a:endParaRPr lang="vi-VN" sz="3600" b="1" dirty="0">
              <a:solidFill>
                <a:srgbClr val="FF0000"/>
              </a:solidFill>
            </a:endParaRPr>
          </a:p>
        </p:txBody>
      </p:sp>
    </p:spTree>
    <p:extLst>
      <p:ext uri="{BB962C8B-B14F-4D97-AF65-F5344CB8AC3E}">
        <p14:creationId xmlns:p14="http://schemas.microsoft.com/office/powerpoint/2010/main"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85115B00-E64D-40B1-9CA9-5EBBAF73C78E}"/>
              </a:ext>
            </a:extLst>
          </p:cNvPr>
          <p:cNvGraphicFramePr>
            <a:graphicFrameLocks noGrp="1"/>
          </p:cNvGraphicFramePr>
          <p:nvPr>
            <p:extLst>
              <p:ext uri="{D42A27DB-BD31-4B8C-83A1-F6EECF244321}">
                <p14:modId xmlns:p14="http://schemas.microsoft.com/office/powerpoint/2010/main" val="3655312495"/>
              </p:ext>
            </p:extLst>
          </p:nvPr>
        </p:nvGraphicFramePr>
        <p:xfrm>
          <a:off x="1267419" y="1984753"/>
          <a:ext cx="9934212" cy="3813125"/>
        </p:xfrm>
        <a:graphic>
          <a:graphicData uri="http://schemas.openxmlformats.org/drawingml/2006/table">
            <a:tbl>
              <a:tblPr firstRow="1" bandRow="1">
                <a:tableStyleId>{2CB95AF5-CCCD-4433-B029-0209CC4ECF57}</a:tableStyleId>
              </a:tblPr>
              <a:tblGrid>
                <a:gridCol w="3311404">
                  <a:extLst>
                    <a:ext uri="{9D8B030D-6E8A-4147-A177-3AD203B41FA5}">
                      <a16:colId xmlns:a16="http://schemas.microsoft.com/office/drawing/2014/main" val="186923911"/>
                    </a:ext>
                  </a:extLst>
                </a:gridCol>
                <a:gridCol w="3311404">
                  <a:extLst>
                    <a:ext uri="{9D8B030D-6E8A-4147-A177-3AD203B41FA5}">
                      <a16:colId xmlns:a16="http://schemas.microsoft.com/office/drawing/2014/main" val="1728689321"/>
                    </a:ext>
                  </a:extLst>
                </a:gridCol>
                <a:gridCol w="3311404">
                  <a:extLst>
                    <a:ext uri="{9D8B030D-6E8A-4147-A177-3AD203B41FA5}">
                      <a16:colId xmlns:a16="http://schemas.microsoft.com/office/drawing/2014/main" val="185381785"/>
                    </a:ext>
                  </a:extLst>
                </a:gridCol>
              </a:tblGrid>
              <a:tr h="529847">
                <a:tc>
                  <a:txBody>
                    <a:bodyPr/>
                    <a:lstStyle/>
                    <a:p>
                      <a:pPr algn="ctr"/>
                      <a:r>
                        <a:rPr lang="en-US" sz="2800">
                          <a:solidFill>
                            <a:schemeClr val="tx1">
                              <a:lumMod val="50000"/>
                            </a:schemeClr>
                          </a:solidFill>
                        </a:rPr>
                        <a:t>Thừa số</a:t>
                      </a:r>
                    </a:p>
                  </a:txBody>
                  <a:tcPr anchor="ctr">
                    <a:lnL w="38100" cap="flat" cmpd="sng" algn="ctr">
                      <a:solidFill>
                        <a:schemeClr val="tx1">
                          <a:lumMod val="60000"/>
                          <a:lumOff val="40000"/>
                        </a:schemeClr>
                      </a:solidFill>
                      <a:prstDash val="solid"/>
                      <a:round/>
                      <a:headEnd type="none" w="med" len="med"/>
                      <a:tailEnd type="none" w="med" len="med"/>
                    </a:lnL>
                    <a:lnR w="38100" cap="flat" cmpd="sng" algn="ctr">
                      <a:solidFill>
                        <a:schemeClr val="tx1">
                          <a:lumMod val="60000"/>
                          <a:lumOff val="40000"/>
                        </a:schemeClr>
                      </a:solidFill>
                      <a:prstDash val="solid"/>
                      <a:round/>
                      <a:headEnd type="none" w="med" len="med"/>
                      <a:tailEnd type="none" w="med" len="med"/>
                    </a:lnR>
                    <a:lnT w="38100" cap="flat" cmpd="sng" algn="ctr">
                      <a:solidFill>
                        <a:schemeClr val="tx1">
                          <a:lumMod val="60000"/>
                          <a:lumOff val="40000"/>
                        </a:schemeClr>
                      </a:solidFill>
                      <a:prstDash val="solid"/>
                      <a:round/>
                      <a:headEnd type="none" w="med" len="med"/>
                      <a:tailEnd type="none" w="med" len="med"/>
                    </a:lnT>
                    <a:lnB w="381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ctr"/>
                      <a:r>
                        <a:rPr lang="en-US" sz="2800">
                          <a:solidFill>
                            <a:schemeClr val="tx1">
                              <a:lumMod val="50000"/>
                            </a:schemeClr>
                          </a:solidFill>
                        </a:rPr>
                        <a:t>Thừa số</a:t>
                      </a:r>
                    </a:p>
                  </a:txBody>
                  <a:tcPr anchor="ctr">
                    <a:lnL w="38100" cap="flat" cmpd="sng" algn="ctr">
                      <a:solidFill>
                        <a:schemeClr val="tx1">
                          <a:lumMod val="60000"/>
                          <a:lumOff val="40000"/>
                        </a:schemeClr>
                      </a:solidFill>
                      <a:prstDash val="solid"/>
                      <a:round/>
                      <a:headEnd type="none" w="med" len="med"/>
                      <a:tailEnd type="none" w="med" len="med"/>
                    </a:lnL>
                    <a:lnR w="38100" cap="flat" cmpd="sng" algn="ctr">
                      <a:solidFill>
                        <a:schemeClr val="tx1">
                          <a:lumMod val="60000"/>
                          <a:lumOff val="40000"/>
                        </a:schemeClr>
                      </a:solidFill>
                      <a:prstDash val="solid"/>
                      <a:round/>
                      <a:headEnd type="none" w="med" len="med"/>
                      <a:tailEnd type="none" w="med" len="med"/>
                    </a:lnR>
                    <a:lnT w="38100" cap="flat" cmpd="sng" algn="ctr">
                      <a:solidFill>
                        <a:schemeClr val="tx1">
                          <a:lumMod val="60000"/>
                          <a:lumOff val="40000"/>
                        </a:schemeClr>
                      </a:solidFill>
                      <a:prstDash val="solid"/>
                      <a:round/>
                      <a:headEnd type="none" w="med" len="med"/>
                      <a:tailEnd type="none" w="med" len="med"/>
                    </a:lnT>
                    <a:lnB w="381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ctr"/>
                      <a:r>
                        <a:rPr lang="en-US" sz="2800">
                          <a:solidFill>
                            <a:schemeClr val="tx1">
                              <a:lumMod val="50000"/>
                            </a:schemeClr>
                          </a:solidFill>
                        </a:rPr>
                        <a:t>Tích</a:t>
                      </a:r>
                    </a:p>
                  </a:txBody>
                  <a:tcPr anchor="ctr">
                    <a:lnL w="38100" cap="flat" cmpd="sng" algn="ctr">
                      <a:solidFill>
                        <a:schemeClr val="tx1">
                          <a:lumMod val="60000"/>
                          <a:lumOff val="40000"/>
                        </a:schemeClr>
                      </a:solidFill>
                      <a:prstDash val="solid"/>
                      <a:round/>
                      <a:headEnd type="none" w="med" len="med"/>
                      <a:tailEnd type="none" w="med" len="med"/>
                    </a:lnL>
                    <a:lnR w="38100" cap="flat" cmpd="sng" algn="ctr">
                      <a:solidFill>
                        <a:schemeClr val="tx1">
                          <a:lumMod val="60000"/>
                          <a:lumOff val="40000"/>
                        </a:schemeClr>
                      </a:solidFill>
                      <a:prstDash val="solid"/>
                      <a:round/>
                      <a:headEnd type="none" w="med" len="med"/>
                      <a:tailEnd type="none" w="med" len="med"/>
                    </a:lnR>
                    <a:lnT w="38100" cap="flat" cmpd="sng" algn="ctr">
                      <a:solidFill>
                        <a:schemeClr val="tx1">
                          <a:lumMod val="60000"/>
                          <a:lumOff val="40000"/>
                        </a:schemeClr>
                      </a:solidFill>
                      <a:prstDash val="solid"/>
                      <a:round/>
                      <a:headEnd type="none" w="med" len="med"/>
                      <a:tailEnd type="none" w="med" len="med"/>
                    </a:lnT>
                    <a:lnB w="381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861950622"/>
                  </a:ext>
                </a:extLst>
              </a:tr>
              <a:tr h="3283278">
                <a:tc>
                  <a:txBody>
                    <a:bodyPr/>
                    <a:lstStyle/>
                    <a:p>
                      <a:pPr algn="ctr"/>
                      <a:endParaRPr lang="en-US"/>
                    </a:p>
                  </a:txBody>
                  <a:tcPr anchor="ctr">
                    <a:lnL w="38100" cap="flat" cmpd="sng" algn="ctr">
                      <a:solidFill>
                        <a:schemeClr val="tx1">
                          <a:lumMod val="60000"/>
                          <a:lumOff val="40000"/>
                        </a:schemeClr>
                      </a:solidFill>
                      <a:prstDash val="solid"/>
                      <a:round/>
                      <a:headEnd type="none" w="med" len="med"/>
                      <a:tailEnd type="none" w="med" len="med"/>
                    </a:lnL>
                    <a:lnR w="38100" cap="flat" cmpd="sng" algn="ctr">
                      <a:solidFill>
                        <a:schemeClr val="tx1">
                          <a:lumMod val="60000"/>
                          <a:lumOff val="40000"/>
                        </a:schemeClr>
                      </a:solidFill>
                      <a:prstDash val="solid"/>
                      <a:round/>
                      <a:headEnd type="none" w="med" len="med"/>
                      <a:tailEnd type="none" w="med" len="med"/>
                    </a:lnR>
                    <a:lnT w="38100" cap="flat" cmpd="sng" algn="ctr">
                      <a:solidFill>
                        <a:schemeClr val="tx1">
                          <a:lumMod val="60000"/>
                          <a:lumOff val="40000"/>
                        </a:schemeClr>
                      </a:solidFill>
                      <a:prstDash val="solid"/>
                      <a:round/>
                      <a:headEnd type="none" w="med" len="med"/>
                      <a:tailEnd type="none" w="med" len="med"/>
                    </a:lnT>
                    <a:lnB w="38100" cap="flat" cmpd="sng" algn="ctr">
                      <a:solidFill>
                        <a:schemeClr val="tx1">
                          <a:lumMod val="60000"/>
                          <a:lumOff val="40000"/>
                        </a:schemeClr>
                      </a:solidFill>
                      <a:prstDash val="solid"/>
                      <a:round/>
                      <a:headEnd type="none" w="med" len="med"/>
                      <a:tailEnd type="none" w="med" len="med"/>
                    </a:lnB>
                    <a:solidFill>
                      <a:srgbClr val="FFFFFF"/>
                    </a:solidFill>
                  </a:tcPr>
                </a:tc>
                <a:tc>
                  <a:txBody>
                    <a:bodyPr/>
                    <a:lstStyle/>
                    <a:p>
                      <a:pPr algn="ctr"/>
                      <a:endParaRPr lang="en-US"/>
                    </a:p>
                  </a:txBody>
                  <a:tcPr anchor="ctr">
                    <a:lnL w="38100" cap="flat" cmpd="sng" algn="ctr">
                      <a:solidFill>
                        <a:schemeClr val="tx1">
                          <a:lumMod val="60000"/>
                          <a:lumOff val="40000"/>
                        </a:schemeClr>
                      </a:solidFill>
                      <a:prstDash val="solid"/>
                      <a:round/>
                      <a:headEnd type="none" w="med" len="med"/>
                      <a:tailEnd type="none" w="med" len="med"/>
                    </a:lnL>
                    <a:lnR w="38100" cap="flat" cmpd="sng" algn="ctr">
                      <a:solidFill>
                        <a:schemeClr val="tx1">
                          <a:lumMod val="60000"/>
                          <a:lumOff val="40000"/>
                        </a:schemeClr>
                      </a:solidFill>
                      <a:prstDash val="solid"/>
                      <a:round/>
                      <a:headEnd type="none" w="med" len="med"/>
                      <a:tailEnd type="none" w="med" len="med"/>
                    </a:lnR>
                    <a:lnT w="38100" cap="flat" cmpd="sng" algn="ctr">
                      <a:solidFill>
                        <a:schemeClr val="tx1">
                          <a:lumMod val="60000"/>
                          <a:lumOff val="40000"/>
                        </a:schemeClr>
                      </a:solidFill>
                      <a:prstDash val="solid"/>
                      <a:round/>
                      <a:headEnd type="none" w="med" len="med"/>
                      <a:tailEnd type="none" w="med" len="med"/>
                    </a:lnT>
                    <a:lnB w="38100" cap="flat" cmpd="sng" algn="ctr">
                      <a:solidFill>
                        <a:schemeClr val="tx1">
                          <a:lumMod val="60000"/>
                          <a:lumOff val="40000"/>
                        </a:schemeClr>
                      </a:solidFill>
                      <a:prstDash val="solid"/>
                      <a:round/>
                      <a:headEnd type="none" w="med" len="med"/>
                      <a:tailEnd type="none" w="med" len="med"/>
                    </a:lnB>
                    <a:solidFill>
                      <a:srgbClr val="FFFFFF"/>
                    </a:solidFill>
                  </a:tcPr>
                </a:tc>
                <a:tc>
                  <a:txBody>
                    <a:bodyPr/>
                    <a:lstStyle/>
                    <a:p>
                      <a:pPr algn="ctr"/>
                      <a:endParaRPr lang="en-US"/>
                    </a:p>
                  </a:txBody>
                  <a:tcPr anchor="ctr">
                    <a:lnL w="38100" cap="flat" cmpd="sng" algn="ctr">
                      <a:solidFill>
                        <a:schemeClr val="tx1">
                          <a:lumMod val="60000"/>
                          <a:lumOff val="40000"/>
                        </a:schemeClr>
                      </a:solidFill>
                      <a:prstDash val="solid"/>
                      <a:round/>
                      <a:headEnd type="none" w="med" len="med"/>
                      <a:tailEnd type="none" w="med" len="med"/>
                    </a:lnL>
                    <a:lnR w="38100" cap="flat" cmpd="sng" algn="ctr">
                      <a:solidFill>
                        <a:schemeClr val="tx1">
                          <a:lumMod val="60000"/>
                          <a:lumOff val="40000"/>
                        </a:schemeClr>
                      </a:solidFill>
                      <a:prstDash val="solid"/>
                      <a:round/>
                      <a:headEnd type="none" w="med" len="med"/>
                      <a:tailEnd type="none" w="med" len="med"/>
                    </a:lnR>
                    <a:lnT w="38100" cap="flat" cmpd="sng" algn="ctr">
                      <a:solidFill>
                        <a:schemeClr val="tx1">
                          <a:lumMod val="60000"/>
                          <a:lumOff val="40000"/>
                        </a:schemeClr>
                      </a:solidFill>
                      <a:prstDash val="solid"/>
                      <a:round/>
                      <a:headEnd type="none" w="med" len="med"/>
                      <a:tailEnd type="none" w="med" len="med"/>
                    </a:lnT>
                    <a:lnB w="38100" cap="flat" cmpd="sng" algn="ctr">
                      <a:solidFill>
                        <a:schemeClr val="tx1">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2738428"/>
                  </a:ext>
                </a:extLst>
              </a:tr>
            </a:tbl>
          </a:graphicData>
        </a:graphic>
      </p:graphicFrame>
      <p:sp>
        <p:nvSpPr>
          <p:cNvPr id="2" name="TextBox 1">
            <a:extLst>
              <a:ext uri="{FF2B5EF4-FFF2-40B4-BE49-F238E27FC236}">
                <a16:creationId xmlns:a16="http://schemas.microsoft.com/office/drawing/2014/main" id="{699392C6-494A-4B59-A6A2-4DDD7D22A582}"/>
              </a:ext>
            </a:extLst>
          </p:cNvPr>
          <p:cNvSpPr txBox="1"/>
          <p:nvPr/>
        </p:nvSpPr>
        <p:spPr>
          <a:xfrm>
            <a:off x="1298763" y="536257"/>
            <a:ext cx="10408051" cy="1200329"/>
          </a:xfrm>
          <a:prstGeom prst="rect">
            <a:avLst/>
          </a:prstGeom>
          <a:noFill/>
        </p:spPr>
        <p:txBody>
          <a:bodyPr wrap="square" rtlCol="0">
            <a:spAutoFit/>
          </a:bodyPr>
          <a:lstStyle/>
          <a:p>
            <a:pPr algn="just"/>
            <a:r>
              <a:rPr lang="en-US" sz="3600">
                <a:solidFill>
                  <a:srgbClr val="002060"/>
                </a:solidFill>
              </a:rPr>
              <a:t>Từ các thừa số và tích dưới đây, em hãy lập các phép phân thích hợp.</a:t>
            </a:r>
            <a:endParaRPr lang="vi-VN" sz="3600" dirty="0">
              <a:solidFill>
                <a:srgbClr val="002060"/>
              </a:solidFill>
            </a:endParaRPr>
          </a:p>
        </p:txBody>
      </p:sp>
      <p:sp>
        <p:nvSpPr>
          <p:cNvPr id="3" name="Oval 2"/>
          <p:cNvSpPr/>
          <p:nvPr/>
        </p:nvSpPr>
        <p:spPr>
          <a:xfrm>
            <a:off x="779060" y="533400"/>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p>
        </p:txBody>
      </p:sp>
      <p:graphicFrame>
        <p:nvGraphicFramePr>
          <p:cNvPr id="4" name="Table 4">
            <a:extLst>
              <a:ext uri="{FF2B5EF4-FFF2-40B4-BE49-F238E27FC236}">
                <a16:creationId xmlns:a16="http://schemas.microsoft.com/office/drawing/2014/main" id="{9D0112AF-4E6A-4B49-BA71-2AAC4A77557B}"/>
              </a:ext>
            </a:extLst>
          </p:cNvPr>
          <p:cNvGraphicFramePr>
            <a:graphicFrameLocks noGrp="1"/>
          </p:cNvGraphicFramePr>
          <p:nvPr>
            <p:extLst>
              <p:ext uri="{D42A27DB-BD31-4B8C-83A1-F6EECF244321}">
                <p14:modId xmlns:p14="http://schemas.microsoft.com/office/powerpoint/2010/main" val="2829109810"/>
              </p:ext>
            </p:extLst>
          </p:nvPr>
        </p:nvGraphicFramePr>
        <p:xfrm>
          <a:off x="4555969" y="7190491"/>
          <a:ext cx="1645920" cy="1645920"/>
        </p:xfrm>
        <a:graphic>
          <a:graphicData uri="http://schemas.openxmlformats.org/drawingml/2006/table">
            <a:tbl>
              <a:tblPr firstRow="1" bandRow="1">
                <a:tableStyleId>{2CB95AF5-CCCD-4433-B029-0209CC4ECF57}</a:tableStyleId>
              </a:tblPr>
              <a:tblGrid>
                <a:gridCol w="822960">
                  <a:extLst>
                    <a:ext uri="{9D8B030D-6E8A-4147-A177-3AD203B41FA5}">
                      <a16:colId xmlns:a16="http://schemas.microsoft.com/office/drawing/2014/main" val="1437557118"/>
                    </a:ext>
                  </a:extLst>
                </a:gridCol>
                <a:gridCol w="822960">
                  <a:extLst>
                    <a:ext uri="{9D8B030D-6E8A-4147-A177-3AD203B41FA5}">
                      <a16:colId xmlns:a16="http://schemas.microsoft.com/office/drawing/2014/main" val="3789324448"/>
                    </a:ext>
                  </a:extLst>
                </a:gridCol>
              </a:tblGrid>
              <a:tr h="822960">
                <a:tc>
                  <a:txBody>
                    <a:bodyPr/>
                    <a:lstStyle/>
                    <a:p>
                      <a:endParaRPr lang="en-US"/>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solidFill>
                      <a:srgbClr val="FFC000"/>
                    </a:solidFill>
                  </a:tcPr>
                </a:tc>
                <a:tc>
                  <a:txBody>
                    <a:bodyPr/>
                    <a:lstStyle/>
                    <a:p>
                      <a:endParaRPr lang="en-US"/>
                    </a:p>
                  </a:txBody>
                  <a:tcPr>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869036"/>
                  </a:ext>
                </a:extLst>
              </a:tr>
              <a:tr h="822960">
                <a:tc>
                  <a:txBody>
                    <a:bodyPr/>
                    <a:lstStyle/>
                    <a:p>
                      <a:endParaRPr lang="en-US"/>
                    </a:p>
                  </a:txBody>
                  <a:tcPr>
                    <a:lnL w="381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a:lnL w="3810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18796169"/>
                  </a:ext>
                </a:extLst>
              </a:tr>
            </a:tbl>
          </a:graphicData>
        </a:graphic>
      </p:graphicFrame>
      <p:pic>
        <p:nvPicPr>
          <p:cNvPr id="5" name="Picture 4">
            <a:extLst>
              <a:ext uri="{FF2B5EF4-FFF2-40B4-BE49-F238E27FC236}">
                <a16:creationId xmlns:a16="http://schemas.microsoft.com/office/drawing/2014/main" id="{630C579B-4258-444F-B8B5-CD09D97EFB51}"/>
              </a:ext>
            </a:extLst>
          </p:cNvPr>
          <p:cNvPicPr>
            <a:picLocks noChangeAspect="1"/>
          </p:cNvPicPr>
          <p:nvPr/>
        </p:nvPicPr>
        <p:blipFill>
          <a:blip r:embed="rId3"/>
          <a:stretch>
            <a:fillRect/>
          </a:stretch>
        </p:blipFill>
        <p:spPr>
          <a:xfrm>
            <a:off x="2194719" y="2709815"/>
            <a:ext cx="1282515" cy="1419928"/>
          </a:xfrm>
          <a:prstGeom prst="rect">
            <a:avLst/>
          </a:prstGeom>
        </p:spPr>
      </p:pic>
      <p:pic>
        <p:nvPicPr>
          <p:cNvPr id="6" name="Picture 5">
            <a:extLst>
              <a:ext uri="{FF2B5EF4-FFF2-40B4-BE49-F238E27FC236}">
                <a16:creationId xmlns:a16="http://schemas.microsoft.com/office/drawing/2014/main" id="{92B07158-F3F6-4A91-86F8-642CF239D5CE}"/>
              </a:ext>
            </a:extLst>
          </p:cNvPr>
          <p:cNvPicPr>
            <a:picLocks noChangeAspect="1"/>
          </p:cNvPicPr>
          <p:nvPr/>
        </p:nvPicPr>
        <p:blipFill>
          <a:blip r:embed="rId4"/>
          <a:stretch>
            <a:fillRect/>
          </a:stretch>
        </p:blipFill>
        <p:spPr>
          <a:xfrm rot="10800000">
            <a:off x="2206881" y="7083784"/>
            <a:ext cx="1707028" cy="1713124"/>
          </a:xfrm>
          <a:prstGeom prst="rect">
            <a:avLst/>
          </a:prstGeom>
        </p:spPr>
      </p:pic>
      <p:pic>
        <p:nvPicPr>
          <p:cNvPr id="7" name="Picture 6">
            <a:extLst>
              <a:ext uri="{FF2B5EF4-FFF2-40B4-BE49-F238E27FC236}">
                <a16:creationId xmlns:a16="http://schemas.microsoft.com/office/drawing/2014/main" id="{8F584061-3D7C-4FA8-B1C2-0DCA06865219}"/>
              </a:ext>
            </a:extLst>
          </p:cNvPr>
          <p:cNvPicPr>
            <a:picLocks noChangeAspect="1"/>
          </p:cNvPicPr>
          <p:nvPr/>
        </p:nvPicPr>
        <p:blipFill>
          <a:blip r:embed="rId5"/>
          <a:stretch>
            <a:fillRect/>
          </a:stretch>
        </p:blipFill>
        <p:spPr>
          <a:xfrm>
            <a:off x="5517873" y="2626927"/>
            <a:ext cx="1282515" cy="1355802"/>
          </a:xfrm>
          <a:prstGeom prst="rect">
            <a:avLst/>
          </a:prstGeom>
        </p:spPr>
      </p:pic>
      <p:pic>
        <p:nvPicPr>
          <p:cNvPr id="37" name="Picture 36">
            <a:extLst>
              <a:ext uri="{FF2B5EF4-FFF2-40B4-BE49-F238E27FC236}">
                <a16:creationId xmlns:a16="http://schemas.microsoft.com/office/drawing/2014/main" id="{F0804327-A8B1-4DD9-A3C8-98B998990BA8}"/>
              </a:ext>
            </a:extLst>
          </p:cNvPr>
          <p:cNvPicPr>
            <a:picLocks noChangeAspect="1"/>
          </p:cNvPicPr>
          <p:nvPr/>
        </p:nvPicPr>
        <p:blipFill>
          <a:blip r:embed="rId3"/>
          <a:stretch>
            <a:fillRect/>
          </a:stretch>
        </p:blipFill>
        <p:spPr>
          <a:xfrm>
            <a:off x="2194719" y="4377910"/>
            <a:ext cx="1282515" cy="1419928"/>
          </a:xfrm>
          <a:prstGeom prst="rect">
            <a:avLst/>
          </a:prstGeom>
        </p:spPr>
      </p:pic>
      <p:pic>
        <p:nvPicPr>
          <p:cNvPr id="8" name="Picture 7">
            <a:extLst>
              <a:ext uri="{FF2B5EF4-FFF2-40B4-BE49-F238E27FC236}">
                <a16:creationId xmlns:a16="http://schemas.microsoft.com/office/drawing/2014/main" id="{AE075890-EBBB-4454-ACE1-7DAD514B8C09}"/>
              </a:ext>
            </a:extLst>
          </p:cNvPr>
          <p:cNvPicPr>
            <a:picLocks noChangeAspect="1"/>
          </p:cNvPicPr>
          <p:nvPr/>
        </p:nvPicPr>
        <p:blipFill>
          <a:blip r:embed="rId6"/>
          <a:stretch>
            <a:fillRect/>
          </a:stretch>
        </p:blipFill>
        <p:spPr>
          <a:xfrm>
            <a:off x="5528729" y="4285889"/>
            <a:ext cx="1282515" cy="1355802"/>
          </a:xfrm>
          <a:prstGeom prst="rect">
            <a:avLst/>
          </a:prstGeom>
        </p:spPr>
      </p:pic>
      <p:sp>
        <p:nvSpPr>
          <p:cNvPr id="38" name="Rectangle 37">
            <a:extLst>
              <a:ext uri="{FF2B5EF4-FFF2-40B4-BE49-F238E27FC236}">
                <a16:creationId xmlns:a16="http://schemas.microsoft.com/office/drawing/2014/main" id="{EEB545F0-0BA7-4577-9912-4158A90A4565}"/>
              </a:ext>
            </a:extLst>
          </p:cNvPr>
          <p:cNvSpPr/>
          <p:nvPr/>
        </p:nvSpPr>
        <p:spPr>
          <a:xfrm>
            <a:off x="6528325" y="7380213"/>
            <a:ext cx="2834714" cy="1629878"/>
          </a:xfrm>
          <a:prstGeom prst="rect">
            <a:avLst/>
          </a:prstGeom>
          <a:solidFill>
            <a:srgbClr val="FFC000"/>
          </a:solidFill>
          <a:ln w="444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0639EDA-4BF7-45ED-8B9A-276B8121EBBA}"/>
              </a:ext>
            </a:extLst>
          </p:cNvPr>
          <p:cNvSpPr txBox="1"/>
          <p:nvPr/>
        </p:nvSpPr>
        <p:spPr>
          <a:xfrm>
            <a:off x="7521373" y="7810431"/>
            <a:ext cx="848619" cy="769441"/>
          </a:xfrm>
          <a:prstGeom prst="rect">
            <a:avLst/>
          </a:prstGeom>
          <a:noFill/>
        </p:spPr>
        <p:txBody>
          <a:bodyPr wrap="square" rtlCol="0">
            <a:spAutoFit/>
          </a:bodyPr>
          <a:lstStyle/>
          <a:p>
            <a:pPr algn="ctr"/>
            <a:r>
              <a:rPr lang="en-US" sz="4400">
                <a:solidFill>
                  <a:srgbClr val="002060"/>
                </a:solidFill>
              </a:rPr>
              <a:t>16</a:t>
            </a:r>
            <a:endParaRPr lang="vi-VN" sz="4400" dirty="0">
              <a:solidFill>
                <a:srgbClr val="002060"/>
              </a:solidFill>
            </a:endParaRPr>
          </a:p>
        </p:txBody>
      </p:sp>
      <p:pic>
        <p:nvPicPr>
          <p:cNvPr id="11" name="Picture 10">
            <a:extLst>
              <a:ext uri="{FF2B5EF4-FFF2-40B4-BE49-F238E27FC236}">
                <a16:creationId xmlns:a16="http://schemas.microsoft.com/office/drawing/2014/main" id="{57FFB22C-FE07-4810-9095-9DD7AD55C12B}"/>
              </a:ext>
            </a:extLst>
          </p:cNvPr>
          <p:cNvPicPr>
            <a:picLocks noChangeAspect="1"/>
          </p:cNvPicPr>
          <p:nvPr/>
        </p:nvPicPr>
        <p:blipFill>
          <a:blip r:embed="rId7"/>
          <a:stretch>
            <a:fillRect/>
          </a:stretch>
        </p:blipFill>
        <p:spPr>
          <a:xfrm>
            <a:off x="8443119" y="4336274"/>
            <a:ext cx="2161955" cy="1255033"/>
          </a:xfrm>
          <a:prstGeom prst="rect">
            <a:avLst/>
          </a:prstGeom>
        </p:spPr>
      </p:pic>
      <p:pic>
        <p:nvPicPr>
          <p:cNvPr id="12" name="Picture 11">
            <a:extLst>
              <a:ext uri="{FF2B5EF4-FFF2-40B4-BE49-F238E27FC236}">
                <a16:creationId xmlns:a16="http://schemas.microsoft.com/office/drawing/2014/main" id="{FE6FBD94-6F4A-43EB-8B8A-CB28EAB455BB}"/>
              </a:ext>
            </a:extLst>
          </p:cNvPr>
          <p:cNvPicPr>
            <a:picLocks noChangeAspect="1"/>
          </p:cNvPicPr>
          <p:nvPr/>
        </p:nvPicPr>
        <p:blipFill>
          <a:blip r:embed="rId8"/>
          <a:stretch>
            <a:fillRect/>
          </a:stretch>
        </p:blipFill>
        <p:spPr>
          <a:xfrm>
            <a:off x="8443120" y="2677312"/>
            <a:ext cx="2161955" cy="1255033"/>
          </a:xfrm>
          <a:prstGeom prst="rect">
            <a:avLst/>
          </a:prstGeom>
        </p:spPr>
      </p:pic>
      <p:pic>
        <p:nvPicPr>
          <p:cNvPr id="43" name="Picture 42">
            <a:extLst>
              <a:ext uri="{FF2B5EF4-FFF2-40B4-BE49-F238E27FC236}">
                <a16:creationId xmlns:a16="http://schemas.microsoft.com/office/drawing/2014/main" id="{27C39521-DF31-4626-A04A-CCB5A1E2966F}"/>
              </a:ext>
            </a:extLst>
          </p:cNvPr>
          <p:cNvPicPr>
            <a:picLocks noChangeAspect="1"/>
          </p:cNvPicPr>
          <p:nvPr/>
        </p:nvPicPr>
        <p:blipFill>
          <a:blip r:embed="rId3">
            <a:duotone>
              <a:prstClr val="black"/>
              <a:schemeClr val="accent4">
                <a:tint val="45000"/>
                <a:satMod val="400000"/>
              </a:schemeClr>
            </a:duotone>
          </a:blip>
          <a:stretch>
            <a:fillRect/>
          </a:stretch>
        </p:blipFill>
        <p:spPr>
          <a:xfrm>
            <a:off x="2194719" y="2706191"/>
            <a:ext cx="1282515" cy="1419928"/>
          </a:xfrm>
          <a:prstGeom prst="rect">
            <a:avLst/>
          </a:prstGeom>
        </p:spPr>
      </p:pic>
      <p:pic>
        <p:nvPicPr>
          <p:cNvPr id="44" name="Picture 43">
            <a:extLst>
              <a:ext uri="{FF2B5EF4-FFF2-40B4-BE49-F238E27FC236}">
                <a16:creationId xmlns:a16="http://schemas.microsoft.com/office/drawing/2014/main" id="{F46D1FC1-18EB-4B31-BAB3-4B11ED95EEFE}"/>
              </a:ext>
            </a:extLst>
          </p:cNvPr>
          <p:cNvPicPr>
            <a:picLocks noChangeAspect="1"/>
          </p:cNvPicPr>
          <p:nvPr/>
        </p:nvPicPr>
        <p:blipFill>
          <a:blip r:embed="rId6">
            <a:duotone>
              <a:prstClr val="black"/>
              <a:schemeClr val="accent4">
                <a:tint val="45000"/>
                <a:satMod val="400000"/>
              </a:schemeClr>
            </a:duotone>
          </a:blip>
          <a:stretch>
            <a:fillRect/>
          </a:stretch>
        </p:blipFill>
        <p:spPr>
          <a:xfrm>
            <a:off x="5517872" y="4285889"/>
            <a:ext cx="1282515" cy="1355802"/>
          </a:xfrm>
          <a:prstGeom prst="rect">
            <a:avLst/>
          </a:prstGeom>
        </p:spPr>
      </p:pic>
      <p:pic>
        <p:nvPicPr>
          <p:cNvPr id="45" name="Picture 44">
            <a:extLst>
              <a:ext uri="{FF2B5EF4-FFF2-40B4-BE49-F238E27FC236}">
                <a16:creationId xmlns:a16="http://schemas.microsoft.com/office/drawing/2014/main" id="{FB6BFD01-908F-4118-9C7E-8BAF0595B847}"/>
              </a:ext>
            </a:extLst>
          </p:cNvPr>
          <p:cNvPicPr>
            <a:picLocks noChangeAspect="1"/>
          </p:cNvPicPr>
          <p:nvPr/>
        </p:nvPicPr>
        <p:blipFill>
          <a:blip r:embed="rId8">
            <a:duotone>
              <a:prstClr val="black"/>
              <a:schemeClr val="accent4">
                <a:tint val="45000"/>
                <a:satMod val="400000"/>
              </a:schemeClr>
            </a:duotone>
          </a:blip>
          <a:stretch>
            <a:fillRect/>
          </a:stretch>
        </p:blipFill>
        <p:spPr>
          <a:xfrm>
            <a:off x="8443118" y="2677312"/>
            <a:ext cx="2161955" cy="1255033"/>
          </a:xfrm>
          <a:prstGeom prst="rect">
            <a:avLst/>
          </a:prstGeom>
        </p:spPr>
      </p:pic>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16E8D87-E218-4A03-AB3D-4601B199E22D}"/>
                  </a:ext>
                </a:extLst>
              </p:cNvPr>
              <p:cNvSpPr txBox="1"/>
              <p:nvPr/>
            </p:nvSpPr>
            <p:spPr>
              <a:xfrm>
                <a:off x="2594769" y="5844211"/>
                <a:ext cx="2323072" cy="646331"/>
              </a:xfrm>
              <a:prstGeom prst="rect">
                <a:avLst/>
              </a:prstGeom>
              <a:solidFill>
                <a:schemeClr val="bg2">
                  <a:lumMod val="60000"/>
                  <a:lumOff val="40000"/>
                </a:schemeClr>
              </a:solidFill>
              <a:ln w="28575">
                <a:solidFill>
                  <a:srgbClr val="000000"/>
                </a:solidFill>
              </a:ln>
              <a:effectLst>
                <a:outerShdw blurRad="63500" sx="102000" sy="102000" algn="ctr" rotWithShape="0">
                  <a:prstClr val="black">
                    <a:alpha val="40000"/>
                  </a:prstClr>
                </a:outerShdw>
              </a:effectLst>
            </p:spPr>
            <p:txBody>
              <a:bodyPr wrap="none" rtlCol="0">
                <a:spAutoFit/>
              </a:bodyPr>
              <a:lstStyle/>
              <a:p>
                <a:r>
                  <a:rPr lang="vi-VN" sz="3600" dirty="0">
                    <a:solidFill>
                      <a:srgbClr val="000000"/>
                    </a:solidFill>
                  </a:rPr>
                  <a:t>2 </a:t>
                </a:r>
                <a14:m>
                  <m:oMath xmlns:m="http://schemas.openxmlformats.org/officeDocument/2006/math">
                    <m:r>
                      <a:rPr lang="vi-VN" sz="3600" i="1" smtClean="0">
                        <a:solidFill>
                          <a:srgbClr val="000000"/>
                        </a:solidFill>
                        <a:latin typeface="Cambria Math" panose="02040503050406030204" pitchFamily="18" charset="0"/>
                        <a:ea typeface="Cambria Math" panose="02040503050406030204" pitchFamily="18" charset="0"/>
                      </a:rPr>
                      <m:t>×</m:t>
                    </m:r>
                  </m:oMath>
                </a14:m>
                <a:r>
                  <a:rPr lang="vi-VN" sz="3600" dirty="0">
                    <a:solidFill>
                      <a:srgbClr val="000000"/>
                    </a:solidFill>
                  </a:rPr>
                  <a:t> 8 = 16</a:t>
                </a:r>
              </a:p>
            </p:txBody>
          </p:sp>
        </mc:Choice>
        <mc:Fallback xmlns="">
          <p:sp>
            <p:nvSpPr>
              <p:cNvPr id="46" name="TextBox 45">
                <a:extLst>
                  <a:ext uri="{FF2B5EF4-FFF2-40B4-BE49-F238E27FC236}">
                    <a16:creationId xmlns:a16="http://schemas.microsoft.com/office/drawing/2014/main" id="{616E8D87-E218-4A03-AB3D-4601B199E22D}"/>
                  </a:ext>
                </a:extLst>
              </p:cNvPr>
              <p:cNvSpPr txBox="1">
                <a:spLocks noRot="1" noChangeAspect="1" noMove="1" noResize="1" noEditPoints="1" noAdjustHandles="1" noChangeArrowheads="1" noChangeShapeType="1" noTextEdit="1"/>
              </p:cNvSpPr>
              <p:nvPr/>
            </p:nvSpPr>
            <p:spPr>
              <a:xfrm>
                <a:off x="2594769" y="5844211"/>
                <a:ext cx="2323072" cy="646331"/>
              </a:xfrm>
              <a:prstGeom prst="rect">
                <a:avLst/>
              </a:prstGeom>
              <a:blipFill>
                <a:blip r:embed="rId9"/>
                <a:stretch>
                  <a:fillRect l="-3365" t="-1481" r="-2163" b="-16296"/>
                </a:stretch>
              </a:blipFill>
              <a:ln w="28575">
                <a:solidFill>
                  <a:srgbClr val="000000"/>
                </a:solidFill>
              </a:ln>
              <a:effectLst>
                <a:outerShdw blurRad="63500" sx="102000" sy="102000" algn="ctr"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10A8A81-E763-4A6F-8111-245A15E55301}"/>
                  </a:ext>
                </a:extLst>
              </p:cNvPr>
              <p:cNvSpPr txBox="1"/>
              <p:nvPr/>
            </p:nvSpPr>
            <p:spPr>
              <a:xfrm>
                <a:off x="7528719" y="5844211"/>
                <a:ext cx="2323072" cy="646331"/>
              </a:xfrm>
              <a:prstGeom prst="rect">
                <a:avLst/>
              </a:prstGeom>
              <a:solidFill>
                <a:schemeClr val="accent2">
                  <a:lumMod val="20000"/>
                  <a:lumOff val="80000"/>
                </a:schemeClr>
              </a:solidFill>
              <a:ln w="28575">
                <a:solidFill>
                  <a:schemeClr val="bg1">
                    <a:lumMod val="50000"/>
                  </a:schemeClr>
                </a:solidFill>
              </a:ln>
              <a:effectLst>
                <a:outerShdw blurRad="63500" sx="102000" sy="102000" algn="ctr" rotWithShape="0">
                  <a:prstClr val="black">
                    <a:alpha val="40000"/>
                  </a:prstClr>
                </a:outerShdw>
              </a:effectLst>
            </p:spPr>
            <p:txBody>
              <a:bodyPr wrap="none" rtlCol="0">
                <a:spAutoFit/>
              </a:bodyPr>
              <a:lstStyle/>
              <a:p>
                <a:r>
                  <a:rPr lang="vi-VN" sz="3600" dirty="0"/>
                  <a:t>2 </a:t>
                </a:r>
                <a14:m>
                  <m:oMath xmlns:m="http://schemas.openxmlformats.org/officeDocument/2006/math">
                    <m:r>
                      <a:rPr lang="vi-VN" sz="3600" i="1" smtClean="0">
                        <a:latin typeface="Cambria Math" panose="02040503050406030204" pitchFamily="18" charset="0"/>
                        <a:ea typeface="Cambria Math" panose="02040503050406030204" pitchFamily="18" charset="0"/>
                      </a:rPr>
                      <m:t>×</m:t>
                    </m:r>
                  </m:oMath>
                </a14:m>
                <a:r>
                  <a:rPr lang="vi-VN" sz="3600" dirty="0"/>
                  <a:t> 7 = 14</a:t>
                </a:r>
              </a:p>
            </p:txBody>
          </p:sp>
        </mc:Choice>
        <mc:Fallback xmlns="">
          <p:sp>
            <p:nvSpPr>
              <p:cNvPr id="47" name="TextBox 46">
                <a:extLst>
                  <a:ext uri="{FF2B5EF4-FFF2-40B4-BE49-F238E27FC236}">
                    <a16:creationId xmlns:a16="http://schemas.microsoft.com/office/drawing/2014/main" id="{B10A8A81-E763-4A6F-8111-245A15E55301}"/>
                  </a:ext>
                </a:extLst>
              </p:cNvPr>
              <p:cNvSpPr txBox="1">
                <a:spLocks noRot="1" noChangeAspect="1" noMove="1" noResize="1" noEditPoints="1" noAdjustHandles="1" noChangeArrowheads="1" noChangeShapeType="1" noTextEdit="1"/>
              </p:cNvSpPr>
              <p:nvPr/>
            </p:nvSpPr>
            <p:spPr>
              <a:xfrm>
                <a:off x="7528719" y="5844211"/>
                <a:ext cx="2323072" cy="646331"/>
              </a:xfrm>
              <a:prstGeom prst="rect">
                <a:avLst/>
              </a:prstGeom>
              <a:blipFill>
                <a:blip r:embed="rId10"/>
                <a:stretch>
                  <a:fillRect l="-3125" t="-1481" r="-2404" b="-16296"/>
                </a:stretch>
              </a:blipFill>
              <a:ln w="28575">
                <a:solidFill>
                  <a:schemeClr val="bg1">
                    <a:lumMod val="50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48" name="Picture 47">
            <a:extLst>
              <a:ext uri="{FF2B5EF4-FFF2-40B4-BE49-F238E27FC236}">
                <a16:creationId xmlns:a16="http://schemas.microsoft.com/office/drawing/2014/main" id="{1059B394-2CC6-4728-AEFA-282E721B1163}"/>
              </a:ext>
            </a:extLst>
          </p:cNvPr>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rightnessContrast bright="40000"/>
                    </a14:imgEffect>
                  </a14:imgLayer>
                </a14:imgProps>
              </a:ext>
            </a:extLst>
          </a:blip>
          <a:stretch>
            <a:fillRect/>
          </a:stretch>
        </p:blipFill>
        <p:spPr>
          <a:xfrm>
            <a:off x="2183862" y="4382067"/>
            <a:ext cx="1282515" cy="1419928"/>
          </a:xfrm>
          <a:prstGeom prst="rect">
            <a:avLst/>
          </a:prstGeom>
        </p:spPr>
      </p:pic>
      <p:pic>
        <p:nvPicPr>
          <p:cNvPr id="49" name="Picture 48">
            <a:extLst>
              <a:ext uri="{FF2B5EF4-FFF2-40B4-BE49-F238E27FC236}">
                <a16:creationId xmlns:a16="http://schemas.microsoft.com/office/drawing/2014/main" id="{7BFCBF28-27BC-4B77-93EE-8B85580F1062}"/>
              </a:ext>
            </a:extLst>
          </p:cNvPr>
          <p:cNvPicPr>
            <a:picLocks noChangeAspect="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40000"/>
                    </a14:imgEffect>
                  </a14:imgLayer>
                </a14:imgProps>
              </a:ext>
            </a:extLst>
          </a:blip>
          <a:stretch>
            <a:fillRect/>
          </a:stretch>
        </p:blipFill>
        <p:spPr>
          <a:xfrm>
            <a:off x="5528729" y="2626927"/>
            <a:ext cx="1282515" cy="1355802"/>
          </a:xfrm>
          <a:prstGeom prst="rect">
            <a:avLst/>
          </a:prstGeom>
        </p:spPr>
      </p:pic>
      <p:pic>
        <p:nvPicPr>
          <p:cNvPr id="50" name="Picture 49">
            <a:extLst>
              <a:ext uri="{FF2B5EF4-FFF2-40B4-BE49-F238E27FC236}">
                <a16:creationId xmlns:a16="http://schemas.microsoft.com/office/drawing/2014/main" id="{C4669E18-0C6C-4575-B0D5-6A6AF5FA96C5}"/>
              </a:ext>
            </a:extLst>
          </p:cNvPr>
          <p:cNvPicPr>
            <a:picLocks noChangeAspect="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Lst>
          </a:blip>
          <a:stretch>
            <a:fillRect/>
          </a:stretch>
        </p:blipFill>
        <p:spPr>
          <a:xfrm>
            <a:off x="8443118" y="4352338"/>
            <a:ext cx="2161955" cy="1255033"/>
          </a:xfrm>
          <a:prstGeom prst="rect">
            <a:avLst/>
          </a:prstGeom>
        </p:spPr>
      </p:pic>
      <p:sp>
        <p:nvSpPr>
          <p:cNvPr id="51" name="TextBox 50">
            <a:extLst>
              <a:ext uri="{FF2B5EF4-FFF2-40B4-BE49-F238E27FC236}">
                <a16:creationId xmlns:a16="http://schemas.microsoft.com/office/drawing/2014/main" id="{56C81B52-D2DE-4902-B65C-A39CA0B30EFF}"/>
              </a:ext>
            </a:extLst>
          </p:cNvPr>
          <p:cNvSpPr txBox="1"/>
          <p:nvPr/>
        </p:nvSpPr>
        <p:spPr>
          <a:xfrm>
            <a:off x="6669978" y="6819894"/>
            <a:ext cx="6076950" cy="384721"/>
          </a:xfrm>
          <a:prstGeom prst="rect">
            <a:avLst/>
          </a:prstGeom>
          <a:noFill/>
        </p:spPr>
        <p:txBody>
          <a:bodyPr wrap="square">
            <a:spAutoFit/>
          </a:bodyPr>
          <a:lstStyle/>
          <a:p>
            <a:r>
              <a:rPr lang="en-US" b="1"/>
              <a:t>Click vào từng mảnh ghép để ra đáp án</a:t>
            </a:r>
            <a:endParaRPr lang="en-US"/>
          </a:p>
        </p:txBody>
      </p:sp>
    </p:spTree>
    <p:extLst>
      <p:ext uri="{BB962C8B-B14F-4D97-AF65-F5344CB8AC3E}">
        <p14:creationId xmlns:p14="http://schemas.microsoft.com/office/powerpoint/2010/main" val="4068520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childTnLst>
                          </p:cTn>
                        </p:par>
                      </p:childTnLst>
                    </p:cTn>
                  </p:par>
                </p:childTnLst>
              </p:cTn>
              <p:nextCondLst>
                <p:cond evt="onClick" delay="0">
                  <p:tgtEl>
                    <p:spTgt spid="11"/>
                  </p:tgtEl>
                </p:cond>
              </p:nextCondLst>
            </p:seq>
          </p:childTnLst>
        </p:cTn>
      </p:par>
    </p:tnLst>
    <p:bldLst>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392C6-494A-4B59-A6A2-4DDD7D22A582}"/>
              </a:ext>
            </a:extLst>
          </p:cNvPr>
          <p:cNvSpPr txBox="1"/>
          <p:nvPr/>
        </p:nvSpPr>
        <p:spPr>
          <a:xfrm>
            <a:off x="1555518" y="1092939"/>
            <a:ext cx="10408051" cy="584775"/>
          </a:xfrm>
          <a:prstGeom prst="rect">
            <a:avLst/>
          </a:prstGeom>
          <a:noFill/>
        </p:spPr>
        <p:txBody>
          <a:bodyPr wrap="square" rtlCol="0">
            <a:spAutoFit/>
          </a:bodyPr>
          <a:lstStyle/>
          <a:p>
            <a:pPr algn="just"/>
            <a:r>
              <a:rPr lang="en-US" sz="3200">
                <a:solidFill>
                  <a:srgbClr val="002060"/>
                </a:solidFill>
              </a:rPr>
              <a:t>Một con cua có hai càng.</a:t>
            </a:r>
            <a:endParaRPr lang="vi-VN" sz="3200" dirty="0">
              <a:solidFill>
                <a:srgbClr val="002060"/>
              </a:solidFill>
            </a:endParaRPr>
          </a:p>
        </p:txBody>
      </p:sp>
      <p:sp>
        <p:nvSpPr>
          <p:cNvPr id="3" name="Oval 2"/>
          <p:cNvSpPr/>
          <p:nvPr/>
        </p:nvSpPr>
        <p:spPr>
          <a:xfrm>
            <a:off x="1006878" y="1092939"/>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4</a:t>
            </a:r>
          </a:p>
        </p:txBody>
      </p:sp>
      <p:pic>
        <p:nvPicPr>
          <p:cNvPr id="18" name="Picture 17">
            <a:extLst>
              <a:ext uri="{FF2B5EF4-FFF2-40B4-BE49-F238E27FC236}">
                <a16:creationId xmlns:a16="http://schemas.microsoft.com/office/drawing/2014/main" id="{B5064453-529D-4577-9DDE-0449438ABC4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785051" y="383584"/>
            <a:ext cx="3563596" cy="2174233"/>
          </a:xfrm>
          <a:prstGeom prst="rect">
            <a:avLst/>
          </a:prstGeom>
        </p:spPr>
      </p:pic>
      <p:sp>
        <p:nvSpPr>
          <p:cNvPr id="19" name="TextBox 18">
            <a:extLst>
              <a:ext uri="{FF2B5EF4-FFF2-40B4-BE49-F238E27FC236}">
                <a16:creationId xmlns:a16="http://schemas.microsoft.com/office/drawing/2014/main" id="{37AC25F9-21E1-4751-9DEB-7E61538242A1}"/>
              </a:ext>
            </a:extLst>
          </p:cNvPr>
          <p:cNvSpPr txBox="1"/>
          <p:nvPr/>
        </p:nvSpPr>
        <p:spPr>
          <a:xfrm>
            <a:off x="1165491" y="2659559"/>
            <a:ext cx="3988814" cy="769441"/>
          </a:xfrm>
          <a:prstGeom prst="rect">
            <a:avLst/>
          </a:prstGeom>
          <a:noFill/>
        </p:spPr>
        <p:txBody>
          <a:bodyPr wrap="square" rtlCol="0">
            <a:spAutoFit/>
          </a:bodyPr>
          <a:lstStyle/>
          <a:p>
            <a:r>
              <a:rPr lang="vi-VN" sz="2200" dirty="0"/>
              <a:t>a) 5 con cua có bao nhiêu cái càng?</a:t>
            </a:r>
          </a:p>
        </p:txBody>
      </p:sp>
      <p:sp>
        <p:nvSpPr>
          <p:cNvPr id="20" name="TextBox 19">
            <a:extLst>
              <a:ext uri="{FF2B5EF4-FFF2-40B4-BE49-F238E27FC236}">
                <a16:creationId xmlns:a16="http://schemas.microsoft.com/office/drawing/2014/main" id="{6DF1B832-221D-47D9-900A-918FEDC68C71}"/>
              </a:ext>
            </a:extLst>
          </p:cNvPr>
          <p:cNvSpPr txBox="1"/>
          <p:nvPr/>
        </p:nvSpPr>
        <p:spPr>
          <a:xfrm>
            <a:off x="2256439" y="3346419"/>
            <a:ext cx="1735743" cy="430887"/>
          </a:xfrm>
          <a:prstGeom prst="rect">
            <a:avLst/>
          </a:prstGeom>
          <a:noFill/>
        </p:spPr>
        <p:txBody>
          <a:bodyPr wrap="square" rtlCol="0">
            <a:spAutoFit/>
          </a:bodyPr>
          <a:lstStyle/>
          <a:p>
            <a:pPr algn="ctr"/>
            <a:r>
              <a:rPr lang="vi-VN" sz="2200" i="1" dirty="0"/>
              <a:t>Bài giải</a:t>
            </a:r>
          </a:p>
        </p:txBody>
      </p:sp>
      <p:sp>
        <p:nvSpPr>
          <p:cNvPr id="21" name="TextBox 20">
            <a:extLst>
              <a:ext uri="{FF2B5EF4-FFF2-40B4-BE49-F238E27FC236}">
                <a16:creationId xmlns:a16="http://schemas.microsoft.com/office/drawing/2014/main" id="{5F8F6605-ED86-42A6-B3DD-3364CD9C8602}"/>
              </a:ext>
            </a:extLst>
          </p:cNvPr>
          <p:cNvSpPr txBox="1"/>
          <p:nvPr/>
        </p:nvSpPr>
        <p:spPr>
          <a:xfrm>
            <a:off x="1119331" y="3700550"/>
            <a:ext cx="4074678" cy="430887"/>
          </a:xfrm>
          <a:prstGeom prst="rect">
            <a:avLst/>
          </a:prstGeom>
          <a:noFill/>
        </p:spPr>
        <p:txBody>
          <a:bodyPr wrap="square" rtlCol="0">
            <a:spAutoFit/>
          </a:bodyPr>
          <a:lstStyle/>
          <a:p>
            <a:pPr algn="ctr"/>
            <a:r>
              <a:rPr lang="vi-VN" sz="2200" dirty="0"/>
              <a:t>Số càng của 5 con cua là:</a:t>
            </a:r>
          </a:p>
        </p:txBody>
      </p:sp>
      <p:grpSp>
        <p:nvGrpSpPr>
          <p:cNvPr id="22" name="Group 21">
            <a:extLst>
              <a:ext uri="{FF2B5EF4-FFF2-40B4-BE49-F238E27FC236}">
                <a16:creationId xmlns:a16="http://schemas.microsoft.com/office/drawing/2014/main" id="{F47063DF-91EE-4ADA-92A1-5BD395CBE2B7}"/>
              </a:ext>
            </a:extLst>
          </p:cNvPr>
          <p:cNvGrpSpPr/>
          <p:nvPr/>
        </p:nvGrpSpPr>
        <p:grpSpPr>
          <a:xfrm>
            <a:off x="1230241" y="4141050"/>
            <a:ext cx="4148893" cy="478938"/>
            <a:chOff x="1550832" y="4706073"/>
            <a:chExt cx="4148893" cy="478938"/>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0AC1528-2774-4F44-BD7D-5A2B053F9E2C}"/>
                    </a:ext>
                  </a:extLst>
                </p:cNvPr>
                <p:cNvSpPr txBox="1"/>
                <p:nvPr/>
              </p:nvSpPr>
              <p:spPr>
                <a:xfrm>
                  <a:off x="1550832" y="4740338"/>
                  <a:ext cx="4148893" cy="430887"/>
                </a:xfrm>
                <a:prstGeom prst="rect">
                  <a:avLst/>
                </a:prstGeom>
                <a:noFill/>
              </p:spPr>
              <p:txBody>
                <a:bodyPr wrap="none" rtlCol="0">
                  <a:spAutoFit/>
                </a:bodyPr>
                <a:lstStyle/>
                <a:p>
                  <a:r>
                    <a:rPr lang="vi-VN" sz="2200" dirty="0">
                      <a:solidFill>
                        <a:srgbClr val="FF0066"/>
                      </a:solidFill>
                    </a:rPr>
                    <a:t> </a:t>
                  </a:r>
                  <a:r>
                    <a:rPr lang="vi-VN" sz="2200" dirty="0"/>
                    <a:t>    2 </a:t>
                  </a:r>
                  <a14:m>
                    <m:oMath xmlns:m="http://schemas.openxmlformats.org/officeDocument/2006/math">
                      <m:r>
                        <a:rPr lang="vi-VN" sz="2200" i="1" smtClean="0">
                          <a:latin typeface="Cambria Math" panose="02040503050406030204" pitchFamily="18" charset="0"/>
                          <a:ea typeface="Cambria Math" panose="02040503050406030204" pitchFamily="18" charset="0"/>
                        </a:rPr>
                        <m:t>×</m:t>
                      </m:r>
                    </m:oMath>
                  </a14:m>
                  <a:r>
                    <a:rPr lang="vi-VN" sz="2200" dirty="0"/>
                    <a:t>         =          (cái càng) </a:t>
                  </a:r>
                </a:p>
              </p:txBody>
            </p:sp>
          </mc:Choice>
          <mc:Fallback xmlns="">
            <p:sp>
              <p:nvSpPr>
                <p:cNvPr id="10" name="TextBox 9">
                  <a:extLst>
                    <a:ext uri="{FF2B5EF4-FFF2-40B4-BE49-F238E27FC236}">
                      <a16:creationId xmlns:a16="http://schemas.microsoft.com/office/drawing/2014/main" id="{7545B8BE-7976-47B7-B92E-A105BD13C4E2}"/>
                    </a:ext>
                  </a:extLst>
                </p:cNvPr>
                <p:cNvSpPr txBox="1">
                  <a:spLocks noRot="1" noChangeAspect="1" noMove="1" noResize="1" noEditPoints="1" noAdjustHandles="1" noChangeArrowheads="1" noChangeShapeType="1" noTextEdit="1"/>
                </p:cNvSpPr>
                <p:nvPr/>
              </p:nvSpPr>
              <p:spPr>
                <a:xfrm>
                  <a:off x="1550832" y="4740338"/>
                  <a:ext cx="4148893" cy="430887"/>
                </a:xfrm>
                <a:prstGeom prst="rect">
                  <a:avLst/>
                </a:prstGeom>
                <a:blipFill>
                  <a:blip r:embed="rId5"/>
                  <a:stretch>
                    <a:fillRect t="-8451" b="-28169"/>
                  </a:stretch>
                </a:blipFill>
              </p:spPr>
              <p:txBody>
                <a:bodyPr/>
                <a:lstStyle/>
                <a:p>
                  <a:r>
                    <a:rPr lang="vi-VN">
                      <a:noFill/>
                    </a:rPr>
                    <a:t> </a:t>
                  </a:r>
                </a:p>
              </p:txBody>
            </p:sp>
          </mc:Fallback>
        </mc:AlternateContent>
        <p:sp>
          <p:nvSpPr>
            <p:cNvPr id="24" name="Rectangle: Rounded Corners 23">
              <a:extLst>
                <a:ext uri="{FF2B5EF4-FFF2-40B4-BE49-F238E27FC236}">
                  <a16:creationId xmlns:a16="http://schemas.microsoft.com/office/drawing/2014/main" id="{B1643349-097C-4023-9132-17181E5BC64F}"/>
                </a:ext>
              </a:extLst>
            </p:cNvPr>
            <p:cNvSpPr/>
            <p:nvPr/>
          </p:nvSpPr>
          <p:spPr>
            <a:xfrm>
              <a:off x="2567309" y="4706073"/>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25" name="Rectangle: Rounded Corners 24">
              <a:extLst>
                <a:ext uri="{FF2B5EF4-FFF2-40B4-BE49-F238E27FC236}">
                  <a16:creationId xmlns:a16="http://schemas.microsoft.com/office/drawing/2014/main" id="{97F68393-B433-4F10-A9F9-2147E149D649}"/>
                </a:ext>
              </a:extLst>
            </p:cNvPr>
            <p:cNvSpPr/>
            <p:nvPr/>
          </p:nvSpPr>
          <p:spPr>
            <a:xfrm>
              <a:off x="3405701" y="4706073"/>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sp>
        <p:nvSpPr>
          <p:cNvPr id="26" name="Rectangle: Rounded Corners 25">
            <a:extLst>
              <a:ext uri="{FF2B5EF4-FFF2-40B4-BE49-F238E27FC236}">
                <a16:creationId xmlns:a16="http://schemas.microsoft.com/office/drawing/2014/main" id="{840CF9CD-7799-448B-9FB4-974E1A12D224}"/>
              </a:ext>
            </a:extLst>
          </p:cNvPr>
          <p:cNvSpPr/>
          <p:nvPr/>
        </p:nvSpPr>
        <p:spPr>
          <a:xfrm>
            <a:off x="2263449" y="4147872"/>
            <a:ext cx="484962" cy="461665"/>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grpSp>
        <p:nvGrpSpPr>
          <p:cNvPr id="27" name="Group 26">
            <a:extLst>
              <a:ext uri="{FF2B5EF4-FFF2-40B4-BE49-F238E27FC236}">
                <a16:creationId xmlns:a16="http://schemas.microsoft.com/office/drawing/2014/main" id="{F5FAADD5-6E69-40C3-8169-16152F53221D}"/>
              </a:ext>
            </a:extLst>
          </p:cNvPr>
          <p:cNvGrpSpPr/>
          <p:nvPr/>
        </p:nvGrpSpPr>
        <p:grpSpPr>
          <a:xfrm>
            <a:off x="1076399" y="4751148"/>
            <a:ext cx="4074678" cy="478938"/>
            <a:chOff x="1320656" y="5271834"/>
            <a:chExt cx="4074678" cy="478938"/>
          </a:xfrm>
        </p:grpSpPr>
        <p:sp>
          <p:nvSpPr>
            <p:cNvPr id="28" name="TextBox 27">
              <a:extLst>
                <a:ext uri="{FF2B5EF4-FFF2-40B4-BE49-F238E27FC236}">
                  <a16:creationId xmlns:a16="http://schemas.microsoft.com/office/drawing/2014/main" id="{78EC87C9-2FB7-4DE0-AC94-DEFDACE61CF6}"/>
                </a:ext>
              </a:extLst>
            </p:cNvPr>
            <p:cNvSpPr txBox="1"/>
            <p:nvPr/>
          </p:nvSpPr>
          <p:spPr>
            <a:xfrm>
              <a:off x="1320656" y="5295861"/>
              <a:ext cx="4074678" cy="430887"/>
            </a:xfrm>
            <a:prstGeom prst="rect">
              <a:avLst/>
            </a:prstGeom>
            <a:noFill/>
          </p:spPr>
          <p:txBody>
            <a:bodyPr wrap="square" rtlCol="0">
              <a:spAutoFit/>
            </a:bodyPr>
            <a:lstStyle/>
            <a:p>
              <a:pPr algn="ctr"/>
              <a:r>
                <a:rPr lang="vi-VN" sz="2200" i="1" dirty="0"/>
                <a:t>Đáp số:         </a:t>
              </a:r>
              <a:r>
                <a:rPr lang="vi-VN" sz="2200" dirty="0"/>
                <a:t> cái càng.</a:t>
              </a:r>
              <a:endParaRPr lang="vi-VN" sz="2200" i="1" dirty="0"/>
            </a:p>
          </p:txBody>
        </p:sp>
        <p:sp>
          <p:nvSpPr>
            <p:cNvPr id="29" name="Rectangle: Rounded Corners 28">
              <a:extLst>
                <a:ext uri="{FF2B5EF4-FFF2-40B4-BE49-F238E27FC236}">
                  <a16:creationId xmlns:a16="http://schemas.microsoft.com/office/drawing/2014/main" id="{E05B1067-BEF6-4826-ADD8-2C433A919823}"/>
                </a:ext>
              </a:extLst>
            </p:cNvPr>
            <p:cNvSpPr/>
            <p:nvPr/>
          </p:nvSpPr>
          <p:spPr>
            <a:xfrm>
              <a:off x="3076291" y="5271834"/>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sp>
        <p:nvSpPr>
          <p:cNvPr id="30" name="Rectangle: Rounded Corners 29">
            <a:extLst>
              <a:ext uri="{FF2B5EF4-FFF2-40B4-BE49-F238E27FC236}">
                <a16:creationId xmlns:a16="http://schemas.microsoft.com/office/drawing/2014/main" id="{964B393D-8685-4080-8B59-E2885D7388AB}"/>
              </a:ext>
            </a:extLst>
          </p:cNvPr>
          <p:cNvSpPr/>
          <p:nvPr/>
        </p:nvSpPr>
        <p:spPr>
          <a:xfrm>
            <a:off x="3069952" y="4140252"/>
            <a:ext cx="655866" cy="478937"/>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10</a:t>
            </a:r>
            <a:endParaRPr lang="vi-VN" sz="2800" b="1" dirty="0">
              <a:solidFill>
                <a:srgbClr val="FF0000"/>
              </a:solidFill>
            </a:endParaRPr>
          </a:p>
        </p:txBody>
      </p:sp>
      <p:sp>
        <p:nvSpPr>
          <p:cNvPr id="31" name="Rectangle: Rounded Corners 30">
            <a:extLst>
              <a:ext uri="{FF2B5EF4-FFF2-40B4-BE49-F238E27FC236}">
                <a16:creationId xmlns:a16="http://schemas.microsoft.com/office/drawing/2014/main" id="{019B4D6B-4BD3-4504-94D7-F2D7BA9267D8}"/>
              </a:ext>
            </a:extLst>
          </p:cNvPr>
          <p:cNvSpPr/>
          <p:nvPr/>
        </p:nvSpPr>
        <p:spPr>
          <a:xfrm>
            <a:off x="2727304" y="4751149"/>
            <a:ext cx="655866" cy="478937"/>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10</a:t>
            </a:r>
          </a:p>
        </p:txBody>
      </p:sp>
      <p:cxnSp>
        <p:nvCxnSpPr>
          <p:cNvPr id="32" name="Straight Connector 31">
            <a:extLst>
              <a:ext uri="{FF2B5EF4-FFF2-40B4-BE49-F238E27FC236}">
                <a16:creationId xmlns:a16="http://schemas.microsoft.com/office/drawing/2014/main" id="{1BAEA29B-A5D2-422F-AACF-BC7734572D6A}"/>
              </a:ext>
            </a:extLst>
          </p:cNvPr>
          <p:cNvCxnSpPr>
            <a:cxnSpLocks/>
          </p:cNvCxnSpPr>
          <p:nvPr/>
        </p:nvCxnSpPr>
        <p:spPr>
          <a:xfrm>
            <a:off x="5797396" y="2804556"/>
            <a:ext cx="0" cy="247483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AD358C2-B9B1-4ED9-9D34-D94ACF472B5F}"/>
              </a:ext>
            </a:extLst>
          </p:cNvPr>
          <p:cNvSpPr txBox="1"/>
          <p:nvPr/>
        </p:nvSpPr>
        <p:spPr>
          <a:xfrm>
            <a:off x="6387768" y="2659559"/>
            <a:ext cx="3988814" cy="769441"/>
          </a:xfrm>
          <a:prstGeom prst="rect">
            <a:avLst/>
          </a:prstGeom>
          <a:noFill/>
        </p:spPr>
        <p:txBody>
          <a:bodyPr wrap="square" rtlCol="0">
            <a:spAutoFit/>
          </a:bodyPr>
          <a:lstStyle/>
          <a:p>
            <a:r>
              <a:rPr lang="vi-VN" sz="2200" dirty="0"/>
              <a:t>b) 7 con cua có bao nhiêu cái càng?</a:t>
            </a:r>
          </a:p>
        </p:txBody>
      </p:sp>
      <p:sp>
        <p:nvSpPr>
          <p:cNvPr id="34" name="TextBox 33">
            <a:extLst>
              <a:ext uri="{FF2B5EF4-FFF2-40B4-BE49-F238E27FC236}">
                <a16:creationId xmlns:a16="http://schemas.microsoft.com/office/drawing/2014/main" id="{B20F88D1-ADFE-4A58-B349-9F5DBA466FFD}"/>
              </a:ext>
            </a:extLst>
          </p:cNvPr>
          <p:cNvSpPr txBox="1"/>
          <p:nvPr/>
        </p:nvSpPr>
        <p:spPr>
          <a:xfrm>
            <a:off x="7481944" y="3346419"/>
            <a:ext cx="1735743" cy="430887"/>
          </a:xfrm>
          <a:prstGeom prst="rect">
            <a:avLst/>
          </a:prstGeom>
          <a:noFill/>
        </p:spPr>
        <p:txBody>
          <a:bodyPr wrap="square" rtlCol="0">
            <a:spAutoFit/>
          </a:bodyPr>
          <a:lstStyle/>
          <a:p>
            <a:pPr algn="ctr"/>
            <a:r>
              <a:rPr lang="vi-VN" sz="2200" i="1" dirty="0"/>
              <a:t>Bài giải</a:t>
            </a:r>
          </a:p>
        </p:txBody>
      </p:sp>
      <p:sp>
        <p:nvSpPr>
          <p:cNvPr id="35" name="TextBox 34">
            <a:extLst>
              <a:ext uri="{FF2B5EF4-FFF2-40B4-BE49-F238E27FC236}">
                <a16:creationId xmlns:a16="http://schemas.microsoft.com/office/drawing/2014/main" id="{84574BA2-685C-4D17-A75A-2683697B8886}"/>
              </a:ext>
            </a:extLst>
          </p:cNvPr>
          <p:cNvSpPr txBox="1"/>
          <p:nvPr/>
        </p:nvSpPr>
        <p:spPr>
          <a:xfrm>
            <a:off x="6344836" y="3700550"/>
            <a:ext cx="4074678" cy="430887"/>
          </a:xfrm>
          <a:prstGeom prst="rect">
            <a:avLst/>
          </a:prstGeom>
          <a:noFill/>
        </p:spPr>
        <p:txBody>
          <a:bodyPr wrap="square" rtlCol="0">
            <a:spAutoFit/>
          </a:bodyPr>
          <a:lstStyle/>
          <a:p>
            <a:pPr algn="ctr"/>
            <a:r>
              <a:rPr lang="vi-VN" sz="2200" dirty="0"/>
              <a:t>Số càng của 7 con cua là:</a:t>
            </a:r>
          </a:p>
        </p:txBody>
      </p:sp>
      <p:grpSp>
        <p:nvGrpSpPr>
          <p:cNvPr id="36" name="Group 35">
            <a:extLst>
              <a:ext uri="{FF2B5EF4-FFF2-40B4-BE49-F238E27FC236}">
                <a16:creationId xmlns:a16="http://schemas.microsoft.com/office/drawing/2014/main" id="{254BAD07-D079-46D1-BCCD-56CF733B64DF}"/>
              </a:ext>
            </a:extLst>
          </p:cNvPr>
          <p:cNvGrpSpPr/>
          <p:nvPr/>
        </p:nvGrpSpPr>
        <p:grpSpPr>
          <a:xfrm>
            <a:off x="6759544" y="4125011"/>
            <a:ext cx="3991798" cy="484738"/>
            <a:chOff x="1550832" y="4700273"/>
            <a:chExt cx="3991798" cy="484738"/>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78B80A2-343E-458E-9F84-1D29958B559E}"/>
                    </a:ext>
                  </a:extLst>
                </p:cNvPr>
                <p:cNvSpPr txBox="1"/>
                <p:nvPr/>
              </p:nvSpPr>
              <p:spPr>
                <a:xfrm>
                  <a:off x="1550832" y="4740338"/>
                  <a:ext cx="3991798" cy="430887"/>
                </a:xfrm>
                <a:prstGeom prst="rect">
                  <a:avLst/>
                </a:prstGeom>
                <a:noFill/>
              </p:spPr>
              <p:txBody>
                <a:bodyPr wrap="none" rtlCol="0">
                  <a:spAutoFit/>
                </a:bodyPr>
                <a:lstStyle/>
                <a:p>
                  <a:r>
                    <a:rPr lang="vi-VN" sz="2200" dirty="0">
                      <a:solidFill>
                        <a:srgbClr val="FF0066"/>
                      </a:solidFill>
                    </a:rPr>
                    <a:t> </a:t>
                  </a:r>
                  <a:r>
                    <a:rPr lang="vi-VN" sz="2200" dirty="0"/>
                    <a:t>       </a:t>
                  </a:r>
                  <a14:m>
                    <m:oMath xmlns:m="http://schemas.openxmlformats.org/officeDocument/2006/math">
                      <m:r>
                        <a:rPr lang="vi-VN" sz="2200" i="1" smtClean="0">
                          <a:latin typeface="Cambria Math" panose="02040503050406030204" pitchFamily="18" charset="0"/>
                          <a:ea typeface="Cambria Math" panose="02040503050406030204" pitchFamily="18" charset="0"/>
                        </a:rPr>
                        <m:t>×</m:t>
                      </m:r>
                    </m:oMath>
                  </a14:m>
                  <a:r>
                    <a:rPr lang="vi-VN" sz="2200" dirty="0"/>
                    <a:t>        =           (cái càng) </a:t>
                  </a:r>
                </a:p>
              </p:txBody>
            </p:sp>
          </mc:Choice>
          <mc:Fallback xmlns="">
            <p:sp>
              <p:nvSpPr>
                <p:cNvPr id="24" name="TextBox 23">
                  <a:extLst>
                    <a:ext uri="{FF2B5EF4-FFF2-40B4-BE49-F238E27FC236}">
                      <a16:creationId xmlns:a16="http://schemas.microsoft.com/office/drawing/2014/main" id="{DF35DB29-6375-4C36-9675-30C62E723907}"/>
                    </a:ext>
                  </a:extLst>
                </p:cNvPr>
                <p:cNvSpPr txBox="1">
                  <a:spLocks noRot="1" noChangeAspect="1" noMove="1" noResize="1" noEditPoints="1" noAdjustHandles="1" noChangeArrowheads="1" noChangeShapeType="1" noTextEdit="1"/>
                </p:cNvSpPr>
                <p:nvPr/>
              </p:nvSpPr>
              <p:spPr>
                <a:xfrm>
                  <a:off x="1550832" y="4740338"/>
                  <a:ext cx="3991798" cy="430887"/>
                </a:xfrm>
                <a:prstGeom prst="rect">
                  <a:avLst/>
                </a:prstGeom>
                <a:blipFill>
                  <a:blip r:embed="rId6"/>
                  <a:stretch>
                    <a:fillRect t="-8451" r="-1069" b="-29577"/>
                  </a:stretch>
                </a:blipFill>
              </p:spPr>
              <p:txBody>
                <a:bodyPr/>
                <a:lstStyle/>
                <a:p>
                  <a:r>
                    <a:rPr lang="vi-VN">
                      <a:noFill/>
                    </a:rPr>
                    <a:t> </a:t>
                  </a:r>
                </a:p>
              </p:txBody>
            </p:sp>
          </mc:Fallback>
        </mc:AlternateContent>
        <p:sp>
          <p:nvSpPr>
            <p:cNvPr id="38" name="Rectangle: Rounded Corners 37">
              <a:extLst>
                <a:ext uri="{FF2B5EF4-FFF2-40B4-BE49-F238E27FC236}">
                  <a16:creationId xmlns:a16="http://schemas.microsoft.com/office/drawing/2014/main" id="{9CEE7425-4BAE-4BF4-AE63-371E5839471F}"/>
                </a:ext>
              </a:extLst>
            </p:cNvPr>
            <p:cNvSpPr/>
            <p:nvPr/>
          </p:nvSpPr>
          <p:spPr>
            <a:xfrm>
              <a:off x="1588001" y="4706073"/>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39" name="Rectangle: Rounded Corners 38">
              <a:extLst>
                <a:ext uri="{FF2B5EF4-FFF2-40B4-BE49-F238E27FC236}">
                  <a16:creationId xmlns:a16="http://schemas.microsoft.com/office/drawing/2014/main" id="{7825280F-4994-4377-98EF-D10C3BFD9DB5}"/>
                </a:ext>
              </a:extLst>
            </p:cNvPr>
            <p:cNvSpPr/>
            <p:nvPr/>
          </p:nvSpPr>
          <p:spPr>
            <a:xfrm>
              <a:off x="3405701" y="4706073"/>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40" name="Rectangle: Rounded Corners 39">
              <a:extLst>
                <a:ext uri="{FF2B5EF4-FFF2-40B4-BE49-F238E27FC236}">
                  <a16:creationId xmlns:a16="http://schemas.microsoft.com/office/drawing/2014/main" id="{06A8BA14-FF3C-423D-BF67-1F3813608599}"/>
                </a:ext>
              </a:extLst>
            </p:cNvPr>
            <p:cNvSpPr/>
            <p:nvPr/>
          </p:nvSpPr>
          <p:spPr>
            <a:xfrm>
              <a:off x="2496851" y="4700273"/>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sp>
        <p:nvSpPr>
          <p:cNvPr id="41" name="Rectangle: Rounded Corners 40">
            <a:extLst>
              <a:ext uri="{FF2B5EF4-FFF2-40B4-BE49-F238E27FC236}">
                <a16:creationId xmlns:a16="http://schemas.microsoft.com/office/drawing/2014/main" id="{9FCD0360-A860-4169-9C6E-FC1BE03E6556}"/>
              </a:ext>
            </a:extLst>
          </p:cNvPr>
          <p:cNvSpPr/>
          <p:nvPr/>
        </p:nvSpPr>
        <p:spPr>
          <a:xfrm>
            <a:off x="6807308" y="4133647"/>
            <a:ext cx="484962" cy="461665"/>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2</a:t>
            </a:r>
          </a:p>
        </p:txBody>
      </p:sp>
      <p:grpSp>
        <p:nvGrpSpPr>
          <p:cNvPr id="42" name="Group 41">
            <a:extLst>
              <a:ext uri="{FF2B5EF4-FFF2-40B4-BE49-F238E27FC236}">
                <a16:creationId xmlns:a16="http://schemas.microsoft.com/office/drawing/2014/main" id="{79E070B0-784C-48BD-A9DC-416347CFBE6B}"/>
              </a:ext>
            </a:extLst>
          </p:cNvPr>
          <p:cNvGrpSpPr/>
          <p:nvPr/>
        </p:nvGrpSpPr>
        <p:grpSpPr>
          <a:xfrm>
            <a:off x="6301904" y="4751148"/>
            <a:ext cx="4074678" cy="478938"/>
            <a:chOff x="1320656" y="5271834"/>
            <a:chExt cx="4074678" cy="478938"/>
          </a:xfrm>
        </p:grpSpPr>
        <p:sp>
          <p:nvSpPr>
            <p:cNvPr id="43" name="TextBox 42">
              <a:extLst>
                <a:ext uri="{FF2B5EF4-FFF2-40B4-BE49-F238E27FC236}">
                  <a16:creationId xmlns:a16="http://schemas.microsoft.com/office/drawing/2014/main" id="{3E1A251C-EED7-4451-914D-69C2574F7ACF}"/>
                </a:ext>
              </a:extLst>
            </p:cNvPr>
            <p:cNvSpPr txBox="1"/>
            <p:nvPr/>
          </p:nvSpPr>
          <p:spPr>
            <a:xfrm>
              <a:off x="1320656" y="5295861"/>
              <a:ext cx="4074678" cy="430887"/>
            </a:xfrm>
            <a:prstGeom prst="rect">
              <a:avLst/>
            </a:prstGeom>
            <a:noFill/>
          </p:spPr>
          <p:txBody>
            <a:bodyPr wrap="square" rtlCol="0">
              <a:spAutoFit/>
            </a:bodyPr>
            <a:lstStyle/>
            <a:p>
              <a:pPr algn="ctr"/>
              <a:r>
                <a:rPr lang="vi-VN" sz="2200" i="1" dirty="0"/>
                <a:t>Đáp số:         </a:t>
              </a:r>
              <a:r>
                <a:rPr lang="vi-VN" sz="2200" dirty="0"/>
                <a:t> cái càng.</a:t>
              </a:r>
              <a:endParaRPr lang="vi-VN" sz="2200" i="1" dirty="0"/>
            </a:p>
          </p:txBody>
        </p:sp>
        <p:sp>
          <p:nvSpPr>
            <p:cNvPr id="44" name="Rectangle: Rounded Corners 43">
              <a:extLst>
                <a:ext uri="{FF2B5EF4-FFF2-40B4-BE49-F238E27FC236}">
                  <a16:creationId xmlns:a16="http://schemas.microsoft.com/office/drawing/2014/main" id="{F72820A6-5D49-474B-9E9C-827A2D6C3237}"/>
                </a:ext>
              </a:extLst>
            </p:cNvPr>
            <p:cNvSpPr/>
            <p:nvPr/>
          </p:nvSpPr>
          <p:spPr>
            <a:xfrm>
              <a:off x="3052156" y="5271834"/>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sp>
        <p:nvSpPr>
          <p:cNvPr id="45" name="Rectangle: Rounded Corners 44">
            <a:extLst>
              <a:ext uri="{FF2B5EF4-FFF2-40B4-BE49-F238E27FC236}">
                <a16:creationId xmlns:a16="http://schemas.microsoft.com/office/drawing/2014/main" id="{BA7B6F62-6A4B-4420-9EA2-5784079BD501}"/>
              </a:ext>
            </a:extLst>
          </p:cNvPr>
          <p:cNvSpPr/>
          <p:nvPr/>
        </p:nvSpPr>
        <p:spPr>
          <a:xfrm>
            <a:off x="8539556" y="4125012"/>
            <a:ext cx="655866" cy="478937"/>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14</a:t>
            </a:r>
          </a:p>
        </p:txBody>
      </p:sp>
      <p:sp>
        <p:nvSpPr>
          <p:cNvPr id="46" name="Rectangle: Rounded Corners 45">
            <a:extLst>
              <a:ext uri="{FF2B5EF4-FFF2-40B4-BE49-F238E27FC236}">
                <a16:creationId xmlns:a16="http://schemas.microsoft.com/office/drawing/2014/main" id="{F7C5A313-AD64-4A17-ADD8-BD856002BE1C}"/>
              </a:ext>
            </a:extLst>
          </p:cNvPr>
          <p:cNvSpPr/>
          <p:nvPr/>
        </p:nvSpPr>
        <p:spPr>
          <a:xfrm>
            <a:off x="7958547" y="4751149"/>
            <a:ext cx="655866" cy="478937"/>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14</a:t>
            </a:r>
          </a:p>
        </p:txBody>
      </p:sp>
      <p:sp>
        <p:nvSpPr>
          <p:cNvPr id="47" name="Rectangle: Rounded Corners 46">
            <a:extLst>
              <a:ext uri="{FF2B5EF4-FFF2-40B4-BE49-F238E27FC236}">
                <a16:creationId xmlns:a16="http://schemas.microsoft.com/office/drawing/2014/main" id="{9915EC19-5887-4456-B075-C1021DE931C7}"/>
              </a:ext>
            </a:extLst>
          </p:cNvPr>
          <p:cNvSpPr/>
          <p:nvPr/>
        </p:nvSpPr>
        <p:spPr>
          <a:xfrm>
            <a:off x="7720559" y="4133647"/>
            <a:ext cx="484962" cy="461665"/>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Tree>
    <p:extLst>
      <p:ext uri="{BB962C8B-B14F-4D97-AF65-F5344CB8AC3E}">
        <p14:creationId xmlns:p14="http://schemas.microsoft.com/office/powerpoint/2010/main" val="37957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41" grpId="0" animBg="1"/>
      <p:bldP spid="45"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99392C6-494A-4B59-A6A2-4DDD7D22A582}"/>
              </a:ext>
            </a:extLst>
          </p:cNvPr>
          <p:cNvSpPr txBox="1"/>
          <p:nvPr/>
        </p:nvSpPr>
        <p:spPr>
          <a:xfrm>
            <a:off x="4178981" y="570107"/>
            <a:ext cx="3882032" cy="830997"/>
          </a:xfrm>
          <a:prstGeom prst="rect">
            <a:avLst/>
          </a:prstGeom>
          <a:solidFill>
            <a:schemeClr val="accent3">
              <a:lumMod val="40000"/>
              <a:lumOff val="60000"/>
            </a:schemeClr>
          </a:solidFill>
        </p:spPr>
        <p:txBody>
          <a:bodyPr wrap="square" rtlCol="0">
            <a:spAutoFit/>
          </a:bodyPr>
          <a:lstStyle/>
          <a:p>
            <a:pPr algn="ctr"/>
            <a:r>
              <a:rPr lang="en-US" sz="480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8339" y="5934006"/>
            <a:ext cx="877907" cy="861015"/>
          </a:xfrm>
          <a:prstGeom prst="rect">
            <a:avLst/>
          </a:prstGeom>
        </p:spPr>
      </p:pic>
      <p:sp>
        <p:nvSpPr>
          <p:cNvPr id="19" name="TextBox 18">
            <a:extLst>
              <a:ext uri="{FF2B5EF4-FFF2-40B4-BE49-F238E27FC236}">
                <a16:creationId xmlns:a16="http://schemas.microsoft.com/office/drawing/2014/main" id="{981B1CFF-B5CA-4785-A305-3D0F090AF76C}"/>
              </a:ext>
            </a:extLst>
          </p:cNvPr>
          <p:cNvSpPr txBox="1"/>
          <p:nvPr/>
        </p:nvSpPr>
        <p:spPr>
          <a:xfrm>
            <a:off x="1637561" y="3366046"/>
            <a:ext cx="3516901" cy="769441"/>
          </a:xfrm>
          <a:prstGeom prst="rect">
            <a:avLst/>
          </a:prstGeom>
          <a:noFill/>
        </p:spPr>
        <p:txBody>
          <a:bodyPr wrap="square" rtlCol="0">
            <a:spAutoFit/>
          </a:bodyPr>
          <a:lstStyle/>
          <a:p>
            <a:pPr algn="ctr"/>
            <a:r>
              <a:rPr lang="en-US" sz="4400">
                <a:solidFill>
                  <a:srgbClr val="002060"/>
                </a:solidFill>
              </a:rPr>
              <a:t>2 x 6 = ?</a:t>
            </a:r>
            <a:endParaRPr lang="vi-VN" sz="4400" dirty="0">
              <a:solidFill>
                <a:srgbClr val="002060"/>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4050744" y="3405539"/>
            <a:ext cx="779978" cy="707886"/>
          </a:xfrm>
          <a:prstGeom prst="rect">
            <a:avLst/>
          </a:prstGeom>
          <a:solidFill>
            <a:schemeClr val="tx2"/>
          </a:solidFill>
          <a:ln>
            <a:noFill/>
          </a:ln>
        </p:spPr>
        <p:txBody>
          <a:bodyPr wrap="square" rtlCol="0">
            <a:spAutoFit/>
          </a:bodyPr>
          <a:lstStyle/>
          <a:p>
            <a:pPr algn="ctr"/>
            <a:r>
              <a:rPr lang="en-US" sz="4000" b="1">
                <a:solidFill>
                  <a:srgbClr val="FF0000"/>
                </a:solidFill>
              </a:rPr>
              <a:t>12</a:t>
            </a:r>
            <a:endParaRPr lang="vi-VN" sz="4000" b="1" dirty="0">
              <a:solidFill>
                <a:srgbClr val="FF0000"/>
              </a:solidFill>
            </a:endParaRPr>
          </a:p>
        </p:txBody>
      </p:sp>
      <p:pic>
        <p:nvPicPr>
          <p:cNvPr id="2050" name="Picture 2" descr="SpongeBob SquarePants (character) - Wikipedia">
            <a:extLst>
              <a:ext uri="{FF2B5EF4-FFF2-40B4-BE49-F238E27FC236}">
                <a16:creationId xmlns:a16="http://schemas.microsoft.com/office/drawing/2014/main" id="{842883BC-8CFD-4BBB-B858-1BAB9C97F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478" y="2149280"/>
            <a:ext cx="4138613" cy="41386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D4BE80-A0AE-436C-BAAC-DBD8198A7DE1}"/>
              </a:ext>
            </a:extLst>
          </p:cNvPr>
          <p:cNvSpPr txBox="1"/>
          <p:nvPr/>
        </p:nvSpPr>
        <p:spPr>
          <a:xfrm>
            <a:off x="6887078" y="3343984"/>
            <a:ext cx="3516901" cy="769441"/>
          </a:xfrm>
          <a:prstGeom prst="rect">
            <a:avLst/>
          </a:prstGeom>
          <a:noFill/>
        </p:spPr>
        <p:txBody>
          <a:bodyPr wrap="square" rtlCol="0">
            <a:spAutoFit/>
          </a:bodyPr>
          <a:lstStyle/>
          <a:p>
            <a:pPr algn="ctr"/>
            <a:r>
              <a:rPr lang="en-US" sz="4400">
                <a:solidFill>
                  <a:srgbClr val="002060"/>
                </a:solidFill>
              </a:rPr>
              <a:t>2 x 10 = ?</a:t>
            </a:r>
            <a:endParaRPr lang="vi-VN" sz="4400" dirty="0">
              <a:solidFill>
                <a:srgbClr val="002060"/>
              </a:solidFill>
            </a:endParaRPr>
          </a:p>
        </p:txBody>
      </p:sp>
      <p:sp>
        <p:nvSpPr>
          <p:cNvPr id="21" name="TextBox 20">
            <a:extLst>
              <a:ext uri="{FF2B5EF4-FFF2-40B4-BE49-F238E27FC236}">
                <a16:creationId xmlns:a16="http://schemas.microsoft.com/office/drawing/2014/main" id="{DB2F6BCD-4E06-49E5-9E5F-1FF3FD06CD7B}"/>
              </a:ext>
            </a:extLst>
          </p:cNvPr>
          <p:cNvSpPr txBox="1"/>
          <p:nvPr/>
        </p:nvSpPr>
        <p:spPr>
          <a:xfrm>
            <a:off x="9433611" y="3383477"/>
            <a:ext cx="779978" cy="707886"/>
          </a:xfrm>
          <a:prstGeom prst="rect">
            <a:avLst/>
          </a:prstGeom>
          <a:solidFill>
            <a:schemeClr val="tx2"/>
          </a:solidFill>
          <a:ln>
            <a:noFill/>
          </a:ln>
        </p:spPr>
        <p:txBody>
          <a:bodyPr wrap="square" rtlCol="0">
            <a:spAutoFit/>
          </a:bodyPr>
          <a:lstStyle/>
          <a:p>
            <a:pPr algn="ctr"/>
            <a:r>
              <a:rPr lang="en-US" sz="4000" b="1">
                <a:solidFill>
                  <a:srgbClr val="FF0000"/>
                </a:solidFill>
              </a:rPr>
              <a:t>20</a:t>
            </a:r>
            <a:endParaRPr lang="vi-VN" sz="4000" b="1" dirty="0">
              <a:solidFill>
                <a:srgbClr val="FF0000"/>
              </a:solidFill>
            </a:endParaRPr>
          </a:p>
        </p:txBody>
      </p:sp>
      <p:pic>
        <p:nvPicPr>
          <p:cNvPr id="7" name="Picture 6">
            <a:extLst>
              <a:ext uri="{FF2B5EF4-FFF2-40B4-BE49-F238E27FC236}">
                <a16:creationId xmlns:a16="http://schemas.microsoft.com/office/drawing/2014/main" id="{BEA60FD9-A790-44E5-8FF6-3A1A71993178}"/>
              </a:ext>
            </a:extLst>
          </p:cNvPr>
          <p:cNvPicPr>
            <a:picLocks noChangeAspect="1"/>
          </p:cNvPicPr>
          <p:nvPr/>
        </p:nvPicPr>
        <p:blipFill>
          <a:blip r:embed="rId6"/>
          <a:stretch>
            <a:fillRect/>
          </a:stretch>
        </p:blipFill>
        <p:spPr>
          <a:xfrm>
            <a:off x="6369592" y="2200190"/>
            <a:ext cx="4687606" cy="3882032"/>
          </a:xfrm>
          <a:prstGeom prst="rect">
            <a:avLst/>
          </a:prstGeom>
        </p:spPr>
      </p:pic>
      <p:sp>
        <p:nvSpPr>
          <p:cNvPr id="22" name="TextBox 21">
            <a:extLst>
              <a:ext uri="{FF2B5EF4-FFF2-40B4-BE49-F238E27FC236}">
                <a16:creationId xmlns:a16="http://schemas.microsoft.com/office/drawing/2014/main" id="{3AA97654-0C4E-47A1-B679-793AB379B8E5}"/>
              </a:ext>
            </a:extLst>
          </p:cNvPr>
          <p:cNvSpPr txBox="1"/>
          <p:nvPr/>
        </p:nvSpPr>
        <p:spPr>
          <a:xfrm>
            <a:off x="2848160" y="6656210"/>
            <a:ext cx="6543674" cy="707886"/>
          </a:xfrm>
          <a:prstGeom prst="rect">
            <a:avLst/>
          </a:prstGeom>
          <a:noFill/>
        </p:spPr>
        <p:txBody>
          <a:bodyPr wrap="square">
            <a:spAutoFit/>
          </a:bodyPr>
          <a:lstStyle/>
          <a:p>
            <a:r>
              <a:rPr lang="en-US" sz="2000" b="1">
                <a:latin typeface="Arial"/>
                <a:cs typeface="Arial"/>
              </a:rPr>
              <a:t>Click vào từng nhân vật hoạt hình để ra đề. Tiếp tục click vào nhân vật đó để ra đáp án</a:t>
            </a:r>
            <a:endParaRPr lang="en-US"/>
          </a:p>
        </p:txBody>
      </p:sp>
    </p:spTree>
    <p:extLst>
      <p:ext uri="{BB962C8B-B14F-4D97-AF65-F5344CB8AC3E}">
        <p14:creationId xmlns:p14="http://schemas.microsoft.com/office/powerpoint/2010/main" val="1889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4*#ppt_w"/>
                                          </p:val>
                                        </p:tav>
                                        <p:tav tm="100000">
                                          <p:val>
                                            <p:strVal val="#ppt_w"/>
                                          </p:val>
                                        </p:tav>
                                      </p:tavLst>
                                    </p:anim>
                                    <p:anim calcmode="lin" valueType="num">
                                      <p:cBhvr>
                                        <p:cTn id="8"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050"/>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2.69025E-6 3.7037E-6 L -0.26616 0.00717 " pathEditMode="relative" rAng="0" ptsTypes="AA">
                                      <p:cBhvr>
                                        <p:cTn id="13" dur="2000" fill="hold"/>
                                        <p:tgtEl>
                                          <p:spTgt spid="2050"/>
                                        </p:tgtEl>
                                        <p:attrNameLst>
                                          <p:attrName>ppt_x</p:attrName>
                                          <p:attrName>ppt_y</p:attrName>
                                        </p:attrNameLst>
                                      </p:cBhvr>
                                      <p:rCtr x="-13314" y="347"/>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subTnLst>
                                    <p:audio>
                                      <p:cMediaNode>
                                        <p:cTn display="0" masterRel="sameClick">
                                          <p:stCondLst>
                                            <p:cond evt="begin" delay="0">
                                              <p:tn val="1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50"/>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0313 -0.09722 L 0.27241 0.07408 " pathEditMode="relative" rAng="0" ptsTypes="AA">
                                      <p:cBhvr>
                                        <p:cTn id="23" dur="2000" fill="hold"/>
                                        <p:tgtEl>
                                          <p:spTgt spid="7"/>
                                        </p:tgtEl>
                                        <p:attrNameLst>
                                          <p:attrName>ppt_x</p:attrName>
                                          <p:attrName>ppt_y</p:attrName>
                                        </p:attrNameLst>
                                      </p:cBhvr>
                                      <p:rCtr x="13458" y="8565"/>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childTnLst>
        </p:cTn>
      </p:par>
    </p:tnLst>
    <p:bldLst>
      <p:bldP spid="32" grpId="0" animBg="1"/>
      <p:bldP spid="21" grpId="0" animBg="1"/>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796</Words>
  <Application>Microsoft Office PowerPoint</Application>
  <PresentationFormat>Custom</PresentationFormat>
  <Paragraphs>134</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Source Sans Pro</vt:lpstr>
      <vt:lpstr>HP001 4 hàng</vt:lpstr>
      <vt:lpstr>Arial-Rounded</vt:lpstr>
      <vt:lpstr>Roboto Condensed Light</vt:lpstr>
      <vt:lpstr>Titan One</vt:lpstr>
      <vt:lpstr>Arial</vt:lpstr>
      <vt:lpstr>Cambria Math</vt:lpstr>
      <vt:lpstr>Dosis</vt:lpstr>
      <vt:lpstr>Bebas Neue</vt:lpstr>
      <vt:lpstr>Quicksand</vt:lpstr>
      <vt:lpstr>Fira Sans Extra Condensed Medium</vt:lpstr>
      <vt:lpstr>Pre-K for Christian Schools: God Created Families to Love One Another by Slidesgo</vt:lpstr>
      <vt:lpstr>PowerPoint Presentation</vt:lpstr>
      <vt:lpstr>BÀI 38 THỪA SỐ, TÍCH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Thân chào thầy cô! 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64</cp:revision>
  <dcterms:modified xsi:type="dcterms:W3CDTF">2022-01-24T03:37:14Z</dcterms:modified>
</cp:coreProperties>
</file>