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313" r:id="rId2"/>
    <p:sldId id="256" r:id="rId3"/>
    <p:sldId id="331" r:id="rId4"/>
    <p:sldId id="322" r:id="rId5"/>
    <p:sldId id="336" r:id="rId6"/>
    <p:sldId id="324" r:id="rId7"/>
    <p:sldId id="338" r:id="rId8"/>
    <p:sldId id="339" r:id="rId9"/>
    <p:sldId id="340" r:id="rId10"/>
    <p:sldId id="326" r:id="rId11"/>
    <p:sldId id="327" r:id="rId12"/>
    <p:sldId id="330" r:id="rId13"/>
    <p:sldId id="328" r:id="rId14"/>
  </p:sldIdLst>
  <p:sldSz cx="12161838" cy="6858000"/>
  <p:notesSz cx="6858000" cy="9144000"/>
  <p:embeddedFontLst>
    <p:embeddedFont>
      <p:font typeface="Arial-Rounded" panose="020B0500000000000000" pitchFamily="34" charset="0"/>
      <p:regular r:id="rId16"/>
    </p:embeddedFont>
    <p:embeddedFont>
      <p:font typeface="Source Sans Pro" panose="020B0604020202020204" charset="0"/>
      <p:regular r:id="rId17"/>
      <p:bold r:id="rId18"/>
      <p:italic r:id="rId19"/>
      <p:boldItalic r:id="rId20"/>
    </p:embeddedFont>
    <p:embeddedFont>
      <p:font typeface="Roboto Condensed Light" panose="020B0604020202020204" charset="0"/>
      <p:regular r:id="rId21"/>
      <p:italic r:id="rId22"/>
    </p:embeddedFont>
    <p:embeddedFont>
      <p:font typeface="Arial Unicode MS" panose="020B0604020202020204" pitchFamily="34" charset="-128"/>
      <p:regular r:id="rId23"/>
    </p:embeddedFont>
    <p:embeddedFont>
      <p:font typeface="Titan One" panose="020B0604020202020204" charset="0"/>
      <p:regular r:id="rId24"/>
    </p:embeddedFont>
    <p:embeddedFont>
      <p:font typeface="Dosis" panose="020B0604020202020204" charset="0"/>
      <p:regular r:id="rId25"/>
      <p:bold r:id="rId26"/>
    </p:embeddedFont>
    <p:embeddedFont>
      <p:font typeface="HP001 4 hàng" panose="020B0603050302020204" pitchFamily="34" charset="0"/>
      <p:regular r:id="rId27"/>
      <p:bold r:id="rId28"/>
    </p:embeddedFont>
    <p:embeddedFont>
      <p:font typeface="Bebas Neue" panose="020B0604020202020204" charset="0"/>
      <p:regular r:id="rId29"/>
    </p:embeddedFont>
    <p:embeddedFont>
      <p:font typeface="Quicksand" panose="020B0604020202020204" charset="0"/>
      <p:regular r:id="rId30"/>
      <p:bold r:id="rId31"/>
    </p:embeddedFont>
    <p:embeddedFont>
      <p:font typeface="Fira Sans Extra Condensed Medium"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varScale="1">
        <p:scale>
          <a:sx n="63" d="100"/>
          <a:sy n="63" d="100"/>
        </p:scale>
        <p:origin x="1002"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74385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a:cs typeface="Arial"/>
              </a:rPr>
              <a:t>Click vào từng nhân vật hoạt hình để ra đề. Tiếp tục click vào nhân vật đó để ra đáp án</a:t>
            </a:r>
            <a:endParaRPr lang="vi-VN" sz="1100" b="1">
              <a:latin typeface="Arial" pitchFamily="34" charset="0"/>
              <a:cs typeface="Arial" pitchFamily="34" charset="0"/>
            </a:endParaRPr>
          </a:p>
        </p:txBody>
      </p:sp>
    </p:spTree>
    <p:extLst>
      <p:ext uri="{BB962C8B-B14F-4D97-AF65-F5344CB8AC3E}">
        <p14:creationId xmlns:p14="http://schemas.microsoft.com/office/powerpoint/2010/main" val="125972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172226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0799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GV cần</a:t>
            </a:r>
            <a:r>
              <a:rPr lang="en-US" b="1" baseline="0"/>
              <a:t> phân tích kĩ cho HS hiểu bản chất của cái bảng này là ntn, đâu là hàng, đâu là cột. Làm theo cột dọc và mỗi ô là ghi cái gì chứ k phải vào bài cái làm luôn là HS nó k hiểu đc bản chất vấn đề (thầy cô trẻ chú ý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35554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a:latin typeface="Arial" pitchFamily="34" charset="0"/>
              <a:cs typeface="Arial" pitchFamily="34" charset="0"/>
            </a:endParaRPr>
          </a:p>
        </p:txBody>
      </p:sp>
    </p:spTree>
    <p:extLst>
      <p:ext uri="{BB962C8B-B14F-4D97-AF65-F5344CB8AC3E}">
        <p14:creationId xmlns:p14="http://schemas.microsoft.com/office/powerpoint/2010/main" val="53386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35461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Click vào từng mảnh ghép để ra đáp án</a:t>
            </a:r>
            <a:endParaRPr lang="vi-VN" sz="1100" b="1">
              <a:latin typeface="Arial" pitchFamily="34" charset="0"/>
              <a:cs typeface="Arial" pitchFamily="34" charset="0"/>
            </a:endParaRPr>
          </a:p>
        </p:txBody>
      </p:sp>
    </p:spTree>
    <p:extLst>
      <p:ext uri="{BB962C8B-B14F-4D97-AF65-F5344CB8AC3E}">
        <p14:creationId xmlns:p14="http://schemas.microsoft.com/office/powerpoint/2010/main" val="243128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Giáo dục HS BVMT bằng việc sd ống hút tre</a:t>
            </a:r>
            <a:endParaRPr lang="vi-VN" sz="1100" b="1">
              <a:latin typeface="Arial" pitchFamily="34" charset="0"/>
              <a:cs typeface="Arial" pitchFamily="34" charset="0"/>
            </a:endParaRPr>
          </a:p>
        </p:txBody>
      </p:sp>
    </p:spTree>
    <p:extLst>
      <p:ext uri="{BB962C8B-B14F-4D97-AF65-F5344CB8AC3E}">
        <p14:creationId xmlns:p14="http://schemas.microsoft.com/office/powerpoint/2010/main" val="329083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khi HS có lời giải khác phù hợp</a:t>
            </a:r>
          </a:p>
          <a:p>
            <a:r>
              <a:rPr lang="en-US" baseline="0"/>
              <a:t>Giúp HS chủ động lùi ô cân đối là đc, k nên máy móc về việc lùi mấy ô, nó sẽ làm HS máy móc trong cs và học tập (đây là theo quan điểm người soạn)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9</a:t>
            </a:fld>
            <a:endParaRPr lang="en-US"/>
          </a:p>
        </p:txBody>
      </p:sp>
    </p:spTree>
    <p:extLst>
      <p:ext uri="{BB962C8B-B14F-4D97-AF65-F5344CB8AC3E}">
        <p14:creationId xmlns:p14="http://schemas.microsoft.com/office/powerpoint/2010/main" val="14916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p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txBox="1">
            <a:spLocks noGrp="1"/>
          </p:cNvSpPr>
          <p:nvPr>
            <p:ph type="title"/>
          </p:nvPr>
        </p:nvSpPr>
        <p:spPr>
          <a:xfrm>
            <a:off x="2647634" y="1643800"/>
            <a:ext cx="6866571" cy="3570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9200">
                <a:solidFill>
                  <a:schemeClr val="accen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44" name="Google Shape;144;p8"/>
          <p:cNvGrpSpPr/>
          <p:nvPr/>
        </p:nvGrpSpPr>
        <p:grpSpPr>
          <a:xfrm>
            <a:off x="1235935" y="917134"/>
            <a:ext cx="10142461" cy="5331052"/>
            <a:chOff x="929250" y="687850"/>
            <a:chExt cx="7625711" cy="3998289"/>
          </a:xfrm>
        </p:grpSpPr>
        <p:sp>
          <p:nvSpPr>
            <p:cNvPr id="145" name="Google Shape;145;p8"/>
            <p:cNvSpPr/>
            <p:nvPr/>
          </p:nvSpPr>
          <p:spPr>
            <a:xfrm>
              <a:off x="929250" y="6878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2348850">
              <a:off x="8010309" y="3946177"/>
              <a:ext cx="363039" cy="704429"/>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64" r:id="rId5"/>
    <p:sldLayoutId id="2147483669" r:id="rId6"/>
    <p:sldLayoutId id="2147483682" r:id="rId7"/>
    <p:sldLayoutId id="2147483683" r:id="rId8"/>
    <p:sldLayoutId id="2147483687"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hyperlink" Target="https://www.facebook.com/groups/44309690375158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0179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0431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endParaRPr lang="en-US" sz="13700" b="1" dirty="0">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endParaRP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endParaRPr lang="en-US" sz="13700" b="1" spc="149"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403872" y="3620707"/>
            <a:ext cx="5180566" cy="2703762"/>
          </a:xfrm>
          <a:prstGeom prst="rect">
            <a:avLst/>
          </a:prstGeom>
        </p:spPr>
      </p:pic>
      <p:sp>
        <p:nvSpPr>
          <p:cNvPr id="2" name="Rectangle 1"/>
          <p:cNvSpPr/>
          <p:nvPr/>
        </p:nvSpPr>
        <p:spPr>
          <a:xfrm>
            <a:off x="2986761" y="1195062"/>
            <a:ext cx="6014788" cy="1800493"/>
          </a:xfrm>
          <a:prstGeom prst="rect">
            <a:avLst/>
          </a:prstGeom>
        </p:spPr>
        <p:txBody>
          <a:bodyPr wrap="none">
            <a:spAutoFit/>
          </a:bodyPr>
          <a:lstStyle/>
          <a:p>
            <a:pPr lvl="0" algn="ctr">
              <a:buClrTx/>
            </a:pPr>
            <a:r>
              <a:rPr lang="en-US" sz="3700" b="1" dirty="0">
                <a:solidFill>
                  <a:prstClr val="black"/>
                </a:solidFill>
                <a:latin typeface="HP001 4 hàng" panose="020B0603050302020204" pitchFamily="34" charset="0"/>
                <a:ea typeface="Arial-Rounded" pitchFamily="34" charset="0"/>
                <a:cs typeface="Arial" pitchFamily="34" charset="0"/>
              </a:rPr>
              <a:t>Thứ tư ngày 26 - 1 -</a:t>
            </a:r>
            <a:r>
              <a:rPr lang="en-US" sz="3700" b="1" dirty="0" smtClean="0">
                <a:solidFill>
                  <a:prstClr val="black"/>
                </a:solidFill>
                <a:latin typeface="HP001 4 hàng" panose="020B0603050302020204" pitchFamily="34" charset="0"/>
                <a:ea typeface="Arial-Rounded" pitchFamily="34" charset="0"/>
                <a:cs typeface="Arial" pitchFamily="34" charset="0"/>
              </a:rPr>
              <a:t>2022</a:t>
            </a:r>
          </a:p>
          <a:p>
            <a:pPr lvl="0" algn="ctr">
              <a:buClrTx/>
            </a:pPr>
            <a:r>
              <a:rPr lang="en-US" sz="3700" b="1" dirty="0" smtClean="0">
                <a:solidFill>
                  <a:prstClr val="black"/>
                </a:solidFill>
                <a:latin typeface="HP001 4 hàng" panose="020B0603050302020204" pitchFamily="34" charset="0"/>
                <a:ea typeface="Arial-Rounded" pitchFamily="34" charset="0"/>
                <a:cs typeface="Arial" pitchFamily="34" charset="0"/>
              </a:rPr>
              <a:t>Toán</a:t>
            </a:r>
          </a:p>
          <a:p>
            <a:pPr lvl="0" algn="ctr">
              <a:buClrTx/>
            </a:pPr>
            <a:r>
              <a:rPr lang="en-US" sz="3700" b="1" dirty="0" smtClean="0">
                <a:solidFill>
                  <a:prstClr val="black"/>
                </a:solidFill>
                <a:latin typeface="HP001 4 hàng" panose="020B0603050302020204" pitchFamily="34" charset="0"/>
                <a:ea typeface="Arial-Rounded" pitchFamily="34" charset="0"/>
                <a:cs typeface="Arial" pitchFamily="34" charset="0"/>
              </a:rPr>
              <a:t>Luyện tập</a:t>
            </a:r>
          </a:p>
        </p:txBody>
      </p:sp>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9392C6-494A-4B59-A6A2-4DDD7D22A582}"/>
              </a:ext>
            </a:extLst>
          </p:cNvPr>
          <p:cNvSpPr txBox="1"/>
          <p:nvPr/>
        </p:nvSpPr>
        <p:spPr>
          <a:xfrm>
            <a:off x="4178981" y="570107"/>
            <a:ext cx="3882032" cy="830997"/>
          </a:xfrm>
          <a:prstGeom prst="rect">
            <a:avLst/>
          </a:prstGeom>
          <a:solidFill>
            <a:schemeClr val="accent3">
              <a:lumMod val="40000"/>
              <a:lumOff val="60000"/>
            </a:schemeClr>
          </a:solidFill>
        </p:spPr>
        <p:txBody>
          <a:bodyPr wrap="square" rtlCol="0">
            <a:spAutoFit/>
          </a:bodyPr>
          <a:lstStyle/>
          <a:p>
            <a:pPr algn="ctr"/>
            <a:r>
              <a:rPr lang="en-US" sz="4800"/>
              <a:t>CỦNG CỐ</a:t>
            </a:r>
            <a:endParaRPr lang="vi-VN" sz="4800" dirty="0"/>
          </a:p>
        </p:txBody>
      </p:sp>
      <p:sp>
        <p:nvSpPr>
          <p:cNvPr id="4" name="AutoShape 2" descr="Happy Strawberry Cartoon Transparent PNG &amp; SV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981B1CFF-B5CA-4785-A305-3D0F090AF76C}"/>
              </a:ext>
            </a:extLst>
          </p:cNvPr>
          <p:cNvSpPr txBox="1"/>
          <p:nvPr/>
        </p:nvSpPr>
        <p:spPr>
          <a:xfrm>
            <a:off x="1637561" y="3366046"/>
            <a:ext cx="3516901" cy="769441"/>
          </a:xfrm>
          <a:prstGeom prst="rect">
            <a:avLst/>
          </a:prstGeom>
          <a:noFill/>
        </p:spPr>
        <p:txBody>
          <a:bodyPr wrap="square" rtlCol="0">
            <a:spAutoFit/>
          </a:bodyPr>
          <a:lstStyle/>
          <a:p>
            <a:pPr algn="ctr"/>
            <a:r>
              <a:rPr lang="en-US" sz="4400">
                <a:solidFill>
                  <a:srgbClr val="002060"/>
                </a:solidFill>
              </a:rPr>
              <a:t>5 x 9 = ?</a:t>
            </a:r>
            <a:endParaRPr lang="vi-VN" sz="4400" dirty="0">
              <a:solidFill>
                <a:srgbClr val="002060"/>
              </a:solidFill>
            </a:endParaRPr>
          </a:p>
        </p:txBody>
      </p:sp>
      <p:sp>
        <p:nvSpPr>
          <p:cNvPr id="32" name="TextBox 31">
            <a:extLst>
              <a:ext uri="{FF2B5EF4-FFF2-40B4-BE49-F238E27FC236}">
                <a16:creationId xmlns:a16="http://schemas.microsoft.com/office/drawing/2014/main" id="{699392C6-494A-4B59-A6A2-4DDD7D22A582}"/>
              </a:ext>
            </a:extLst>
          </p:cNvPr>
          <p:cNvSpPr txBox="1"/>
          <p:nvPr/>
        </p:nvSpPr>
        <p:spPr>
          <a:xfrm>
            <a:off x="4050744" y="3405539"/>
            <a:ext cx="779978" cy="707886"/>
          </a:xfrm>
          <a:prstGeom prst="rect">
            <a:avLst/>
          </a:prstGeom>
          <a:solidFill>
            <a:schemeClr val="tx2"/>
          </a:solidFill>
          <a:ln>
            <a:noFill/>
          </a:ln>
        </p:spPr>
        <p:txBody>
          <a:bodyPr wrap="square" rtlCol="0">
            <a:spAutoFit/>
          </a:bodyPr>
          <a:lstStyle/>
          <a:p>
            <a:pPr algn="ctr"/>
            <a:r>
              <a:rPr lang="en-US" sz="4000" b="1">
                <a:solidFill>
                  <a:srgbClr val="FF0000"/>
                </a:solidFill>
              </a:rPr>
              <a:t>45</a:t>
            </a:r>
            <a:endParaRPr lang="vi-VN" sz="4000" b="1" dirty="0">
              <a:solidFill>
                <a:srgbClr val="FF0000"/>
              </a:solidFill>
            </a:endParaRPr>
          </a:p>
        </p:txBody>
      </p:sp>
      <p:sp>
        <p:nvSpPr>
          <p:cNvPr id="20" name="TextBox 19">
            <a:extLst>
              <a:ext uri="{FF2B5EF4-FFF2-40B4-BE49-F238E27FC236}">
                <a16:creationId xmlns:a16="http://schemas.microsoft.com/office/drawing/2014/main" id="{56D4BE80-A0AE-436C-BAAC-DBD8198A7DE1}"/>
              </a:ext>
            </a:extLst>
          </p:cNvPr>
          <p:cNvSpPr txBox="1"/>
          <p:nvPr/>
        </p:nvSpPr>
        <p:spPr>
          <a:xfrm>
            <a:off x="6887078" y="3343984"/>
            <a:ext cx="3516901" cy="769441"/>
          </a:xfrm>
          <a:prstGeom prst="rect">
            <a:avLst/>
          </a:prstGeom>
          <a:noFill/>
        </p:spPr>
        <p:txBody>
          <a:bodyPr wrap="square" rtlCol="0">
            <a:spAutoFit/>
          </a:bodyPr>
          <a:lstStyle/>
          <a:p>
            <a:pPr algn="ctr"/>
            <a:r>
              <a:rPr lang="en-US" sz="4400">
                <a:solidFill>
                  <a:srgbClr val="002060"/>
                </a:solidFill>
              </a:rPr>
              <a:t>5 x 2 = ?</a:t>
            </a:r>
            <a:endParaRPr lang="vi-VN" sz="4400" dirty="0">
              <a:solidFill>
                <a:srgbClr val="002060"/>
              </a:solidFill>
            </a:endParaRPr>
          </a:p>
        </p:txBody>
      </p:sp>
      <p:sp>
        <p:nvSpPr>
          <p:cNvPr id="21" name="TextBox 20">
            <a:extLst>
              <a:ext uri="{FF2B5EF4-FFF2-40B4-BE49-F238E27FC236}">
                <a16:creationId xmlns:a16="http://schemas.microsoft.com/office/drawing/2014/main" id="{DB2F6BCD-4E06-49E5-9E5F-1FF3FD06CD7B}"/>
              </a:ext>
            </a:extLst>
          </p:cNvPr>
          <p:cNvSpPr txBox="1"/>
          <p:nvPr/>
        </p:nvSpPr>
        <p:spPr>
          <a:xfrm>
            <a:off x="9391834" y="3343984"/>
            <a:ext cx="779978" cy="707886"/>
          </a:xfrm>
          <a:prstGeom prst="rect">
            <a:avLst/>
          </a:prstGeom>
          <a:solidFill>
            <a:schemeClr val="tx2"/>
          </a:solidFill>
          <a:ln>
            <a:noFill/>
          </a:ln>
        </p:spPr>
        <p:txBody>
          <a:bodyPr wrap="square" rtlCol="0">
            <a:spAutoFit/>
          </a:bodyPr>
          <a:lstStyle/>
          <a:p>
            <a:pPr algn="ctr"/>
            <a:r>
              <a:rPr lang="en-US" sz="4000" b="1">
                <a:solidFill>
                  <a:srgbClr val="FF0000"/>
                </a:solidFill>
              </a:rPr>
              <a:t>10</a:t>
            </a:r>
            <a:endParaRPr lang="vi-VN" sz="4000" b="1" dirty="0">
              <a:solidFill>
                <a:srgbClr val="FF0000"/>
              </a:solidFill>
            </a:endParaRPr>
          </a:p>
        </p:txBody>
      </p:sp>
      <p:sp>
        <p:nvSpPr>
          <p:cNvPr id="22" name="TextBox 21">
            <a:extLst>
              <a:ext uri="{FF2B5EF4-FFF2-40B4-BE49-F238E27FC236}">
                <a16:creationId xmlns:a16="http://schemas.microsoft.com/office/drawing/2014/main" id="{3AA97654-0C4E-47A1-B679-793AB379B8E5}"/>
              </a:ext>
            </a:extLst>
          </p:cNvPr>
          <p:cNvSpPr txBox="1"/>
          <p:nvPr/>
        </p:nvSpPr>
        <p:spPr>
          <a:xfrm>
            <a:off x="2848160" y="6656210"/>
            <a:ext cx="6543674" cy="707886"/>
          </a:xfrm>
          <a:prstGeom prst="rect">
            <a:avLst/>
          </a:prstGeom>
          <a:noFill/>
        </p:spPr>
        <p:txBody>
          <a:bodyPr wrap="square">
            <a:spAutoFit/>
          </a:bodyPr>
          <a:lstStyle/>
          <a:p>
            <a:r>
              <a:rPr lang="en-US" sz="2000" b="1">
                <a:latin typeface="Arial"/>
                <a:cs typeface="Arial"/>
              </a:rPr>
              <a:t>Click vào từng nhân vật hoạt hình để ra đề. </a:t>
            </a:r>
            <a:r>
              <a:rPr lang="en-US" sz="2000" b="1" dirty="0">
                <a:latin typeface="Arial"/>
                <a:cs typeface="Arial"/>
              </a:rPr>
              <a:t>Tiếp tục click vào nhân vật đó để ra đáp án</a:t>
            </a:r>
            <a:endParaRPr lang="en-US" dirty="0"/>
          </a:p>
        </p:txBody>
      </p:sp>
      <p:pic>
        <p:nvPicPr>
          <p:cNvPr id="2050" name="Picture 2">
            <a:extLst>
              <a:ext uri="{FF2B5EF4-FFF2-40B4-BE49-F238E27FC236}">
                <a16:creationId xmlns:a16="http://schemas.microsoft.com/office/drawing/2014/main" id="{842883BC-8CFD-4BBB-B858-1BAB9C97F9D0}"/>
              </a:ext>
            </a:extLst>
          </p:cNvPr>
          <p:cNvPicPr>
            <a:picLocks noChangeAspect="1" noChangeArrowheads="1"/>
          </p:cNvPicPr>
          <p:nvPr/>
        </p:nvPicPr>
        <p:blipFill>
          <a:blip r:embed="rId4"/>
          <a:srcRect/>
          <a:stretch/>
        </p:blipFill>
        <p:spPr bwMode="auto">
          <a:xfrm>
            <a:off x="2732302" y="1576066"/>
            <a:ext cx="4154776" cy="4691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EA60FD9-A790-44E5-8FF6-3A1A71993178}"/>
              </a:ext>
            </a:extLst>
          </p:cNvPr>
          <p:cNvPicPr>
            <a:picLocks noChangeAspect="1"/>
          </p:cNvPicPr>
          <p:nvPr/>
        </p:nvPicPr>
        <p:blipFill>
          <a:blip r:embed="rId5"/>
          <a:srcRect/>
          <a:stretch/>
        </p:blipFill>
        <p:spPr>
          <a:xfrm>
            <a:off x="7647227" y="1767664"/>
            <a:ext cx="3143165" cy="4691522"/>
          </a:xfrm>
          <a:prstGeom prst="rect">
            <a:avLst/>
          </a:prstGeom>
        </p:spPr>
      </p:pic>
    </p:spTree>
    <p:extLst>
      <p:ext uri="{BB962C8B-B14F-4D97-AF65-F5344CB8AC3E}">
        <p14:creationId xmlns:p14="http://schemas.microsoft.com/office/powerpoint/2010/main" val="1889300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06683E-7 7.40741E-7 L -0.26615 0.00718 " pathEditMode="relative" rAng="0" ptsTypes="AA">
                                      <p:cBhvr>
                                        <p:cTn id="6" dur="2000" fill="hold"/>
                                        <p:tgtEl>
                                          <p:spTgt spid="2050"/>
                                        </p:tgtEl>
                                        <p:attrNameLst>
                                          <p:attrName>ppt_x</p:attrName>
                                          <p:attrName>ppt_y</p:attrName>
                                        </p:attrNameLst>
                                      </p:cBhvr>
                                      <p:rCtr x="-13314" y="34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subTnLst>
                                    <p:audio>
                                      <p:cMediaNode>
                                        <p:cTn display="0" masterRel="sameClick">
                                          <p:stCondLst>
                                            <p:cond evt="begin" delay="0">
                                              <p:tn val="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50"/>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313 -0.09722 L 0.27241 0.07407 " pathEditMode="relative" rAng="0" ptsTypes="AA">
                                      <p:cBhvr>
                                        <p:cTn id="16" dur="2000" fill="hold"/>
                                        <p:tgtEl>
                                          <p:spTgt spid="7"/>
                                        </p:tgtEl>
                                        <p:attrNameLst>
                                          <p:attrName>ppt_x</p:attrName>
                                          <p:attrName>ppt_y</p:attrName>
                                        </p:attrNameLst>
                                      </p:cBhvr>
                                      <p:rCtr x="13458" y="8565"/>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childTnLst>
        </p:cTn>
      </p:par>
    </p:tnLst>
    <p:bldLst>
      <p:bldP spid="32"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 1990</a:t>
            </a:r>
          </a:p>
          <a:p>
            <a:r>
              <a:rPr lang="en-US" sz="2000">
                <a:solidFill>
                  <a:srgbClr val="FFFFFF"/>
                </a:solidFill>
                <a:latin typeface="Arial" pitchFamily="34" charset="0"/>
                <a:cs typeface="Arial" pitchFamily="34" charset="0"/>
              </a:rPr>
              <a:t>SĐT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a:latin typeface="+mj-lt"/>
              </a:rPr>
              <a:t>Thân chào thầy cô!</a:t>
            </a:r>
            <a:br>
              <a:rPr lang="en-US">
                <a:latin typeface="+mj-lt"/>
              </a:rPr>
            </a:br>
            <a:r>
              <a:rPr lang="en-US">
                <a:latin typeface="+mj-lt"/>
              </a:rPr>
              <a:t>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a:t>
            </a:r>
          </a:p>
        </p:txBody>
      </p:sp>
      <p:sp>
        <p:nvSpPr>
          <p:cNvPr id="3" name="Rectangle 2"/>
          <p:cNvSpPr/>
          <p:nvPr/>
        </p:nvSpPr>
        <p:spPr>
          <a:xfrm>
            <a:off x="442119" y="5562600"/>
            <a:ext cx="11277600" cy="3276600"/>
          </a:xfrm>
          <a:prstGeom prst="rect">
            <a:avLst/>
          </a:prstGeom>
          <a:solidFill>
            <a:srgbClr val="FFFD97"/>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Tree>
    <p:extLst>
      <p:ext uri="{BB962C8B-B14F-4D97-AF65-F5344CB8AC3E}">
        <p14:creationId xmlns:p14="http://schemas.microsoft.com/office/powerpoint/2010/main" val="225586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90" name="Google Shape;690;p41"/>
          <p:cNvSpPr/>
          <p:nvPr/>
        </p:nvSpPr>
        <p:spPr>
          <a:xfrm>
            <a:off x="8389113" y="2071385"/>
            <a:ext cx="437016" cy="464167"/>
          </a:xfrm>
          <a:custGeom>
            <a:avLst/>
            <a:gdLst/>
            <a:ahLst/>
            <a:cxnLst/>
            <a:rect l="l" t="t" r="r" b="b"/>
            <a:pathLst>
              <a:path w="13143" h="13925" extrusionOk="0">
                <a:moveTo>
                  <a:pt x="10038" y="1"/>
                </a:moveTo>
                <a:cubicBezTo>
                  <a:pt x="9444" y="1"/>
                  <a:pt x="8856" y="213"/>
                  <a:pt x="8374" y="581"/>
                </a:cubicBezTo>
                <a:cubicBezTo>
                  <a:pt x="7232" y="1428"/>
                  <a:pt x="6897" y="2729"/>
                  <a:pt x="6897" y="4049"/>
                </a:cubicBezTo>
                <a:cubicBezTo>
                  <a:pt x="6384" y="3458"/>
                  <a:pt x="5773" y="2926"/>
                  <a:pt x="5104" y="2551"/>
                </a:cubicBezTo>
                <a:cubicBezTo>
                  <a:pt x="4502" y="2198"/>
                  <a:pt x="3853" y="1971"/>
                  <a:pt x="3171" y="1971"/>
                </a:cubicBezTo>
                <a:cubicBezTo>
                  <a:pt x="3093" y="1971"/>
                  <a:pt x="3015" y="1974"/>
                  <a:pt x="2936" y="1980"/>
                </a:cubicBezTo>
                <a:cubicBezTo>
                  <a:pt x="2168" y="2039"/>
                  <a:pt x="1380" y="2413"/>
                  <a:pt x="927" y="3044"/>
                </a:cubicBezTo>
                <a:cubicBezTo>
                  <a:pt x="1" y="4384"/>
                  <a:pt x="631" y="6078"/>
                  <a:pt x="1557" y="7221"/>
                </a:cubicBezTo>
                <a:cubicBezTo>
                  <a:pt x="2089" y="7871"/>
                  <a:pt x="2700" y="8442"/>
                  <a:pt x="3311" y="9014"/>
                </a:cubicBezTo>
                <a:cubicBezTo>
                  <a:pt x="3902" y="9565"/>
                  <a:pt x="4513" y="10097"/>
                  <a:pt x="5143" y="10629"/>
                </a:cubicBezTo>
                <a:cubicBezTo>
                  <a:pt x="6581" y="11812"/>
                  <a:pt x="8098" y="12875"/>
                  <a:pt x="9694" y="13841"/>
                </a:cubicBezTo>
                <a:cubicBezTo>
                  <a:pt x="9788" y="13892"/>
                  <a:pt x="9904" y="13925"/>
                  <a:pt x="10018" y="13925"/>
                </a:cubicBezTo>
                <a:cubicBezTo>
                  <a:pt x="10167" y="13925"/>
                  <a:pt x="10314" y="13868"/>
                  <a:pt x="10404" y="13723"/>
                </a:cubicBezTo>
                <a:cubicBezTo>
                  <a:pt x="11468" y="12087"/>
                  <a:pt x="12236" y="10275"/>
                  <a:pt x="12689" y="8383"/>
                </a:cubicBezTo>
                <a:cubicBezTo>
                  <a:pt x="12906" y="7457"/>
                  <a:pt x="13044" y="6492"/>
                  <a:pt x="13103" y="5546"/>
                </a:cubicBezTo>
                <a:cubicBezTo>
                  <a:pt x="13142" y="4482"/>
                  <a:pt x="13142" y="3379"/>
                  <a:pt x="12827" y="2354"/>
                </a:cubicBezTo>
                <a:cubicBezTo>
                  <a:pt x="12532" y="1428"/>
                  <a:pt x="11901" y="601"/>
                  <a:pt x="11014" y="207"/>
                </a:cubicBezTo>
                <a:cubicBezTo>
                  <a:pt x="10698" y="66"/>
                  <a:pt x="10367" y="1"/>
                  <a:pt x="10038" y="1"/>
                </a:cubicBezTo>
                <a:close/>
              </a:path>
            </a:pathLst>
          </a:custGeom>
          <a:solidFill>
            <a:schemeClr val="accent2"/>
          </a:solidFill>
          <a:ln>
            <a:noFill/>
          </a:ln>
        </p:spPr>
        <p:txBody>
          <a:bodyPr spcFirstLastPara="1" wrap="square" lIns="121705" tIns="121705" rIns="121705" bIns="121705" anchor="ctr" anchorCtr="0">
            <a:noAutofit/>
          </a:bodyPr>
          <a:lstStyle/>
          <a:p>
            <a:endParaRPr/>
          </a:p>
        </p:txBody>
      </p:sp>
      <p:grpSp>
        <p:nvGrpSpPr>
          <p:cNvPr id="691" name="Google Shape;691;p41"/>
          <p:cNvGrpSpPr/>
          <p:nvPr/>
        </p:nvGrpSpPr>
        <p:grpSpPr>
          <a:xfrm>
            <a:off x="8742688" y="1022598"/>
            <a:ext cx="290900" cy="296964"/>
            <a:chOff x="8090375" y="1459050"/>
            <a:chExt cx="375350" cy="382225"/>
          </a:xfrm>
        </p:grpSpPr>
        <p:sp>
          <p:nvSpPr>
            <p:cNvPr id="692" name="Google Shape;692;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0" name="Google Shape;700;p41"/>
          <p:cNvGrpSpPr/>
          <p:nvPr/>
        </p:nvGrpSpPr>
        <p:grpSpPr>
          <a:xfrm>
            <a:off x="622889" y="3132933"/>
            <a:ext cx="5911248" cy="3106267"/>
            <a:chOff x="468325" y="2349700"/>
            <a:chExt cx="4444431" cy="2329700"/>
          </a:xfrm>
        </p:grpSpPr>
        <p:sp>
          <p:nvSpPr>
            <p:cNvPr id="701" name="Google Shape;701;p41"/>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2" name="Google Shape;702;p41"/>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41"/>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grpSp>
          <p:nvGrpSpPr>
            <p:cNvPr id="704" name="Google Shape;704;p41"/>
            <p:cNvGrpSpPr/>
            <p:nvPr/>
          </p:nvGrpSpPr>
          <p:grpSpPr>
            <a:xfrm>
              <a:off x="4633458" y="4369780"/>
              <a:ext cx="279298" cy="284452"/>
              <a:chOff x="8090375" y="1459050"/>
              <a:chExt cx="375350" cy="382225"/>
            </a:xfrm>
          </p:grpSpPr>
          <p:sp>
            <p:nvSpPr>
              <p:cNvPr id="705" name="Google Shape;705;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13" name="Google Shape;713;p41"/>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 name="Title 6"/>
          <p:cNvSpPr>
            <a:spLocks noGrp="1"/>
          </p:cNvSpPr>
          <p:nvPr>
            <p:ph type="title"/>
          </p:nvPr>
        </p:nvSpPr>
        <p:spPr>
          <a:xfrm>
            <a:off x="1889919" y="2383605"/>
            <a:ext cx="8228344" cy="3570400"/>
          </a:xfrm>
        </p:spPr>
        <p:txBody>
          <a:bodyPr/>
          <a:lstStyle/>
          <a:p>
            <a:pPr>
              <a:lnSpc>
                <a:spcPct val="100000"/>
              </a:lnSpc>
              <a:spcBef>
                <a:spcPts val="1200"/>
              </a:spcBef>
              <a:spcAft>
                <a:spcPts val="1200"/>
              </a:spcAft>
            </a:pPr>
            <a:r>
              <a:rPr lang="en-US" sz="7200" b="1">
                <a:solidFill>
                  <a:srgbClr val="FF0168"/>
                </a:solidFill>
                <a:latin typeface="Arial" pitchFamily="34" charset="0"/>
                <a:cs typeface="Arial" pitchFamily="34" charset="0"/>
              </a:rPr>
              <a:t>BÀI 40</a:t>
            </a:r>
            <a:br>
              <a:rPr lang="en-US" sz="7200" b="1">
                <a:solidFill>
                  <a:srgbClr val="FF0168"/>
                </a:solidFill>
                <a:latin typeface="Arial" pitchFamily="34" charset="0"/>
                <a:cs typeface="Arial" pitchFamily="34" charset="0"/>
              </a:rPr>
            </a:br>
            <a:r>
              <a:rPr lang="en-US" sz="7200" b="1">
                <a:solidFill>
                  <a:srgbClr val="FF0168"/>
                </a:solidFill>
                <a:latin typeface="Arial" pitchFamily="34" charset="0"/>
                <a:cs typeface="Arial" pitchFamily="34" charset="0"/>
              </a:rPr>
              <a:t>BẢNG NHÂN 5</a:t>
            </a:r>
            <a:endParaRPr lang="en-US" sz="7200"/>
          </a:p>
        </p:txBody>
      </p:sp>
      <p:sp>
        <p:nvSpPr>
          <p:cNvPr id="110" name="TextBox 109"/>
          <p:cNvSpPr txBox="1"/>
          <p:nvPr/>
        </p:nvSpPr>
        <p:spPr>
          <a:xfrm>
            <a:off x="2564498" y="990600"/>
            <a:ext cx="8850421" cy="1446093"/>
          </a:xfrm>
          <a:prstGeom prst="rect">
            <a:avLst/>
          </a:prstGeom>
          <a:noFill/>
        </p:spPr>
        <p:txBody>
          <a:bodyPr wrap="square" lIns="90990" tIns="45494" rIns="90990" bIns="45494" rtlCol="0">
            <a:spAutoFit/>
          </a:bodyPr>
          <a:lstStyle/>
          <a:p>
            <a:pPr algn="just"/>
            <a:r>
              <a:rPr lang="en-US" sz="4400" b="1">
                <a:solidFill>
                  <a:schemeClr val="tx1"/>
                </a:solidFill>
                <a:latin typeface="Arial" pitchFamily="34" charset="0"/>
                <a:cs typeface="Arial" pitchFamily="34" charset="0"/>
              </a:rPr>
              <a:t>CHỦ ĐỀ 8:</a:t>
            </a:r>
          </a:p>
          <a:p>
            <a:pPr algn="just"/>
            <a:r>
              <a:rPr lang="en-US" sz="4400" b="1">
                <a:solidFill>
                  <a:schemeClr val="tx1"/>
                </a:solidFill>
                <a:latin typeface="Arial" pitchFamily="34" charset="0"/>
                <a:cs typeface="Arial" pitchFamily="34" charset="0"/>
              </a:rPr>
              <a:t>PHÉP NHÂN, PHÉP CHIA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EDF4C2-46B8-4ED1-95F5-42F5F6E2A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519" y="1296435"/>
            <a:ext cx="6660026" cy="3330014"/>
          </a:xfrm>
          <a:prstGeom prst="rect">
            <a:avLst/>
          </a:prstGeom>
        </p:spPr>
      </p:pic>
      <p:sp>
        <p:nvSpPr>
          <p:cNvPr id="4" name="Rounded Rectangle 3">
            <a:extLst>
              <a:ext uri="{FF2B5EF4-FFF2-40B4-BE49-F238E27FC236}">
                <a16:creationId xmlns:a16="http://schemas.microsoft.com/office/drawing/2014/main" id="{3F1CFEE7-B9B0-41F4-AB9E-979BAC8349F3}"/>
              </a:ext>
            </a:extLst>
          </p:cNvPr>
          <p:cNvSpPr/>
          <p:nvPr/>
        </p:nvSpPr>
        <p:spPr>
          <a:xfrm>
            <a:off x="7679146" y="5410200"/>
            <a:ext cx="1369346"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z="2800">
                <a:solidFill>
                  <a:schemeClr val="tx1"/>
                </a:solidFill>
                <a:latin typeface="Arial" pitchFamily="34" charset="0"/>
                <a:cs typeface="Arial" pitchFamily="34" charset="0"/>
              </a:rPr>
              <a:t>S/13</a:t>
            </a:r>
          </a:p>
        </p:txBody>
      </p:sp>
    </p:spTree>
    <p:extLst>
      <p:ext uri="{BB962C8B-B14F-4D97-AF65-F5344CB8AC3E}">
        <p14:creationId xmlns:p14="http://schemas.microsoft.com/office/powerpoint/2010/main" val="5821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0FF7E3-8530-4C95-9D7C-6A6C8369CC45}"/>
              </a:ext>
            </a:extLst>
          </p:cNvPr>
          <p:cNvGrpSpPr/>
          <p:nvPr/>
        </p:nvGrpSpPr>
        <p:grpSpPr>
          <a:xfrm>
            <a:off x="899319" y="838200"/>
            <a:ext cx="11967052" cy="646331"/>
            <a:chOff x="823119" y="658445"/>
            <a:chExt cx="11967052" cy="646331"/>
          </a:xfrm>
        </p:grpSpPr>
        <p:sp>
          <p:nvSpPr>
            <p:cNvPr id="2" name="TextBox 1">
              <a:extLst>
                <a:ext uri="{FF2B5EF4-FFF2-40B4-BE49-F238E27FC236}">
                  <a16:creationId xmlns:a16="http://schemas.microsoft.com/office/drawing/2014/main" id="{699392C6-494A-4B59-A6A2-4DDD7D22A582}"/>
                </a:ext>
              </a:extLst>
            </p:cNvPr>
            <p:cNvSpPr txBox="1"/>
            <p:nvPr/>
          </p:nvSpPr>
          <p:spPr>
            <a:xfrm>
              <a:off x="1508919" y="658445"/>
              <a:ext cx="11281252" cy="646331"/>
            </a:xfrm>
            <a:prstGeom prst="rect">
              <a:avLst/>
            </a:prstGeom>
            <a:noFill/>
          </p:spPr>
          <p:txBody>
            <a:bodyPr wrap="square" rtlCol="0">
              <a:spAutoFit/>
            </a:bodyPr>
            <a:lstStyle/>
            <a:p>
              <a:pPr algn="just"/>
              <a:r>
                <a:rPr lang="en-US" sz="3600">
                  <a:solidFill>
                    <a:schemeClr val="tx1"/>
                  </a:solidFill>
                </a:rPr>
                <a:t>Số?</a:t>
              </a:r>
              <a:endParaRPr lang="vi-VN" sz="3600">
                <a:solidFill>
                  <a:schemeClr val="tx1"/>
                </a:solidFill>
              </a:endParaRPr>
            </a:p>
          </p:txBody>
        </p:sp>
        <p:sp>
          <p:nvSpPr>
            <p:cNvPr id="3" name="Oval 2"/>
            <p:cNvSpPr/>
            <p:nvPr/>
          </p:nvSpPr>
          <p:spPr>
            <a:xfrm>
              <a:off x="823119" y="707290"/>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p:grpSp>
      <p:sp>
        <p:nvSpPr>
          <p:cNvPr id="40" name="TextBox 39">
            <a:extLst>
              <a:ext uri="{FF2B5EF4-FFF2-40B4-BE49-F238E27FC236}">
                <a16:creationId xmlns:a16="http://schemas.microsoft.com/office/drawing/2014/main" id="{19F614D2-EE3A-48C8-B750-09474514AD07}"/>
              </a:ext>
            </a:extLst>
          </p:cNvPr>
          <p:cNvSpPr txBox="1"/>
          <p:nvPr/>
        </p:nvSpPr>
        <p:spPr>
          <a:xfrm>
            <a:off x="1589690" y="1600200"/>
            <a:ext cx="595035" cy="646331"/>
          </a:xfrm>
          <a:prstGeom prst="rect">
            <a:avLst/>
          </a:prstGeom>
          <a:noFill/>
        </p:spPr>
        <p:txBody>
          <a:bodyPr wrap="none" rtlCol="0">
            <a:spAutoFit/>
          </a:bodyPr>
          <a:lstStyle/>
          <a:p>
            <a:r>
              <a:rPr lang="vi-VN" sz="3600" dirty="0">
                <a:solidFill>
                  <a:schemeClr val="tx1"/>
                </a:solidFill>
              </a:rPr>
              <a:t>a)</a:t>
            </a:r>
          </a:p>
        </p:txBody>
      </p:sp>
      <p:pic>
        <p:nvPicPr>
          <p:cNvPr id="49" name="Picture 6" descr="Cute Cartoon Characters Vector Art &amp;amp; Graphics | freevector.com">
            <a:extLst>
              <a:ext uri="{FF2B5EF4-FFF2-40B4-BE49-F238E27FC236}">
                <a16:creationId xmlns:a16="http://schemas.microsoft.com/office/drawing/2014/main" id="{07D1790D-717A-401B-9A38-500C859272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967" t="66099" r="5903" b="3199"/>
          <a:stretch/>
        </p:blipFill>
        <p:spPr bwMode="auto">
          <a:xfrm>
            <a:off x="12198045" y="2628900"/>
            <a:ext cx="1210056" cy="160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17">
            <a:extLst>
              <a:ext uri="{FF2B5EF4-FFF2-40B4-BE49-F238E27FC236}">
                <a16:creationId xmlns:a16="http://schemas.microsoft.com/office/drawing/2014/main" id="{9B79EC83-9521-4C83-924B-74726C9394D8}"/>
              </a:ext>
            </a:extLst>
          </p:cNvPr>
          <p:cNvGraphicFramePr>
            <a:graphicFrameLocks noGrp="1"/>
          </p:cNvGraphicFramePr>
          <p:nvPr>
            <p:extLst>
              <p:ext uri="{D42A27DB-BD31-4B8C-83A1-F6EECF244321}">
                <p14:modId xmlns:p14="http://schemas.microsoft.com/office/powerpoint/2010/main" val="551976505"/>
              </p:ext>
            </p:extLst>
          </p:nvPr>
        </p:nvGraphicFramePr>
        <p:xfrm>
          <a:off x="899319" y="2403529"/>
          <a:ext cx="10591799" cy="2894954"/>
        </p:xfrm>
        <a:graphic>
          <a:graphicData uri="http://schemas.openxmlformats.org/drawingml/2006/table">
            <a:tbl>
              <a:tblPr firstRow="1" bandRow="1">
                <a:tableStyleId>{2D5ABB26-0587-4C30-8999-92F81FD0307C}</a:tableStyleId>
              </a:tblPr>
              <a:tblGrid>
                <a:gridCol w="1786608">
                  <a:extLst>
                    <a:ext uri="{9D8B030D-6E8A-4147-A177-3AD203B41FA5}">
                      <a16:colId xmlns:a16="http://schemas.microsoft.com/office/drawing/2014/main" val="3750429237"/>
                    </a:ext>
                  </a:extLst>
                </a:gridCol>
                <a:gridCol w="1023900">
                  <a:extLst>
                    <a:ext uri="{9D8B030D-6E8A-4147-A177-3AD203B41FA5}">
                      <a16:colId xmlns:a16="http://schemas.microsoft.com/office/drawing/2014/main" val="892396866"/>
                    </a:ext>
                  </a:extLst>
                </a:gridCol>
                <a:gridCol w="1035413">
                  <a:extLst>
                    <a:ext uri="{9D8B030D-6E8A-4147-A177-3AD203B41FA5}">
                      <a16:colId xmlns:a16="http://schemas.microsoft.com/office/drawing/2014/main" val="1994511951"/>
                    </a:ext>
                  </a:extLst>
                </a:gridCol>
                <a:gridCol w="1098168">
                  <a:extLst>
                    <a:ext uri="{9D8B030D-6E8A-4147-A177-3AD203B41FA5}">
                      <a16:colId xmlns:a16="http://schemas.microsoft.com/office/drawing/2014/main" val="1764713203"/>
                    </a:ext>
                  </a:extLst>
                </a:gridCol>
                <a:gridCol w="1129542">
                  <a:extLst>
                    <a:ext uri="{9D8B030D-6E8A-4147-A177-3AD203B41FA5}">
                      <a16:colId xmlns:a16="http://schemas.microsoft.com/office/drawing/2014/main" val="2253912237"/>
                    </a:ext>
                  </a:extLst>
                </a:gridCol>
                <a:gridCol w="1129542">
                  <a:extLst>
                    <a:ext uri="{9D8B030D-6E8A-4147-A177-3AD203B41FA5}">
                      <a16:colId xmlns:a16="http://schemas.microsoft.com/office/drawing/2014/main" val="1514898112"/>
                    </a:ext>
                  </a:extLst>
                </a:gridCol>
                <a:gridCol w="1129542">
                  <a:extLst>
                    <a:ext uri="{9D8B030D-6E8A-4147-A177-3AD203B41FA5}">
                      <a16:colId xmlns:a16="http://schemas.microsoft.com/office/drawing/2014/main" val="177573286"/>
                    </a:ext>
                  </a:extLst>
                </a:gridCol>
                <a:gridCol w="1129542">
                  <a:extLst>
                    <a:ext uri="{9D8B030D-6E8A-4147-A177-3AD203B41FA5}">
                      <a16:colId xmlns:a16="http://schemas.microsoft.com/office/drawing/2014/main" val="1931872673"/>
                    </a:ext>
                  </a:extLst>
                </a:gridCol>
                <a:gridCol w="1129542">
                  <a:extLst>
                    <a:ext uri="{9D8B030D-6E8A-4147-A177-3AD203B41FA5}">
                      <a16:colId xmlns:a16="http://schemas.microsoft.com/office/drawing/2014/main" val="720397088"/>
                    </a:ext>
                  </a:extLst>
                </a:gridCol>
              </a:tblGrid>
              <a:tr h="945554">
                <a:tc>
                  <a:txBody>
                    <a:bodyPr/>
                    <a:lstStyle/>
                    <a:p>
                      <a:pPr algn="ctr"/>
                      <a:r>
                        <a:rPr lang="vi-VN" sz="3200" dirty="0">
                          <a:solidFill>
                            <a:schemeClr val="tx1"/>
                          </a:solidFill>
                        </a:rPr>
                        <a:t>Thừa số</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rgbClr val="FFFAC2"/>
                    </a:solidFill>
                  </a:tcPr>
                </a:tc>
                <a:tc>
                  <a:txBody>
                    <a:bodyPr/>
                    <a:lstStyle/>
                    <a:p>
                      <a:pPr algn="ctr"/>
                      <a:r>
                        <a:rPr lang="vi-VN" sz="3200" dirty="0">
                          <a:solidFill>
                            <a:schemeClr val="tx1"/>
                          </a:solidFill>
                        </a:rPr>
                        <a:t>5</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chemeClr val="tx1"/>
                          </a:solidFill>
                          <a:effectLst/>
                          <a:uLnTx/>
                          <a:uFillTx/>
                          <a:latin typeface="Arial"/>
                          <a:ea typeface="+mn-ea"/>
                          <a:cs typeface="+mn-cs"/>
                        </a:rPr>
                        <a:t>5</a:t>
                      </a:r>
                      <a:endParaRPr kumimoji="0" lang="vi-VN" sz="32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chemeClr val="tx1"/>
                          </a:solidFill>
                          <a:effectLst/>
                          <a:uLnTx/>
                          <a:uFillTx/>
                          <a:latin typeface="Arial"/>
                          <a:ea typeface="+mn-ea"/>
                          <a:cs typeface="+mn-cs"/>
                        </a:rPr>
                        <a:t>5</a:t>
                      </a:r>
                      <a:endParaRPr kumimoji="0" lang="vi-VN" sz="32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chemeClr val="tx1"/>
                          </a:solidFill>
                          <a:effectLst/>
                          <a:uLnTx/>
                          <a:uFillTx/>
                          <a:latin typeface="Arial"/>
                          <a:ea typeface="+mn-ea"/>
                          <a:cs typeface="+mn-cs"/>
                        </a:rPr>
                        <a:t>5</a:t>
                      </a:r>
                      <a:endParaRPr kumimoji="0" lang="vi-VN" sz="32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chemeClr val="tx1"/>
                          </a:solidFill>
                          <a:effectLst/>
                          <a:uLnTx/>
                          <a:uFillTx/>
                          <a:latin typeface="Arial"/>
                          <a:ea typeface="+mn-ea"/>
                          <a:cs typeface="+mn-cs"/>
                        </a:rPr>
                        <a:t>5</a:t>
                      </a:r>
                      <a:endParaRPr kumimoji="0" lang="vi-VN" sz="32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chemeClr val="tx1"/>
                          </a:solidFill>
                          <a:effectLst/>
                          <a:uLnTx/>
                          <a:uFillTx/>
                          <a:latin typeface="Arial"/>
                          <a:ea typeface="+mn-ea"/>
                          <a:cs typeface="+mn-cs"/>
                        </a:rPr>
                        <a:t>5</a:t>
                      </a:r>
                      <a:endParaRPr kumimoji="0" lang="vi-VN" sz="32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chemeClr val="tx1"/>
                          </a:solidFill>
                          <a:effectLst/>
                          <a:uLnTx/>
                          <a:uFillTx/>
                          <a:latin typeface="Arial"/>
                          <a:ea typeface="+mn-ea"/>
                          <a:cs typeface="+mn-cs"/>
                        </a:rPr>
                        <a:t>5</a:t>
                      </a:r>
                      <a:endParaRPr kumimoji="0" lang="vi-VN" sz="32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Arial"/>
                          <a:ea typeface="+mn-ea"/>
                          <a:cs typeface="+mn-cs"/>
                        </a:rPr>
                        <a:t>5</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933725870"/>
                  </a:ext>
                </a:extLst>
              </a:tr>
              <a:tr h="945554">
                <a:tc>
                  <a:txBody>
                    <a:bodyPr/>
                    <a:lstStyle/>
                    <a:p>
                      <a:pPr algn="ctr"/>
                      <a:r>
                        <a:rPr lang="vi-VN" sz="3200" dirty="0">
                          <a:solidFill>
                            <a:schemeClr val="tx1"/>
                          </a:solidFill>
                        </a:rPr>
                        <a:t>Thừa số</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rgbClr val="FFFAC2"/>
                    </a:solidFill>
                  </a:tcPr>
                </a:tc>
                <a:tc>
                  <a:txBody>
                    <a:bodyPr/>
                    <a:lstStyle/>
                    <a:p>
                      <a:pPr algn="ctr"/>
                      <a:r>
                        <a:rPr lang="vi-VN" sz="3200" dirty="0">
                          <a:solidFill>
                            <a:schemeClr val="tx1"/>
                          </a:solidFill>
                        </a:rPr>
                        <a:t>3</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vi-VN" sz="3200" dirty="0">
                          <a:solidFill>
                            <a:schemeClr val="tx1"/>
                          </a:solidFill>
                        </a:rPr>
                        <a:t>5</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vi-VN" sz="3200" dirty="0">
                          <a:solidFill>
                            <a:schemeClr val="tx1"/>
                          </a:solidFill>
                        </a:rPr>
                        <a:t>7</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vi-VN" sz="3200" dirty="0">
                          <a:solidFill>
                            <a:schemeClr val="tx1"/>
                          </a:solidFill>
                        </a:rPr>
                        <a:t>9</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vi-VN" sz="3200" dirty="0">
                          <a:solidFill>
                            <a:schemeClr val="tx1"/>
                          </a:solidFill>
                        </a:rPr>
                        <a:t>2</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vi-VN" sz="3200" dirty="0">
                          <a:solidFill>
                            <a:schemeClr val="tx1"/>
                          </a:solidFill>
                        </a:rPr>
                        <a:t>4</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vi-VN" sz="3200" dirty="0">
                          <a:solidFill>
                            <a:schemeClr val="tx1"/>
                          </a:solidFill>
                        </a:rPr>
                        <a:t>6</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vi-VN" sz="3200" dirty="0">
                          <a:solidFill>
                            <a:schemeClr val="tx1"/>
                          </a:solidFill>
                        </a:rPr>
                        <a:t>8</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2854868410"/>
                  </a:ext>
                </a:extLst>
              </a:tr>
              <a:tr h="1003846">
                <a:tc>
                  <a:txBody>
                    <a:bodyPr/>
                    <a:lstStyle/>
                    <a:p>
                      <a:pPr algn="ctr"/>
                      <a:r>
                        <a:rPr lang="vi-VN" sz="3200" dirty="0">
                          <a:solidFill>
                            <a:schemeClr val="tx1"/>
                          </a:solidFill>
                        </a:rPr>
                        <a:t>Tích</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rgbClr val="FFFAC2"/>
                    </a:solidFill>
                  </a:tcPr>
                </a:tc>
                <a:tc>
                  <a:txBody>
                    <a:bodyPr/>
                    <a:lstStyle/>
                    <a:p>
                      <a:pPr algn="ctr"/>
                      <a:r>
                        <a:rPr lang="vi-VN" sz="3200" dirty="0">
                          <a:solidFill>
                            <a:schemeClr val="tx1"/>
                          </a:solidFill>
                        </a:rPr>
                        <a:t>15</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en-US" sz="3200">
                          <a:solidFill>
                            <a:srgbClr val="FF0000"/>
                          </a:solidFill>
                        </a:rPr>
                        <a:t>25</a:t>
                      </a:r>
                      <a:endParaRPr lang="vi-VN" sz="3200" dirty="0">
                        <a:solidFill>
                          <a:srgbClr val="FF0000"/>
                        </a:solidFill>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a:ea typeface="+mn-ea"/>
                          <a:cs typeface="+mn-cs"/>
                        </a:rPr>
                        <a:t>35</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a:ea typeface="+mn-ea"/>
                          <a:cs typeface="+mn-cs"/>
                        </a:rPr>
                        <a:t>45</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a:ea typeface="+mn-ea"/>
                          <a:cs typeface="+mn-cs"/>
                        </a:rPr>
                        <a:t>10</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a:ea typeface="+mn-ea"/>
                          <a:cs typeface="+mn-cs"/>
                        </a:rPr>
                        <a:t>20</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a:ea typeface="+mn-ea"/>
                          <a:cs typeface="+mn-cs"/>
                        </a:rPr>
                        <a:t>30</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a:ea typeface="+mn-ea"/>
                          <a:cs typeface="+mn-cs"/>
                        </a:rPr>
                        <a:t>40</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pic>
        <p:nvPicPr>
          <p:cNvPr id="48" name="Picture 6" descr="Cute Cartoon Characters Vector Art &amp;amp; Graphics | freevector.com">
            <a:extLst>
              <a:ext uri="{FF2B5EF4-FFF2-40B4-BE49-F238E27FC236}">
                <a16:creationId xmlns:a16="http://schemas.microsoft.com/office/drawing/2014/main" id="{7330BB0F-A080-4388-BB35-88159CB114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05" t="38037" r="29665" b="35696"/>
          <a:stretch/>
        </p:blipFill>
        <p:spPr bwMode="auto">
          <a:xfrm>
            <a:off x="3763923" y="4213602"/>
            <a:ext cx="1000046" cy="11314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te Cartoon Characters Vector Art &amp;amp; Graphics | freevector.com">
            <a:extLst>
              <a:ext uri="{FF2B5EF4-FFF2-40B4-BE49-F238E27FC236}">
                <a16:creationId xmlns:a16="http://schemas.microsoft.com/office/drawing/2014/main" id="{D49AB21B-8086-48A6-8952-4D6247E5FD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94" t="36790" r="51776" b="34379"/>
          <a:stretch/>
        </p:blipFill>
        <p:spPr bwMode="auto">
          <a:xfrm>
            <a:off x="4861719" y="4229100"/>
            <a:ext cx="911095" cy="113141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te Cartoon Characters Vector Art &amp;amp; Graphics | freevector.com">
            <a:extLst>
              <a:ext uri="{FF2B5EF4-FFF2-40B4-BE49-F238E27FC236}">
                <a16:creationId xmlns:a16="http://schemas.microsoft.com/office/drawing/2014/main" id="{ECFEDA53-FC1E-4D99-9BD8-EB845058BA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45" t="66365" r="74825" b="4804"/>
          <a:stretch/>
        </p:blipFill>
        <p:spPr bwMode="auto">
          <a:xfrm>
            <a:off x="5969576" y="4240739"/>
            <a:ext cx="965712" cy="11992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te Cartoon Characters Vector Art &amp;amp; Graphics | freevector.com">
            <a:extLst>
              <a:ext uri="{FF2B5EF4-FFF2-40B4-BE49-F238E27FC236}">
                <a16:creationId xmlns:a16="http://schemas.microsoft.com/office/drawing/2014/main" id="{78D410A6-5681-47FF-A5FF-480BB4B801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865" t="64878" r="30005" b="6291"/>
          <a:stretch/>
        </p:blipFill>
        <p:spPr bwMode="auto">
          <a:xfrm>
            <a:off x="7047160" y="4209743"/>
            <a:ext cx="965712" cy="11992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te Cartoon Characters Vector Art &amp;amp; Graphics | freevector.com">
            <a:extLst>
              <a:ext uri="{FF2B5EF4-FFF2-40B4-BE49-F238E27FC236}">
                <a16:creationId xmlns:a16="http://schemas.microsoft.com/office/drawing/2014/main" id="{5D50A3CB-D139-49AB-94CC-FCC0E0606F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57" t="6485" r="74813" b="67341"/>
          <a:stretch/>
        </p:blipFill>
        <p:spPr bwMode="auto">
          <a:xfrm>
            <a:off x="8248389" y="4209743"/>
            <a:ext cx="965712" cy="10887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te Cartoon Characters Vector Art &amp;amp; Graphics | freevector.com">
            <a:extLst>
              <a:ext uri="{FF2B5EF4-FFF2-40B4-BE49-F238E27FC236}">
                <a16:creationId xmlns:a16="http://schemas.microsoft.com/office/drawing/2014/main" id="{C942DE02-2E8F-4E1A-9928-DEE3176E3F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10" t="32246" r="75160" b="34051"/>
          <a:stretch/>
        </p:blipFill>
        <p:spPr bwMode="auto">
          <a:xfrm>
            <a:off x="9449618" y="4173688"/>
            <a:ext cx="832663" cy="120878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ute Cartoon Characters Vector Art &amp;amp; Graphics | freevector.com">
            <a:extLst>
              <a:ext uri="{FF2B5EF4-FFF2-40B4-BE49-F238E27FC236}">
                <a16:creationId xmlns:a16="http://schemas.microsoft.com/office/drawing/2014/main" id="{79E1A59F-CDF0-4860-9B35-873B210B2A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32" t="64613" r="52138" b="4558"/>
          <a:stretch/>
        </p:blipFill>
        <p:spPr bwMode="auto">
          <a:xfrm>
            <a:off x="10505366" y="4204684"/>
            <a:ext cx="943551" cy="125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27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8"/>
                                        </p:tgtEl>
                                        <p:attrNameLst>
                                          <p:attrName>ppt_x</p:attrName>
                                        </p:attrNameLst>
                                      </p:cBhvr>
                                      <p:tavLst>
                                        <p:tav tm="0">
                                          <p:val>
                                            <p:strVal val="ppt_x"/>
                                          </p:val>
                                        </p:tav>
                                        <p:tav tm="100000">
                                          <p:val>
                                            <p:strVal val="ppt_x"/>
                                          </p:val>
                                        </p:tav>
                                      </p:tavLst>
                                    </p:anim>
                                    <p:anim calcmode="lin" valueType="num">
                                      <p:cBhvr additive="base">
                                        <p:cTn id="7" dur="500"/>
                                        <p:tgtEl>
                                          <p:spTgt spid="48"/>
                                        </p:tgtEl>
                                        <p:attrNameLst>
                                          <p:attrName>ppt_y</p:attrName>
                                        </p:attrNameLst>
                                      </p:cBhvr>
                                      <p:tavLst>
                                        <p:tav tm="0">
                                          <p:val>
                                            <p:strVal val="ppt_y"/>
                                          </p:val>
                                        </p:tav>
                                        <p:tav tm="100000">
                                          <p:val>
                                            <p:strVal val="1+ppt_h/2"/>
                                          </p:val>
                                        </p:tav>
                                      </p:tavLst>
                                    </p:anim>
                                    <p:set>
                                      <p:cBhvr>
                                        <p:cTn id="8"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8"/>
                  </p:tgtEl>
                </p:cond>
              </p:nextCondLst>
            </p:seq>
            <p:seq concurrent="1" nextAc="seek">
              <p:cTn id="9" restart="whenNotActive" fill="hold" evtFilter="cancelBubble" nodeType="interactiveSeq">
                <p:stCondLst>
                  <p:cond evt="onClick" delay="0">
                    <p:tgtEl>
                      <p:spTgt spid="4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9"/>
                                        </p:tgtEl>
                                        <p:attrNameLst>
                                          <p:attrName>ppt_x</p:attrName>
                                        </p:attrNameLst>
                                      </p:cBhvr>
                                      <p:tavLst>
                                        <p:tav tm="0">
                                          <p:val>
                                            <p:strVal val="ppt_x"/>
                                          </p:val>
                                        </p:tav>
                                        <p:tav tm="100000">
                                          <p:val>
                                            <p:strVal val="ppt_x"/>
                                          </p:val>
                                        </p:tav>
                                      </p:tavLst>
                                    </p:anim>
                                    <p:anim calcmode="lin" valueType="num">
                                      <p:cBhvr additive="base">
                                        <p:cTn id="14" dur="500"/>
                                        <p:tgtEl>
                                          <p:spTgt spid="49"/>
                                        </p:tgtEl>
                                        <p:attrNameLst>
                                          <p:attrName>ppt_y</p:attrName>
                                        </p:attrNameLst>
                                      </p:cBhvr>
                                      <p:tavLst>
                                        <p:tav tm="0">
                                          <p:val>
                                            <p:strVal val="ppt_y"/>
                                          </p:val>
                                        </p:tav>
                                        <p:tav tm="100000">
                                          <p:val>
                                            <p:strVal val="1+ppt_h/2"/>
                                          </p:val>
                                        </p:tav>
                                      </p:tavLst>
                                    </p:anim>
                                    <p:set>
                                      <p:cBhvr>
                                        <p:cTn id="15"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9"/>
                  </p:tgtEl>
                </p:cond>
              </p:nextCondLst>
            </p:seq>
            <p:seq concurrent="1" nextAc="seek">
              <p:cTn id="16" restart="whenNotActive" fill="hold" evtFilter="cancelBubble" nodeType="interactiveSeq">
                <p:stCondLst>
                  <p:cond evt="onClick" delay="0">
                    <p:tgtEl>
                      <p:spTgt spid="39"/>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9"/>
                                        </p:tgtEl>
                                        <p:attrNameLst>
                                          <p:attrName>ppt_x</p:attrName>
                                        </p:attrNameLst>
                                      </p:cBhvr>
                                      <p:tavLst>
                                        <p:tav tm="0">
                                          <p:val>
                                            <p:strVal val="ppt_x"/>
                                          </p:val>
                                        </p:tav>
                                        <p:tav tm="100000">
                                          <p:val>
                                            <p:strVal val="ppt_x"/>
                                          </p:val>
                                        </p:tav>
                                      </p:tavLst>
                                    </p:anim>
                                    <p:anim calcmode="lin" valueType="num">
                                      <p:cBhvr additive="base">
                                        <p:cTn id="21" dur="500"/>
                                        <p:tgtEl>
                                          <p:spTgt spid="39"/>
                                        </p:tgtEl>
                                        <p:attrNameLst>
                                          <p:attrName>ppt_y</p:attrName>
                                        </p:attrNameLst>
                                      </p:cBhvr>
                                      <p:tavLst>
                                        <p:tav tm="0">
                                          <p:val>
                                            <p:strVal val="ppt_y"/>
                                          </p:val>
                                        </p:tav>
                                        <p:tav tm="100000">
                                          <p:val>
                                            <p:strVal val="1+ppt_h/2"/>
                                          </p:val>
                                        </p:tav>
                                      </p:tavLst>
                                    </p:anim>
                                    <p:set>
                                      <p:cBhvr>
                                        <p:cTn id="22"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9"/>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42"/>
                                        </p:tgtEl>
                                        <p:attrNameLst>
                                          <p:attrName>ppt_x</p:attrName>
                                        </p:attrNameLst>
                                      </p:cBhvr>
                                      <p:tavLst>
                                        <p:tav tm="0">
                                          <p:val>
                                            <p:strVal val="ppt_x"/>
                                          </p:val>
                                        </p:tav>
                                        <p:tav tm="100000">
                                          <p:val>
                                            <p:strVal val="ppt_x"/>
                                          </p:val>
                                        </p:tav>
                                      </p:tavLst>
                                    </p:anim>
                                    <p:anim calcmode="lin" valueType="num">
                                      <p:cBhvr additive="base">
                                        <p:cTn id="28" dur="500"/>
                                        <p:tgtEl>
                                          <p:spTgt spid="42"/>
                                        </p:tgtEl>
                                        <p:attrNameLst>
                                          <p:attrName>ppt_y</p:attrName>
                                        </p:attrNameLst>
                                      </p:cBhvr>
                                      <p:tavLst>
                                        <p:tav tm="0">
                                          <p:val>
                                            <p:strVal val="ppt_y"/>
                                          </p:val>
                                        </p:tav>
                                        <p:tav tm="100000">
                                          <p:val>
                                            <p:strVal val="1+ppt_h/2"/>
                                          </p:val>
                                        </p:tav>
                                      </p:tavLst>
                                    </p:anim>
                                    <p:set>
                                      <p:cBhvr>
                                        <p:cTn id="29"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2"/>
                  </p:tgtEl>
                </p:cond>
              </p:nextCondLst>
            </p:seq>
            <p:seq concurrent="1" nextAc="seek">
              <p:cTn id="30" restart="whenNotActive" fill="hold" evtFilter="cancelBubble" nodeType="interactiveSeq">
                <p:stCondLst>
                  <p:cond evt="onClick" delay="0">
                    <p:tgtEl>
                      <p:spTgt spid="4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43"/>
                                        </p:tgtEl>
                                        <p:attrNameLst>
                                          <p:attrName>ppt_x</p:attrName>
                                        </p:attrNameLst>
                                      </p:cBhvr>
                                      <p:tavLst>
                                        <p:tav tm="0">
                                          <p:val>
                                            <p:strVal val="ppt_x"/>
                                          </p:val>
                                        </p:tav>
                                        <p:tav tm="100000">
                                          <p:val>
                                            <p:strVal val="ppt_x"/>
                                          </p:val>
                                        </p:tav>
                                      </p:tavLst>
                                    </p:anim>
                                    <p:anim calcmode="lin" valueType="num">
                                      <p:cBhvr additive="base">
                                        <p:cTn id="35" dur="500"/>
                                        <p:tgtEl>
                                          <p:spTgt spid="43"/>
                                        </p:tgtEl>
                                        <p:attrNameLst>
                                          <p:attrName>ppt_y</p:attrName>
                                        </p:attrNameLst>
                                      </p:cBhvr>
                                      <p:tavLst>
                                        <p:tav tm="0">
                                          <p:val>
                                            <p:strVal val="ppt_y"/>
                                          </p:val>
                                        </p:tav>
                                        <p:tav tm="100000">
                                          <p:val>
                                            <p:strVal val="1+ppt_h/2"/>
                                          </p:val>
                                        </p:tav>
                                      </p:tavLst>
                                    </p:anim>
                                    <p:set>
                                      <p:cBhvr>
                                        <p:cTn id="36"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3"/>
                  </p:tgtEl>
                </p:cond>
              </p:nextCondLst>
            </p:seq>
            <p:seq concurrent="1" nextAc="seek">
              <p:cTn id="37" restart="whenNotActive" fill="hold" evtFilter="cancelBubble" nodeType="interactiveSeq">
                <p:stCondLst>
                  <p:cond evt="onClick" delay="0">
                    <p:tgtEl>
                      <p:spTgt spid="4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44"/>
                                        </p:tgtEl>
                                        <p:attrNameLst>
                                          <p:attrName>ppt_x</p:attrName>
                                        </p:attrNameLst>
                                      </p:cBhvr>
                                      <p:tavLst>
                                        <p:tav tm="0">
                                          <p:val>
                                            <p:strVal val="ppt_x"/>
                                          </p:val>
                                        </p:tav>
                                        <p:tav tm="100000">
                                          <p:val>
                                            <p:strVal val="ppt_x"/>
                                          </p:val>
                                        </p:tav>
                                      </p:tavLst>
                                    </p:anim>
                                    <p:anim calcmode="lin" valueType="num">
                                      <p:cBhvr additive="base">
                                        <p:cTn id="42" dur="500"/>
                                        <p:tgtEl>
                                          <p:spTgt spid="44"/>
                                        </p:tgtEl>
                                        <p:attrNameLst>
                                          <p:attrName>ppt_y</p:attrName>
                                        </p:attrNameLst>
                                      </p:cBhvr>
                                      <p:tavLst>
                                        <p:tav tm="0">
                                          <p:val>
                                            <p:strVal val="ppt_y"/>
                                          </p:val>
                                        </p:tav>
                                        <p:tav tm="100000">
                                          <p:val>
                                            <p:strVal val="1+ppt_h/2"/>
                                          </p:val>
                                        </p:tav>
                                      </p:tavLst>
                                    </p:anim>
                                    <p:set>
                                      <p:cBhvr>
                                        <p:cTn id="43"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4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5"/>
                                        </p:tgtEl>
                                        <p:attrNameLst>
                                          <p:attrName>ppt_x</p:attrName>
                                        </p:attrNameLst>
                                      </p:cBhvr>
                                      <p:tavLst>
                                        <p:tav tm="0">
                                          <p:val>
                                            <p:strVal val="ppt_x"/>
                                          </p:val>
                                        </p:tav>
                                        <p:tav tm="100000">
                                          <p:val>
                                            <p:strVal val="ppt_x"/>
                                          </p:val>
                                        </p:tav>
                                      </p:tavLst>
                                    </p:anim>
                                    <p:anim calcmode="lin" valueType="num">
                                      <p:cBhvr additive="base">
                                        <p:cTn id="49" dur="500"/>
                                        <p:tgtEl>
                                          <p:spTgt spid="45"/>
                                        </p:tgtEl>
                                        <p:attrNameLst>
                                          <p:attrName>ppt_y</p:attrName>
                                        </p:attrNameLst>
                                      </p:cBhvr>
                                      <p:tavLst>
                                        <p:tav tm="0">
                                          <p:val>
                                            <p:strVal val="ppt_y"/>
                                          </p:val>
                                        </p:tav>
                                        <p:tav tm="100000">
                                          <p:val>
                                            <p:strVal val="1+ppt_h/2"/>
                                          </p:val>
                                        </p:tav>
                                      </p:tavLst>
                                    </p:anim>
                                    <p:set>
                                      <p:cBhvr>
                                        <p:cTn id="50"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5"/>
                  </p:tgtEl>
                </p:cond>
              </p:nextCondLst>
            </p:seq>
            <p:seq concurrent="1" nextAc="seek">
              <p:cTn id="51" restart="whenNotActive" fill="hold" evtFilter="cancelBubble" nodeType="interactiveSeq">
                <p:stCondLst>
                  <p:cond evt="onClick" delay="0">
                    <p:tgtEl>
                      <p:spTgt spid="50"/>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50"/>
                                        </p:tgtEl>
                                        <p:attrNameLst>
                                          <p:attrName>ppt_x</p:attrName>
                                        </p:attrNameLst>
                                      </p:cBhvr>
                                      <p:tavLst>
                                        <p:tav tm="0">
                                          <p:val>
                                            <p:strVal val="ppt_x"/>
                                          </p:val>
                                        </p:tav>
                                        <p:tav tm="100000">
                                          <p:val>
                                            <p:strVal val="ppt_x"/>
                                          </p:val>
                                        </p:tav>
                                      </p:tavLst>
                                    </p:anim>
                                    <p:anim calcmode="lin" valueType="num">
                                      <p:cBhvr additive="base">
                                        <p:cTn id="56" dur="500"/>
                                        <p:tgtEl>
                                          <p:spTgt spid="50"/>
                                        </p:tgtEl>
                                        <p:attrNameLst>
                                          <p:attrName>ppt_y</p:attrName>
                                        </p:attrNameLst>
                                      </p:cBhvr>
                                      <p:tavLst>
                                        <p:tav tm="0">
                                          <p:val>
                                            <p:strVal val="ppt_y"/>
                                          </p:val>
                                        </p:tav>
                                        <p:tav tm="100000">
                                          <p:val>
                                            <p:strVal val="1+ppt_h/2"/>
                                          </p:val>
                                        </p:tav>
                                      </p:tavLst>
                                    </p:anim>
                                    <p:set>
                                      <p:cBhvr>
                                        <p:cTn id="57"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0FF7E3-8530-4C95-9D7C-6A6C8369CC45}"/>
              </a:ext>
            </a:extLst>
          </p:cNvPr>
          <p:cNvGrpSpPr/>
          <p:nvPr/>
        </p:nvGrpSpPr>
        <p:grpSpPr>
          <a:xfrm>
            <a:off x="899319" y="838200"/>
            <a:ext cx="11967052" cy="646331"/>
            <a:chOff x="823119" y="658445"/>
            <a:chExt cx="11967052" cy="646331"/>
          </a:xfrm>
        </p:grpSpPr>
        <p:sp>
          <p:nvSpPr>
            <p:cNvPr id="2" name="TextBox 1">
              <a:extLst>
                <a:ext uri="{FF2B5EF4-FFF2-40B4-BE49-F238E27FC236}">
                  <a16:creationId xmlns:a16="http://schemas.microsoft.com/office/drawing/2014/main" id="{699392C6-494A-4B59-A6A2-4DDD7D22A582}"/>
                </a:ext>
              </a:extLst>
            </p:cNvPr>
            <p:cNvSpPr txBox="1"/>
            <p:nvPr/>
          </p:nvSpPr>
          <p:spPr>
            <a:xfrm>
              <a:off x="1508919" y="658445"/>
              <a:ext cx="11281252" cy="646331"/>
            </a:xfrm>
            <a:prstGeom prst="rect">
              <a:avLst/>
            </a:prstGeom>
            <a:noFill/>
          </p:spPr>
          <p:txBody>
            <a:bodyPr wrap="square" rtlCol="0">
              <a:spAutoFit/>
            </a:bodyPr>
            <a:lstStyle/>
            <a:p>
              <a:pPr algn="just"/>
              <a:r>
                <a:rPr lang="en-US" sz="3600">
                  <a:solidFill>
                    <a:schemeClr val="tx1"/>
                  </a:solidFill>
                </a:rPr>
                <a:t>Số?</a:t>
              </a:r>
              <a:endParaRPr lang="vi-VN" sz="3600">
                <a:solidFill>
                  <a:schemeClr val="tx1"/>
                </a:solidFill>
              </a:endParaRPr>
            </a:p>
          </p:txBody>
        </p:sp>
        <p:sp>
          <p:nvSpPr>
            <p:cNvPr id="3" name="Oval 2"/>
            <p:cNvSpPr/>
            <p:nvPr/>
          </p:nvSpPr>
          <p:spPr>
            <a:xfrm>
              <a:off x="823119" y="707290"/>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p:grpSp>
      <p:sp>
        <p:nvSpPr>
          <p:cNvPr id="40" name="TextBox 39">
            <a:extLst>
              <a:ext uri="{FF2B5EF4-FFF2-40B4-BE49-F238E27FC236}">
                <a16:creationId xmlns:a16="http://schemas.microsoft.com/office/drawing/2014/main" id="{19F614D2-EE3A-48C8-B750-09474514AD07}"/>
              </a:ext>
            </a:extLst>
          </p:cNvPr>
          <p:cNvSpPr txBox="1"/>
          <p:nvPr/>
        </p:nvSpPr>
        <p:spPr>
          <a:xfrm>
            <a:off x="1589690" y="1600200"/>
            <a:ext cx="595035" cy="646331"/>
          </a:xfrm>
          <a:prstGeom prst="rect">
            <a:avLst/>
          </a:prstGeom>
          <a:noFill/>
        </p:spPr>
        <p:txBody>
          <a:bodyPr wrap="none" rtlCol="0">
            <a:spAutoFit/>
          </a:bodyPr>
          <a:lstStyle/>
          <a:p>
            <a:r>
              <a:rPr lang="en-US" sz="3600">
                <a:solidFill>
                  <a:schemeClr val="tx1"/>
                </a:solidFill>
              </a:rPr>
              <a:t>b</a:t>
            </a:r>
            <a:r>
              <a:rPr lang="vi-VN" sz="3600">
                <a:solidFill>
                  <a:schemeClr val="tx1"/>
                </a:solidFill>
              </a:rPr>
              <a:t>)</a:t>
            </a:r>
            <a:endParaRPr lang="vi-VN" sz="3600" dirty="0">
              <a:solidFill>
                <a:schemeClr val="tx1"/>
              </a:solidFill>
            </a:endParaRPr>
          </a:p>
        </p:txBody>
      </p:sp>
      <p:pic>
        <p:nvPicPr>
          <p:cNvPr id="10" name="Picture 9">
            <a:extLst>
              <a:ext uri="{FF2B5EF4-FFF2-40B4-BE49-F238E27FC236}">
                <a16:creationId xmlns:a16="http://schemas.microsoft.com/office/drawing/2014/main" id="{9A597B38-BB63-4532-9CB4-88826D85E3D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219779" y="1923364"/>
            <a:ext cx="10635927" cy="3334435"/>
          </a:xfrm>
          <a:prstGeom prst="rect">
            <a:avLst/>
          </a:prstGeom>
        </p:spPr>
      </p:pic>
      <p:sp>
        <p:nvSpPr>
          <p:cNvPr id="11" name="TextBox 10">
            <a:extLst>
              <a:ext uri="{FF2B5EF4-FFF2-40B4-BE49-F238E27FC236}">
                <a16:creationId xmlns:a16="http://schemas.microsoft.com/office/drawing/2014/main" id="{AAD10E43-FC98-4478-9CC6-4E64B6AA2FA9}"/>
              </a:ext>
            </a:extLst>
          </p:cNvPr>
          <p:cNvSpPr txBox="1"/>
          <p:nvPr/>
        </p:nvSpPr>
        <p:spPr>
          <a:xfrm>
            <a:off x="4764049" y="2812141"/>
            <a:ext cx="807756" cy="707886"/>
          </a:xfrm>
          <a:prstGeom prst="rect">
            <a:avLst/>
          </a:prstGeom>
          <a:solidFill>
            <a:srgbClr val="FFFFFF"/>
          </a:solidFill>
          <a:effectLst>
            <a:softEdge rad="63500"/>
          </a:effectLst>
        </p:spPr>
        <p:txBody>
          <a:bodyPr wrap="square" rtlCol="0">
            <a:spAutoFit/>
          </a:bodyPr>
          <a:lstStyle/>
          <a:p>
            <a:pPr algn="ctr"/>
            <a:r>
              <a:rPr lang="vi-VN" sz="4000" dirty="0">
                <a:solidFill>
                  <a:srgbClr val="FF0000"/>
                </a:solidFill>
              </a:rPr>
              <a:t>10</a:t>
            </a:r>
          </a:p>
        </p:txBody>
      </p:sp>
      <p:sp>
        <p:nvSpPr>
          <p:cNvPr id="16" name="TextBox 15">
            <a:extLst>
              <a:ext uri="{FF2B5EF4-FFF2-40B4-BE49-F238E27FC236}">
                <a16:creationId xmlns:a16="http://schemas.microsoft.com/office/drawing/2014/main" id="{09543073-AA18-43FA-8844-1D2DDDC9961A}"/>
              </a:ext>
            </a:extLst>
          </p:cNvPr>
          <p:cNvSpPr txBox="1"/>
          <p:nvPr/>
        </p:nvSpPr>
        <p:spPr>
          <a:xfrm>
            <a:off x="7704698" y="4267200"/>
            <a:ext cx="451800" cy="707886"/>
          </a:xfrm>
          <a:prstGeom prst="rect">
            <a:avLst/>
          </a:prstGeom>
          <a:solidFill>
            <a:srgbClr val="FFFFFF"/>
          </a:solidFill>
          <a:effectLst>
            <a:softEdge rad="63500"/>
          </a:effectLst>
        </p:spPr>
        <p:txBody>
          <a:bodyPr wrap="square" rtlCol="0">
            <a:spAutoFit/>
          </a:bodyPr>
          <a:lstStyle/>
          <a:p>
            <a:pPr algn="ctr"/>
            <a:r>
              <a:rPr lang="vi-VN" sz="4000">
                <a:solidFill>
                  <a:srgbClr val="FF0000"/>
                </a:solidFill>
              </a:rPr>
              <a:t>5</a:t>
            </a:r>
            <a:endParaRPr lang="vi-VN" sz="4000" dirty="0">
              <a:solidFill>
                <a:srgbClr val="FF0000"/>
              </a:solidFill>
            </a:endParaRPr>
          </a:p>
        </p:txBody>
      </p:sp>
      <p:sp>
        <p:nvSpPr>
          <p:cNvPr id="17" name="TextBox 16">
            <a:extLst>
              <a:ext uri="{FF2B5EF4-FFF2-40B4-BE49-F238E27FC236}">
                <a16:creationId xmlns:a16="http://schemas.microsoft.com/office/drawing/2014/main" id="{0EFB646C-AEBD-424A-BCC9-08E4BAB73851}"/>
              </a:ext>
            </a:extLst>
          </p:cNvPr>
          <p:cNvSpPr txBox="1"/>
          <p:nvPr/>
        </p:nvSpPr>
        <p:spPr>
          <a:xfrm>
            <a:off x="10239538" y="2824172"/>
            <a:ext cx="807755" cy="707886"/>
          </a:xfrm>
          <a:prstGeom prst="rect">
            <a:avLst/>
          </a:prstGeom>
          <a:solidFill>
            <a:srgbClr val="FFFFFF"/>
          </a:solidFill>
          <a:effectLst>
            <a:softEdge rad="63500"/>
          </a:effectLst>
        </p:spPr>
        <p:txBody>
          <a:bodyPr wrap="square" rtlCol="0">
            <a:spAutoFit/>
          </a:bodyPr>
          <a:lstStyle/>
          <a:p>
            <a:pPr algn="ctr"/>
            <a:r>
              <a:rPr lang="vi-VN" sz="4000">
                <a:solidFill>
                  <a:srgbClr val="FF0000"/>
                </a:solidFill>
              </a:rPr>
              <a:t>35</a:t>
            </a:r>
            <a:endParaRPr lang="vi-VN" sz="4000" dirty="0">
              <a:solidFill>
                <a:srgbClr val="FF0000"/>
              </a:solidFill>
            </a:endParaRPr>
          </a:p>
        </p:txBody>
      </p:sp>
    </p:spTree>
    <p:extLst>
      <p:ext uri="{BB962C8B-B14F-4D97-AF65-F5344CB8AC3E}">
        <p14:creationId xmlns:p14="http://schemas.microsoft.com/office/powerpoint/2010/main" val="6559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298763" y="824370"/>
            <a:ext cx="10408051" cy="646331"/>
          </a:xfrm>
          <a:prstGeom prst="rect">
            <a:avLst/>
          </a:prstGeom>
          <a:noFill/>
        </p:spPr>
        <p:txBody>
          <a:bodyPr wrap="square" rtlCol="0">
            <a:spAutoFit/>
          </a:bodyPr>
          <a:lstStyle/>
          <a:p>
            <a:pPr algn="just"/>
            <a:r>
              <a:rPr lang="en-US" sz="3600">
                <a:solidFill>
                  <a:srgbClr val="002060"/>
                </a:solidFill>
              </a:rPr>
              <a:t>Đếm thêm 5 rồi nêu số còn thiếu.</a:t>
            </a:r>
            <a:endParaRPr lang="vi-VN" sz="3600" dirty="0">
              <a:solidFill>
                <a:srgbClr val="002060"/>
              </a:solidFill>
            </a:endParaRPr>
          </a:p>
        </p:txBody>
      </p:sp>
      <p:sp>
        <p:nvSpPr>
          <p:cNvPr id="3" name="Oval 2"/>
          <p:cNvSpPr/>
          <p:nvPr/>
        </p:nvSpPr>
        <p:spPr>
          <a:xfrm>
            <a:off x="779060" y="821513"/>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p:txBody>
      </p:sp>
      <p:pic>
        <p:nvPicPr>
          <p:cNvPr id="18" name="Picture 17">
            <a:extLst>
              <a:ext uri="{FF2B5EF4-FFF2-40B4-BE49-F238E27FC236}">
                <a16:creationId xmlns:a16="http://schemas.microsoft.com/office/drawing/2014/main" id="{B2CBAF83-A616-4FCE-9C03-579EB6E9BB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94340" y="1607803"/>
            <a:ext cx="10515600" cy="4857750"/>
          </a:xfrm>
          <a:prstGeom prst="rect">
            <a:avLst/>
          </a:prstGeom>
        </p:spPr>
      </p:pic>
      <p:sp>
        <p:nvSpPr>
          <p:cNvPr id="19" name="TextBox 18">
            <a:extLst>
              <a:ext uri="{FF2B5EF4-FFF2-40B4-BE49-F238E27FC236}">
                <a16:creationId xmlns:a16="http://schemas.microsoft.com/office/drawing/2014/main" id="{C2647ECA-9ED0-4F5C-9301-B0FA6736F3E6}"/>
              </a:ext>
            </a:extLst>
          </p:cNvPr>
          <p:cNvSpPr txBox="1"/>
          <p:nvPr/>
        </p:nvSpPr>
        <p:spPr>
          <a:xfrm>
            <a:off x="5869527" y="3301447"/>
            <a:ext cx="697628" cy="646331"/>
          </a:xfrm>
          <a:prstGeom prst="rect">
            <a:avLst/>
          </a:prstGeom>
          <a:solidFill>
            <a:srgbClr val="92D050"/>
          </a:solidFill>
          <a:effectLst>
            <a:softEdge rad="76200"/>
          </a:effectLst>
        </p:spPr>
        <p:txBody>
          <a:bodyPr wrap="none" rtlCol="0">
            <a:spAutoFit/>
          </a:bodyPr>
          <a:lstStyle/>
          <a:p>
            <a:pPr algn="ctr"/>
            <a:r>
              <a:rPr lang="vi-VN" sz="3600" b="1" dirty="0">
                <a:solidFill>
                  <a:srgbClr val="FF0000"/>
                </a:solidFill>
              </a:rPr>
              <a:t>20</a:t>
            </a:r>
          </a:p>
        </p:txBody>
      </p:sp>
      <p:sp>
        <p:nvSpPr>
          <p:cNvPr id="20" name="TextBox 19">
            <a:extLst>
              <a:ext uri="{FF2B5EF4-FFF2-40B4-BE49-F238E27FC236}">
                <a16:creationId xmlns:a16="http://schemas.microsoft.com/office/drawing/2014/main" id="{657BD2B6-379A-4212-9938-6A8632E4A681}"/>
              </a:ext>
            </a:extLst>
          </p:cNvPr>
          <p:cNvSpPr txBox="1"/>
          <p:nvPr/>
        </p:nvSpPr>
        <p:spPr>
          <a:xfrm>
            <a:off x="7209833" y="3105834"/>
            <a:ext cx="697628" cy="646331"/>
          </a:xfrm>
          <a:prstGeom prst="rect">
            <a:avLst/>
          </a:prstGeom>
          <a:solidFill>
            <a:srgbClr val="92D050"/>
          </a:solidFill>
          <a:effectLst>
            <a:softEdge rad="76200"/>
          </a:effectLst>
        </p:spPr>
        <p:txBody>
          <a:bodyPr wrap="none" rtlCol="0">
            <a:spAutoFit/>
          </a:bodyPr>
          <a:lstStyle/>
          <a:p>
            <a:pPr algn="ctr"/>
            <a:r>
              <a:rPr lang="vi-VN" sz="3600" b="1" dirty="0">
                <a:solidFill>
                  <a:srgbClr val="FF0000"/>
                </a:solidFill>
              </a:rPr>
              <a:t>25</a:t>
            </a:r>
          </a:p>
        </p:txBody>
      </p:sp>
      <p:sp>
        <p:nvSpPr>
          <p:cNvPr id="21" name="TextBox 20">
            <a:extLst>
              <a:ext uri="{FF2B5EF4-FFF2-40B4-BE49-F238E27FC236}">
                <a16:creationId xmlns:a16="http://schemas.microsoft.com/office/drawing/2014/main" id="{9CD54B02-17BA-4BAE-B10D-212EF097F646}"/>
              </a:ext>
            </a:extLst>
          </p:cNvPr>
          <p:cNvSpPr txBox="1"/>
          <p:nvPr/>
        </p:nvSpPr>
        <p:spPr>
          <a:xfrm>
            <a:off x="8686859" y="3091418"/>
            <a:ext cx="697628" cy="646331"/>
          </a:xfrm>
          <a:prstGeom prst="rect">
            <a:avLst/>
          </a:prstGeom>
          <a:solidFill>
            <a:srgbClr val="92D050"/>
          </a:solidFill>
          <a:effectLst>
            <a:softEdge rad="76200"/>
          </a:effectLst>
        </p:spPr>
        <p:txBody>
          <a:bodyPr wrap="none" rtlCol="0">
            <a:spAutoFit/>
          </a:bodyPr>
          <a:lstStyle/>
          <a:p>
            <a:pPr algn="ctr"/>
            <a:r>
              <a:rPr lang="vi-VN" sz="3600" b="1" dirty="0">
                <a:solidFill>
                  <a:srgbClr val="FF0000"/>
                </a:solidFill>
              </a:rPr>
              <a:t>30</a:t>
            </a:r>
          </a:p>
        </p:txBody>
      </p:sp>
      <p:sp>
        <p:nvSpPr>
          <p:cNvPr id="22" name="TextBox 21">
            <a:extLst>
              <a:ext uri="{FF2B5EF4-FFF2-40B4-BE49-F238E27FC236}">
                <a16:creationId xmlns:a16="http://schemas.microsoft.com/office/drawing/2014/main" id="{3428195E-9B1F-4809-A92C-D1934739BA21}"/>
              </a:ext>
            </a:extLst>
          </p:cNvPr>
          <p:cNvSpPr txBox="1"/>
          <p:nvPr/>
        </p:nvSpPr>
        <p:spPr>
          <a:xfrm>
            <a:off x="8944168" y="3777012"/>
            <a:ext cx="697628" cy="646331"/>
          </a:xfrm>
          <a:prstGeom prst="rect">
            <a:avLst/>
          </a:prstGeom>
          <a:solidFill>
            <a:srgbClr val="92D050"/>
          </a:solidFill>
          <a:effectLst>
            <a:softEdge rad="76200"/>
          </a:effectLst>
        </p:spPr>
        <p:txBody>
          <a:bodyPr wrap="none" rtlCol="0">
            <a:spAutoFit/>
          </a:bodyPr>
          <a:lstStyle/>
          <a:p>
            <a:pPr algn="ctr"/>
            <a:r>
              <a:rPr lang="vi-VN" sz="3600" b="1" dirty="0">
                <a:solidFill>
                  <a:srgbClr val="FF0000"/>
                </a:solidFill>
              </a:rPr>
              <a:t>35</a:t>
            </a:r>
          </a:p>
        </p:txBody>
      </p:sp>
      <p:sp>
        <p:nvSpPr>
          <p:cNvPr id="23" name="TextBox 22">
            <a:extLst>
              <a:ext uri="{FF2B5EF4-FFF2-40B4-BE49-F238E27FC236}">
                <a16:creationId xmlns:a16="http://schemas.microsoft.com/office/drawing/2014/main" id="{DFECFE82-AB72-46AB-A8BC-153CC1F365F3}"/>
              </a:ext>
            </a:extLst>
          </p:cNvPr>
          <p:cNvSpPr txBox="1"/>
          <p:nvPr/>
        </p:nvSpPr>
        <p:spPr>
          <a:xfrm>
            <a:off x="8246539" y="4423343"/>
            <a:ext cx="697628" cy="646331"/>
          </a:xfrm>
          <a:prstGeom prst="rect">
            <a:avLst/>
          </a:prstGeom>
          <a:solidFill>
            <a:srgbClr val="92D050"/>
          </a:solidFill>
          <a:effectLst>
            <a:softEdge rad="76200"/>
          </a:effectLst>
        </p:spPr>
        <p:txBody>
          <a:bodyPr wrap="square" rtlCol="0">
            <a:spAutoFit/>
          </a:bodyPr>
          <a:lstStyle/>
          <a:p>
            <a:pPr algn="ctr"/>
            <a:r>
              <a:rPr lang="vi-VN" sz="3600" b="1" dirty="0">
                <a:solidFill>
                  <a:srgbClr val="FF0000"/>
                </a:solidFill>
              </a:rPr>
              <a:t>40</a:t>
            </a:r>
          </a:p>
        </p:txBody>
      </p:sp>
    </p:spTree>
    <p:extLst>
      <p:ext uri="{BB962C8B-B14F-4D97-AF65-F5344CB8AC3E}">
        <p14:creationId xmlns:p14="http://schemas.microsoft.com/office/powerpoint/2010/main" val="30216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79060" y="533400"/>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p>
        </p:txBody>
      </p:sp>
      <p:sp>
        <p:nvSpPr>
          <p:cNvPr id="24" name="TextBox 23">
            <a:extLst>
              <a:ext uri="{FF2B5EF4-FFF2-40B4-BE49-F238E27FC236}">
                <a16:creationId xmlns:a16="http://schemas.microsoft.com/office/drawing/2014/main" id="{068039F0-7E2E-4E9B-98D7-A0B0494F2078}"/>
              </a:ext>
            </a:extLst>
          </p:cNvPr>
          <p:cNvSpPr txBox="1"/>
          <p:nvPr/>
        </p:nvSpPr>
        <p:spPr>
          <a:xfrm>
            <a:off x="1320640" y="3362118"/>
            <a:ext cx="4075111" cy="830997"/>
          </a:xfrm>
          <a:prstGeom prst="rect">
            <a:avLst/>
          </a:prstGeom>
          <a:noFill/>
        </p:spPr>
        <p:txBody>
          <a:bodyPr wrap="square" rtlCol="0">
            <a:spAutoFit/>
          </a:bodyPr>
          <a:lstStyle/>
          <a:p>
            <a:r>
              <a:rPr lang="vi-VN" sz="2400" dirty="0"/>
              <a:t>a) Toa tàu nào ghi phép tính có kết quả lớn nhất?</a:t>
            </a:r>
          </a:p>
        </p:txBody>
      </p:sp>
      <p:pic>
        <p:nvPicPr>
          <p:cNvPr id="25" name="Picture 24">
            <a:extLst>
              <a:ext uri="{FF2B5EF4-FFF2-40B4-BE49-F238E27FC236}">
                <a16:creationId xmlns:a16="http://schemas.microsoft.com/office/drawing/2014/main" id="{B7C42255-1432-41A9-8A68-A397287C202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441875" y="985202"/>
            <a:ext cx="2326922" cy="1847850"/>
          </a:xfrm>
          <a:prstGeom prst="rect">
            <a:avLst/>
          </a:prstGeom>
        </p:spPr>
      </p:pic>
      <p:pic>
        <p:nvPicPr>
          <p:cNvPr id="26" name="Picture 25">
            <a:extLst>
              <a:ext uri="{FF2B5EF4-FFF2-40B4-BE49-F238E27FC236}">
                <a16:creationId xmlns:a16="http://schemas.microsoft.com/office/drawing/2014/main" id="{B9CF092B-917C-4B48-AF94-6E51747B7BBC}"/>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270676" y="591820"/>
            <a:ext cx="2284871" cy="2195512"/>
          </a:xfrm>
          <a:prstGeom prst="rect">
            <a:avLst/>
          </a:prstGeom>
        </p:spPr>
      </p:pic>
      <p:pic>
        <p:nvPicPr>
          <p:cNvPr id="27" name="Picture 26">
            <a:extLst>
              <a:ext uri="{FF2B5EF4-FFF2-40B4-BE49-F238E27FC236}">
                <a16:creationId xmlns:a16="http://schemas.microsoft.com/office/drawing/2014/main" id="{15735EDC-DB8F-426C-A57F-06189D9C3B11}"/>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6142798" y="1082040"/>
            <a:ext cx="2092059" cy="1679892"/>
          </a:xfrm>
          <a:prstGeom prst="rect">
            <a:avLst/>
          </a:prstGeom>
        </p:spPr>
      </p:pic>
      <p:pic>
        <p:nvPicPr>
          <p:cNvPr id="28" name="Picture 27">
            <a:extLst>
              <a:ext uri="{FF2B5EF4-FFF2-40B4-BE49-F238E27FC236}">
                <a16:creationId xmlns:a16="http://schemas.microsoft.com/office/drawing/2014/main" id="{B1924A02-C474-4290-AE78-DADE4B54548D}"/>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29548" y="996074"/>
            <a:ext cx="2172681" cy="1776969"/>
          </a:xfrm>
          <a:prstGeom prst="rect">
            <a:avLst/>
          </a:prstGeom>
        </p:spPr>
      </p:pic>
      <p:sp>
        <p:nvSpPr>
          <p:cNvPr id="29" name="Oval 28">
            <a:extLst>
              <a:ext uri="{FF2B5EF4-FFF2-40B4-BE49-F238E27FC236}">
                <a16:creationId xmlns:a16="http://schemas.microsoft.com/office/drawing/2014/main" id="{D8164EC1-ABE4-4D47-B7D1-EA06DBFB162B}"/>
              </a:ext>
            </a:extLst>
          </p:cNvPr>
          <p:cNvSpPr/>
          <p:nvPr/>
        </p:nvSpPr>
        <p:spPr>
          <a:xfrm>
            <a:off x="3117514" y="2637168"/>
            <a:ext cx="932324" cy="66024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rPr>
              <a:t>15</a:t>
            </a:r>
          </a:p>
        </p:txBody>
      </p:sp>
      <p:sp>
        <p:nvSpPr>
          <p:cNvPr id="30" name="Oval 29">
            <a:extLst>
              <a:ext uri="{FF2B5EF4-FFF2-40B4-BE49-F238E27FC236}">
                <a16:creationId xmlns:a16="http://schemas.microsoft.com/office/drawing/2014/main" id="{3E1A504E-51B9-44A1-A3BD-973F923F4674}"/>
              </a:ext>
            </a:extLst>
          </p:cNvPr>
          <p:cNvSpPr/>
          <p:nvPr/>
        </p:nvSpPr>
        <p:spPr>
          <a:xfrm>
            <a:off x="4914387" y="2637168"/>
            <a:ext cx="932324" cy="66024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rPr>
              <a:t>10</a:t>
            </a:r>
          </a:p>
        </p:txBody>
      </p:sp>
      <p:sp>
        <p:nvSpPr>
          <p:cNvPr id="31" name="Oval 30">
            <a:extLst>
              <a:ext uri="{FF2B5EF4-FFF2-40B4-BE49-F238E27FC236}">
                <a16:creationId xmlns:a16="http://schemas.microsoft.com/office/drawing/2014/main" id="{60CE3BE5-222C-4B2E-8097-6EBE7DC8DE38}"/>
              </a:ext>
            </a:extLst>
          </p:cNvPr>
          <p:cNvSpPr/>
          <p:nvPr/>
        </p:nvSpPr>
        <p:spPr>
          <a:xfrm>
            <a:off x="6711260" y="2637168"/>
            <a:ext cx="932324" cy="66024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20</a:t>
            </a:r>
          </a:p>
        </p:txBody>
      </p:sp>
      <p:sp>
        <p:nvSpPr>
          <p:cNvPr id="32" name="Oval 31">
            <a:extLst>
              <a:ext uri="{FF2B5EF4-FFF2-40B4-BE49-F238E27FC236}">
                <a16:creationId xmlns:a16="http://schemas.microsoft.com/office/drawing/2014/main" id="{0E566022-7D4D-471D-8F4B-550BA027F05D}"/>
              </a:ext>
            </a:extLst>
          </p:cNvPr>
          <p:cNvSpPr/>
          <p:nvPr/>
        </p:nvSpPr>
        <p:spPr>
          <a:xfrm>
            <a:off x="8508133" y="2637168"/>
            <a:ext cx="932324" cy="66024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14</a:t>
            </a:r>
          </a:p>
        </p:txBody>
      </p:sp>
      <p:sp>
        <p:nvSpPr>
          <p:cNvPr id="33" name="Rectangle 32">
            <a:extLst>
              <a:ext uri="{FF2B5EF4-FFF2-40B4-BE49-F238E27FC236}">
                <a16:creationId xmlns:a16="http://schemas.microsoft.com/office/drawing/2014/main" id="{24D16E39-9B8F-4855-9C54-51C98224E1D9}"/>
              </a:ext>
            </a:extLst>
          </p:cNvPr>
          <p:cNvSpPr/>
          <p:nvPr/>
        </p:nvSpPr>
        <p:spPr>
          <a:xfrm>
            <a:off x="6875630" y="3362118"/>
            <a:ext cx="4197329" cy="830997"/>
          </a:xfrm>
          <a:prstGeom prst="rect">
            <a:avLst/>
          </a:prstGeom>
        </p:spPr>
        <p:txBody>
          <a:bodyPr wrap="square">
            <a:spAutoFit/>
          </a:bodyPr>
          <a:lstStyle/>
          <a:p>
            <a:r>
              <a:rPr lang="vi-VN" sz="2400" dirty="0"/>
              <a:t>b) Toa tàu nào ghi phép tính có kết quả bé nhất?</a:t>
            </a:r>
          </a:p>
        </p:txBody>
      </p:sp>
    </p:spTree>
    <p:extLst>
      <p:ext uri="{BB962C8B-B14F-4D97-AF65-F5344CB8AC3E}">
        <p14:creationId xmlns:p14="http://schemas.microsoft.com/office/powerpoint/2010/main" val="40685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ppt_y</p:attrName>
                                        </p:attrNameLst>
                                      </p:cBhvr>
                                      <p:tavLst>
                                        <p:tav tm="0">
                                          <p:val>
                                            <p:strVal val="#ppt_y-#ppt_h*1.125000"/>
                                          </p:val>
                                        </p:tav>
                                        <p:tav tm="100000">
                                          <p:val>
                                            <p:strVal val="#ppt_y"/>
                                          </p:val>
                                        </p:tav>
                                      </p:tavLst>
                                    </p:anim>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ppt_y</p:attrName>
                                        </p:attrNameLst>
                                      </p:cBhvr>
                                      <p:tavLst>
                                        <p:tav tm="0">
                                          <p:val>
                                            <p:strVal val="#ppt_y-#ppt_h*1.125000"/>
                                          </p:val>
                                        </p:tav>
                                        <p:tav tm="100000">
                                          <p:val>
                                            <p:strVal val="#ppt_y"/>
                                          </p:val>
                                        </p:tav>
                                      </p:tavLst>
                                    </p:anim>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44459E-6 -4.07407E-6 L -0.34422 0.47246 " pathEditMode="relative" rAng="0" ptsTypes="AA">
                                      <p:cBhvr>
                                        <p:cTn id="36" dur="2000" fill="hold"/>
                                        <p:tgtEl>
                                          <p:spTgt spid="27"/>
                                        </p:tgtEl>
                                        <p:attrNameLst>
                                          <p:attrName>ppt_x</p:attrName>
                                          <p:attrName>ppt_y</p:attrName>
                                        </p:attrNameLst>
                                      </p:cBhvr>
                                      <p:rCtr x="-17217" y="23611"/>
                                    </p:animMotion>
                                  </p:childTnLst>
                                </p:cTn>
                              </p:par>
                              <p:par>
                                <p:cTn id="37" presetID="42" presetClass="path" presetSubtype="0" accel="50000" decel="50000" fill="hold" grpId="0" nodeType="withEffect">
                                  <p:stCondLst>
                                    <p:cond delay="0"/>
                                  </p:stCondLst>
                                  <p:childTnLst>
                                    <p:animMotion origin="layout" path="M 4.44459E-6 -4.07407E-6 L -0.34422 0.47246 " pathEditMode="relative" rAng="0" ptsTypes="AA">
                                      <p:cBhvr>
                                        <p:cTn id="38" dur="2000" fill="hold"/>
                                        <p:tgtEl>
                                          <p:spTgt spid="31"/>
                                        </p:tgtEl>
                                        <p:attrNameLst>
                                          <p:attrName>ppt_x</p:attrName>
                                          <p:attrName>ppt_y</p:attrName>
                                        </p:attrNameLst>
                                      </p:cBhvr>
                                      <p:rCtr x="-17217" y="2361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07297E-6 3.7037E-6 L 0.26942 0.51574 " pathEditMode="relative" rAng="0" ptsTypes="AA">
                                      <p:cBhvr>
                                        <p:cTn id="42" dur="2000" fill="hold"/>
                                        <p:tgtEl>
                                          <p:spTgt spid="26"/>
                                        </p:tgtEl>
                                        <p:attrNameLst>
                                          <p:attrName>ppt_x</p:attrName>
                                          <p:attrName>ppt_y</p:attrName>
                                        </p:attrNameLst>
                                      </p:cBhvr>
                                      <p:rCtr x="13471" y="25787"/>
                                    </p:animMotion>
                                  </p:childTnLst>
                                </p:cTn>
                              </p:par>
                              <p:par>
                                <p:cTn id="43" presetID="42" presetClass="path" presetSubtype="0" accel="50000" decel="50000" fill="hold" grpId="0" nodeType="withEffect">
                                  <p:stCondLst>
                                    <p:cond delay="0"/>
                                  </p:stCondLst>
                                  <p:childTnLst>
                                    <p:animMotion origin="layout" path="M -1.07297E-6 3.7037E-6 L 0.26942 0.51574 " pathEditMode="relative" rAng="0" ptsTypes="AA">
                                      <p:cBhvr>
                                        <p:cTn id="44" dur="2000" fill="hold"/>
                                        <p:tgtEl>
                                          <p:spTgt spid="30"/>
                                        </p:tgtEl>
                                        <p:attrNameLst>
                                          <p:attrName>ppt_x</p:attrName>
                                          <p:attrName>ppt_y</p:attrName>
                                        </p:attrNameLst>
                                      </p:cBhvr>
                                      <p:rCtr x="13471" y="2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animBg="1"/>
      <p:bldP spid="30" grpId="0" animBg="1"/>
      <p:bldP spid="30" grpId="1" animBg="1"/>
      <p:bldP spid="31" grpId="0" animBg="1"/>
      <p:bldP spid="31" grpId="1" animBg="1"/>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219359" y="685800"/>
            <a:ext cx="10408051" cy="1569660"/>
          </a:xfrm>
          <a:prstGeom prst="rect">
            <a:avLst/>
          </a:prstGeom>
          <a:noFill/>
        </p:spPr>
        <p:txBody>
          <a:bodyPr wrap="square" rtlCol="0">
            <a:spAutoFit/>
          </a:bodyPr>
          <a:lstStyle/>
          <a:p>
            <a:pPr algn="just"/>
            <a:r>
              <a:rPr lang="vi-VN" sz="3200"/>
              <a:t>Bác Hòa làm ống hút bằng tre thay ống nhựa. Mỗi đoạn tre làm được 5 ống hút. Hỏi với 5 đoạn tre như vậy, bác Hòa làm được bao nhiêu ống hút?</a:t>
            </a:r>
            <a:endParaRPr lang="vi-VN" sz="3200" dirty="0"/>
          </a:p>
        </p:txBody>
      </p:sp>
      <p:sp>
        <p:nvSpPr>
          <p:cNvPr id="3" name="Oval 2"/>
          <p:cNvSpPr/>
          <p:nvPr/>
        </p:nvSpPr>
        <p:spPr>
          <a:xfrm>
            <a:off x="670719" y="685800"/>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4</a:t>
            </a:r>
          </a:p>
        </p:txBody>
      </p:sp>
      <p:pic>
        <p:nvPicPr>
          <p:cNvPr id="48" name="Picture 47">
            <a:extLst>
              <a:ext uri="{FF2B5EF4-FFF2-40B4-BE49-F238E27FC236}">
                <a16:creationId xmlns:a16="http://schemas.microsoft.com/office/drawing/2014/main" id="{5A9C65D4-0ECD-4F5F-A80A-8D1B9B4DC7B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538119" y="2438400"/>
            <a:ext cx="4794806" cy="3162532"/>
          </a:xfrm>
          <a:prstGeom prst="rect">
            <a:avLst/>
          </a:prstGeom>
        </p:spPr>
      </p:pic>
      <p:cxnSp>
        <p:nvCxnSpPr>
          <p:cNvPr id="5" name="Straight Connector 4">
            <a:extLst>
              <a:ext uri="{FF2B5EF4-FFF2-40B4-BE49-F238E27FC236}">
                <a16:creationId xmlns:a16="http://schemas.microsoft.com/office/drawing/2014/main" id="{B7A29ADC-A9B2-49AD-BEB5-78F311B8853A}"/>
              </a:ext>
            </a:extLst>
          </p:cNvPr>
          <p:cNvCxnSpPr/>
          <p:nvPr/>
        </p:nvCxnSpPr>
        <p:spPr>
          <a:xfrm>
            <a:off x="9890919" y="1203444"/>
            <a:ext cx="160020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EC65C859-CA6C-4CA5-9D2C-F632E4C010B9}"/>
              </a:ext>
            </a:extLst>
          </p:cNvPr>
          <p:cNvCxnSpPr>
            <a:cxnSpLocks/>
          </p:cNvCxnSpPr>
          <p:nvPr/>
        </p:nvCxnSpPr>
        <p:spPr>
          <a:xfrm>
            <a:off x="1341021" y="1707396"/>
            <a:ext cx="4206498"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A57FBA3A-5371-48B0-90E2-9EE1A96F618D}"/>
              </a:ext>
            </a:extLst>
          </p:cNvPr>
          <p:cNvCxnSpPr>
            <a:cxnSpLocks/>
          </p:cNvCxnSpPr>
          <p:nvPr/>
        </p:nvCxnSpPr>
        <p:spPr>
          <a:xfrm>
            <a:off x="5738019" y="1699389"/>
            <a:ext cx="5889391" cy="800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47E4C947-60AE-4034-9D6D-BA0A2191F073}"/>
              </a:ext>
            </a:extLst>
          </p:cNvPr>
          <p:cNvCxnSpPr>
            <a:cxnSpLocks/>
          </p:cNvCxnSpPr>
          <p:nvPr/>
        </p:nvCxnSpPr>
        <p:spPr>
          <a:xfrm>
            <a:off x="1341021" y="2162472"/>
            <a:ext cx="5882898"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E2FFA82E-1CA9-4102-BD12-A1575363D21D}"/>
              </a:ext>
            </a:extLst>
          </p:cNvPr>
          <p:cNvSpPr txBox="1"/>
          <p:nvPr/>
        </p:nvSpPr>
        <p:spPr>
          <a:xfrm>
            <a:off x="1196257" y="2753527"/>
            <a:ext cx="3527625" cy="584775"/>
          </a:xfrm>
          <a:prstGeom prst="rect">
            <a:avLst/>
          </a:prstGeom>
          <a:noFill/>
        </p:spPr>
        <p:txBody>
          <a:bodyPr wrap="square" rtlCol="0">
            <a:spAutoFit/>
          </a:bodyPr>
          <a:lstStyle/>
          <a:p>
            <a:pPr algn="just"/>
            <a:r>
              <a:rPr lang="en-US" sz="3200" i="1"/>
              <a:t>Tóm tắt:</a:t>
            </a:r>
            <a:endParaRPr lang="vi-VN" sz="3200" i="1" dirty="0"/>
          </a:p>
        </p:txBody>
      </p:sp>
      <p:sp>
        <p:nvSpPr>
          <p:cNvPr id="53" name="TextBox 52">
            <a:extLst>
              <a:ext uri="{FF2B5EF4-FFF2-40B4-BE49-F238E27FC236}">
                <a16:creationId xmlns:a16="http://schemas.microsoft.com/office/drawing/2014/main" id="{678EFC11-DA60-44CA-9EB7-0E57387413B8}"/>
              </a:ext>
            </a:extLst>
          </p:cNvPr>
          <p:cNvSpPr txBox="1"/>
          <p:nvPr/>
        </p:nvSpPr>
        <p:spPr>
          <a:xfrm>
            <a:off x="1197218" y="3502935"/>
            <a:ext cx="6331501" cy="584775"/>
          </a:xfrm>
          <a:prstGeom prst="rect">
            <a:avLst/>
          </a:prstGeom>
          <a:noFill/>
        </p:spPr>
        <p:txBody>
          <a:bodyPr wrap="square" rtlCol="0">
            <a:spAutoFit/>
          </a:bodyPr>
          <a:lstStyle/>
          <a:p>
            <a:pPr algn="just"/>
            <a:r>
              <a:rPr lang="en-US" sz="3200"/>
              <a:t>Mỗi đoạn tre	: 5 ống hút</a:t>
            </a:r>
            <a:endParaRPr lang="vi-VN" sz="3200" dirty="0"/>
          </a:p>
        </p:txBody>
      </p:sp>
      <p:sp>
        <p:nvSpPr>
          <p:cNvPr id="54" name="TextBox 53">
            <a:extLst>
              <a:ext uri="{FF2B5EF4-FFF2-40B4-BE49-F238E27FC236}">
                <a16:creationId xmlns:a16="http://schemas.microsoft.com/office/drawing/2014/main" id="{9ECA73B6-0E13-4A7E-A835-AB3EC9803C04}"/>
              </a:ext>
            </a:extLst>
          </p:cNvPr>
          <p:cNvSpPr txBox="1"/>
          <p:nvPr/>
        </p:nvSpPr>
        <p:spPr>
          <a:xfrm>
            <a:off x="1196257" y="4138580"/>
            <a:ext cx="6331501" cy="584775"/>
          </a:xfrm>
          <a:prstGeom prst="rect">
            <a:avLst/>
          </a:prstGeom>
          <a:noFill/>
        </p:spPr>
        <p:txBody>
          <a:bodyPr wrap="square" rtlCol="0">
            <a:spAutoFit/>
          </a:bodyPr>
          <a:lstStyle/>
          <a:p>
            <a:pPr algn="just"/>
            <a:r>
              <a:rPr lang="en-US" sz="3200"/>
              <a:t>5 đoạn tre		: … ống hút?</a:t>
            </a:r>
            <a:endParaRPr lang="vi-VN" sz="3200" dirty="0"/>
          </a:p>
        </p:txBody>
      </p:sp>
    </p:spTree>
    <p:extLst>
      <p:ext uri="{BB962C8B-B14F-4D97-AF65-F5344CB8AC3E}">
        <p14:creationId xmlns:p14="http://schemas.microsoft.com/office/powerpoint/2010/main" val="37957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8214" y="514350"/>
            <a:ext cx="10639901" cy="5810250"/>
            <a:chOff x="631064" y="0"/>
            <a:chExt cx="1063990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27585"/>
            <a:stretch/>
          </p:blipFill>
          <p:spPr bwMode="auto">
            <a:xfrm>
              <a:off x="631064" y="0"/>
              <a:ext cx="10639901" cy="5810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1447467" y="1560343"/>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Số ūg hút bác H</a:t>
            </a:r>
            <a:r>
              <a:rPr lang="en-US" altLang="en-US" sz="3800" b="1">
                <a:solidFill>
                  <a:srgbClr val="7030A0"/>
                </a:solidFill>
                <a:latin typeface="HP001 4 hàng" pitchFamily="34" charset="0"/>
              </a:rPr>
              <a:t>oà</a:t>
            </a:r>
            <a:r>
              <a:rPr lang="vi-VN" altLang="en-US" sz="3800" b="1">
                <a:solidFill>
                  <a:srgbClr val="7030A0"/>
                </a:solidFill>
                <a:latin typeface="HP001 4 hàng" pitchFamily="34" charset="0"/>
              </a:rPr>
              <a:t> làm đư</a:t>
            </a:r>
            <a:r>
              <a:rPr lang="el-GR" altLang="en-US" sz="3800" b="1">
                <a:solidFill>
                  <a:srgbClr val="7030A0"/>
                </a:solidFill>
                <a:latin typeface="HP001 4 hàng" pitchFamily="34" charset="0"/>
              </a:rPr>
              <a:t>ϑ </a:t>
            </a:r>
            <a:r>
              <a:rPr lang="vi-VN" altLang="en-US" sz="3800" b="1">
                <a:solidFill>
                  <a:srgbClr val="7030A0"/>
                </a:solidFill>
                <a:latin typeface="HP001 4 hàng" pitchFamily="34" charset="0"/>
              </a:rPr>
              <a:t>Ǉừ 5 đĲn </a:t>
            </a:r>
            <a:r>
              <a:rPr lang="el-GR" altLang="en-US" sz="3800" b="1">
                <a:solidFill>
                  <a:srgbClr val="7030A0"/>
                </a:solidFill>
                <a:latin typeface="HP001 4 hàng" pitchFamily="34" charset="0"/>
              </a:rPr>
              <a:t>Λ΄ </a:t>
            </a:r>
            <a:r>
              <a:rPr lang="vi-VN" altLang="en-US" sz="3800" b="1">
                <a:solidFill>
                  <a:srgbClr val="7030A0"/>
                </a:solidFill>
                <a:latin typeface="HP001 4 hàng" pitchFamily="34" charset="0"/>
              </a:rPr>
              <a:t>là: </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2843654" y="2267246"/>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5</a:t>
            </a:r>
            <a:r>
              <a:rPr lang="en-US" altLang="en-US" sz="3800" b="1" dirty="0">
                <a:solidFill>
                  <a:srgbClr val="7030A0"/>
                </a:solidFill>
                <a:latin typeface="+mj-lt"/>
              </a:rPr>
              <a:t> </a:t>
            </a:r>
            <a:r>
              <a:rPr lang="en-US" altLang="en-US" sz="3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x</a:t>
            </a:r>
            <a:r>
              <a:rPr lang="en-US" altLang="en-US" sz="3800" b="1" dirty="0">
                <a:solidFill>
                  <a:srgbClr val="7030A0"/>
                </a:solidFill>
                <a:latin typeface="HP001 4 hàng" pitchFamily="34" charset="0"/>
              </a:rPr>
              <a:t> 5 = 25 (</a:t>
            </a:r>
            <a:r>
              <a:rPr lang="vi-VN" altLang="en-US" sz="3800" b="1" dirty="0">
                <a:solidFill>
                  <a:srgbClr val="7030A0"/>
                </a:solidFill>
                <a:latin typeface="HP001 4 hàng" pitchFamily="34" charset="0"/>
              </a:rPr>
              <a:t>ūg</a:t>
            </a:r>
            <a:r>
              <a:rPr lang="en-US" altLang="en-US" sz="3800" b="1" dirty="0">
                <a:solidFill>
                  <a:srgbClr val="7030A0"/>
                </a:solidFill>
                <a:latin typeface="HP001 4 hàng" pitchFamily="34" charset="0"/>
              </a:rPr>
              <a:t>)</a:t>
            </a:r>
          </a:p>
        </p:txBody>
      </p:sp>
      <p:sp>
        <p:nvSpPr>
          <p:cNvPr id="11" name="Text Box 2"/>
          <p:cNvSpPr txBox="1">
            <a:spLocks noChangeArrowheads="1"/>
          </p:cNvSpPr>
          <p:nvPr/>
        </p:nvSpPr>
        <p:spPr bwMode="auto">
          <a:xfrm>
            <a:off x="3642519" y="3012248"/>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Đáp số: 25 </a:t>
            </a:r>
            <a:r>
              <a:rPr lang="vi-VN" altLang="en-US" sz="3800" b="1" dirty="0">
                <a:solidFill>
                  <a:srgbClr val="7030A0"/>
                </a:solidFill>
                <a:latin typeface="HP001 4 hàng" pitchFamily="34" charset="0"/>
              </a:rPr>
              <a:t>ūg hút</a:t>
            </a:r>
            <a:r>
              <a:rPr lang="en-US" altLang="en-US" sz="3800" b="1" dirty="0">
                <a:solidFill>
                  <a:srgbClr val="7030A0"/>
                </a:solidFill>
                <a:latin typeface="HP001 4 hàng" pitchFamily="34" charset="0"/>
              </a:rPr>
              <a:t>.</a:t>
            </a:r>
          </a:p>
        </p:txBody>
      </p:sp>
      <p:sp>
        <p:nvSpPr>
          <p:cNvPr id="18" name="Text Box 2"/>
          <p:cNvSpPr txBox="1">
            <a:spLocks noChangeArrowheads="1"/>
          </p:cNvSpPr>
          <p:nvPr/>
        </p:nvSpPr>
        <p:spPr bwMode="auto">
          <a:xfrm>
            <a:off x="982893" y="838200"/>
            <a:ext cx="92914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4.</a:t>
            </a:r>
          </a:p>
        </p:txBody>
      </p:sp>
    </p:spTree>
    <p:extLst>
      <p:ext uri="{BB962C8B-B14F-4D97-AF65-F5344CB8AC3E}">
        <p14:creationId xmlns:p14="http://schemas.microsoft.com/office/powerpoint/2010/main" val="24768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859</Words>
  <Application>Microsoft Office PowerPoint</Application>
  <PresentationFormat>Custom</PresentationFormat>
  <Paragraphs>131</Paragraphs>
  <Slides>13</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Arial-Rounded</vt:lpstr>
      <vt:lpstr>Source Sans Pro</vt:lpstr>
      <vt:lpstr>Roboto Condensed Light</vt:lpstr>
      <vt:lpstr>Arial Unicode MS</vt:lpstr>
      <vt:lpstr>Titan One</vt:lpstr>
      <vt:lpstr>Dosis</vt:lpstr>
      <vt:lpstr>HP001 4 hàng</vt:lpstr>
      <vt:lpstr>Bebas Neue</vt:lpstr>
      <vt:lpstr>Quicksand</vt:lpstr>
      <vt:lpstr>Arial</vt:lpstr>
      <vt:lpstr>Fira Sans Extra Condensed Medium</vt:lpstr>
      <vt:lpstr>Pre-K for Christian Schools: God Created Families to Love One Another by Slidesgo</vt:lpstr>
      <vt:lpstr>PowerPoint Presentation</vt:lpstr>
      <vt:lpstr>BÀI 40 BẢNG NHÂN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lpstr>Thân chào thầy cô! 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Admin</cp:lastModifiedBy>
  <cp:revision>73</cp:revision>
  <dcterms:modified xsi:type="dcterms:W3CDTF">2022-01-26T08:43:29Z</dcterms:modified>
</cp:coreProperties>
</file>