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audio2.wav" ContentType="audio/x-wav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6"/>
  </p:notesMasterIdLst>
  <p:sldIdLst>
    <p:sldId id="313" r:id="rId2"/>
    <p:sldId id="344" r:id="rId3"/>
    <p:sldId id="256" r:id="rId4"/>
    <p:sldId id="317" r:id="rId5"/>
    <p:sldId id="322" r:id="rId6"/>
    <p:sldId id="324" r:id="rId7"/>
    <p:sldId id="341" r:id="rId8"/>
    <p:sldId id="342" r:id="rId9"/>
    <p:sldId id="332" r:id="rId10"/>
    <p:sldId id="343" r:id="rId11"/>
    <p:sldId id="334" r:id="rId12"/>
    <p:sldId id="326" r:id="rId13"/>
    <p:sldId id="327" r:id="rId14"/>
    <p:sldId id="329" r:id="rId15"/>
  </p:sldIdLst>
  <p:sldSz cx="12161838" cy="6858000"/>
  <p:notesSz cx="6858000" cy="9144000"/>
  <p:embeddedFontLst>
    <p:embeddedFont>
      <p:font typeface="Bebas Neue" panose="020B0604020202020204" charset="0"/>
      <p:regular r:id="rId17"/>
    </p:embeddedFont>
    <p:embeddedFont>
      <p:font typeface="Cambria Math" panose="02040503050406030204" pitchFamily="18" charset="0"/>
      <p:regular r:id="rId18"/>
    </p:embeddedFont>
    <p:embeddedFont>
      <p:font typeface="Dosis" panose="02010703020202060003" pitchFamily="2" charset="0"/>
      <p:regular r:id="rId19"/>
      <p:bold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Quicksand" panose="020B0604020202020204" charset="0"/>
      <p:regular r:id="rId25"/>
      <p:bold r:id="rId26"/>
    </p:embeddedFont>
    <p:embeddedFont>
      <p:font typeface="Roboto Condensed Light" panose="02000000000000000000" pitchFamily="2" charset="0"/>
      <p:regular r:id="rId27"/>
      <p:italic r:id="rId28"/>
    </p:embeddedFont>
    <p:embeddedFont>
      <p:font typeface="Source Sans Pro" panose="020B0503030403020204" pitchFamily="34" charset="0"/>
      <p:regular r:id="rId29"/>
      <p:bold r:id="rId30"/>
      <p:italic r:id="rId31"/>
      <p:boldItalic r:id="rId32"/>
    </p:embeddedFont>
    <p:embeddedFont>
      <p:font typeface="Titan On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009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20" autoAdjust="0"/>
  </p:normalViewPr>
  <p:slideViewPr>
    <p:cSldViewPr>
      <p:cViewPr varScale="1">
        <p:scale>
          <a:sx n="62" d="100"/>
          <a:sy n="62" d="100"/>
        </p:scale>
        <p:origin x="714" y="7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38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9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6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GV: Ai là</a:t>
            </a:r>
            <a:r>
              <a:rPr lang="en-US" baseline="0"/>
              <a:t> người nói đúng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29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7350" indent="-228600">
              <a:buAutoNum type="arabicPeriod"/>
            </a:pPr>
            <a:r>
              <a:rPr lang="en-US"/>
              <a:t>Click vào tranh thú cưng để ra đề</a:t>
            </a:r>
          </a:p>
          <a:p>
            <a:pPr marL="387350" indent="-228600">
              <a:buAutoNum type="arabicPeriod"/>
            </a:pPr>
            <a:r>
              <a:rPr lang="en-US"/>
              <a:t>Click vào mũi tên để ra đáp án</a:t>
            </a:r>
          </a:p>
        </p:txBody>
      </p:sp>
    </p:spTree>
    <p:extLst>
      <p:ext uri="{BB962C8B-B14F-4D97-AF65-F5344CB8AC3E}">
        <p14:creationId xmlns:p14="http://schemas.microsoft.com/office/powerpoint/2010/main" val="886290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7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08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89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6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57625" y="1590467"/>
            <a:ext cx="10255765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0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700">
                <a:solidFill>
                  <a:srgbClr val="434343"/>
                </a:solidFill>
              </a:defRPr>
            </a:lvl1pPr>
            <a:lvl2pPr marL="1217249" lvl="1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5874" lvl="2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4499" lvl="3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3123" lvl="4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1748" lvl="5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0372" lvl="6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8997" lvl="7" indent="-405750" rtl="0">
              <a:lnSpc>
                <a:spcPct val="115000"/>
              </a:lnSpc>
              <a:spcBef>
                <a:spcPts val="213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7622" lvl="8" indent="-405750" rtl="0">
              <a:lnSpc>
                <a:spcPct val="115000"/>
              </a:lnSpc>
              <a:spcBef>
                <a:spcPts val="2130"/>
              </a:spcBef>
              <a:spcAft>
                <a:spcPts val="213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62954" y="697175"/>
            <a:ext cx="910116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1528" y="4496985"/>
            <a:ext cx="1065710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47634" y="1643800"/>
            <a:ext cx="6866571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5935" y="917134"/>
            <a:ext cx="10142461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64" r:id="rId5"/>
    <p:sldLayoutId id="2147483669" r:id="rId6"/>
    <p:sldLayoutId id="2147483682" r:id="rId7"/>
    <p:sldLayoutId id="2147483683" r:id="rId8"/>
    <p:sldLayoutId id="2147483687" r:id="rId9"/>
    <p:sldLayoutId id="214748368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70810" y="547513"/>
            <a:ext cx="10315501" cy="309559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73953" y="-15325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804319" y="859314"/>
            <a:ext cx="7866273" cy="2215991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en-US" sz="13700" b="1">
                  <a:ln w="11430"/>
                  <a:solidFill>
                    <a:schemeClr val="bg1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3700" b="1" spc="149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03872" y="3620707"/>
            <a:ext cx="5180566" cy="270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15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6">
            <a:extLst>
              <a:ext uri="{FF2B5EF4-FFF2-40B4-BE49-F238E27FC236}">
                <a16:creationId xmlns:a16="http://schemas.microsoft.com/office/drawing/2014/main" id="{82CD5C54-7DBB-4787-8A04-5F186CD8C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57616"/>
              </p:ext>
            </p:extLst>
          </p:nvPr>
        </p:nvGraphicFramePr>
        <p:xfrm>
          <a:off x="2277402" y="3690291"/>
          <a:ext cx="6058299" cy="2358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433">
                  <a:extLst>
                    <a:ext uri="{9D8B030D-6E8A-4147-A177-3AD203B41FA5}">
                      <a16:colId xmlns:a16="http://schemas.microsoft.com/office/drawing/2014/main" val="1361469278"/>
                    </a:ext>
                  </a:extLst>
                </a:gridCol>
                <a:gridCol w="2019433">
                  <a:extLst>
                    <a:ext uri="{9D8B030D-6E8A-4147-A177-3AD203B41FA5}">
                      <a16:colId xmlns:a16="http://schemas.microsoft.com/office/drawing/2014/main" val="4032243507"/>
                    </a:ext>
                  </a:extLst>
                </a:gridCol>
                <a:gridCol w="2019433">
                  <a:extLst>
                    <a:ext uri="{9D8B030D-6E8A-4147-A177-3AD203B41FA5}">
                      <a16:colId xmlns:a16="http://schemas.microsoft.com/office/drawing/2014/main" val="3063178092"/>
                    </a:ext>
                  </a:extLst>
                </a:gridCol>
              </a:tblGrid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Phép chia</a:t>
                      </a:r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3200" dirty="0"/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3200" dirty="0"/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79195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520673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694521"/>
                  </a:ext>
                </a:extLst>
              </a:tr>
              <a:tr h="58950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2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/>
                        <a:t>?</a:t>
                      </a:r>
                    </a:p>
                  </a:txBody>
                  <a:tcPr marL="121706" marR="121706"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3148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627470"/>
            <a:ext cx="112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Số?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533400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389E26B-F9F4-49B1-9B73-5EEB82239519}"/>
              </a:ext>
            </a:extLst>
          </p:cNvPr>
          <p:cNvSpPr txBox="1"/>
          <p:nvPr/>
        </p:nvSpPr>
        <p:spPr>
          <a:xfrm>
            <a:off x="1478439" y="1273801"/>
            <a:ext cx="1001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tx1"/>
                </a:solidFill>
              </a:rPr>
              <a:t>a) Từ ba thẻ số bên, em lập được hai phép chia sau: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F35CB3B-F52F-473D-B29B-92EE8E06C834}"/>
              </a:ext>
            </a:extLst>
          </p:cNvPr>
          <p:cNvGrpSpPr/>
          <p:nvPr/>
        </p:nvGrpSpPr>
        <p:grpSpPr>
          <a:xfrm>
            <a:off x="1889919" y="2064179"/>
            <a:ext cx="3535681" cy="584775"/>
            <a:chOff x="4344322" y="4170771"/>
            <a:chExt cx="3535681" cy="58477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AF0F75-75BE-44F0-A0FA-7A7448422659}"/>
                </a:ext>
              </a:extLst>
            </p:cNvPr>
            <p:cNvSpPr txBox="1"/>
            <p:nvPr/>
          </p:nvSpPr>
          <p:spPr>
            <a:xfrm>
              <a:off x="4344322" y="4170771"/>
              <a:ext cx="3512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rgbClr val="FF0066"/>
                  </a:solidFill>
                </a:rPr>
                <a:t>(A</a:t>
              </a:r>
              <a:r>
                <a:rPr lang="vi-VN" sz="3200">
                  <a:solidFill>
                    <a:srgbClr val="FF0066"/>
                  </a:solidFill>
                </a:rPr>
                <a:t>) </a:t>
              </a:r>
              <a:r>
                <a:rPr lang="vi-VN" sz="3200"/>
                <a:t>      </a:t>
              </a:r>
              <a:r>
                <a:rPr lang="en-US" sz="3200"/>
                <a:t> </a:t>
              </a:r>
              <a:r>
                <a:rPr lang="vi-VN" sz="3200"/>
                <a:t>:</a:t>
              </a:r>
              <a:r>
                <a:rPr lang="en-US" sz="3200"/>
                <a:t>  </a:t>
              </a:r>
              <a:r>
                <a:rPr lang="vi-VN" sz="3200"/>
                <a:t>     </a:t>
              </a:r>
              <a:r>
                <a:rPr lang="vi-VN" sz="3200" dirty="0"/>
                <a:t>=      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2DB7111E-B1B9-4D12-864A-B0CE5E9ED627}"/>
                </a:ext>
              </a:extLst>
            </p:cNvPr>
            <p:cNvSpPr/>
            <p:nvPr/>
          </p:nvSpPr>
          <p:spPr>
            <a:xfrm>
              <a:off x="5240251" y="4170771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FBDBA47-DBBA-40BE-9DF2-81F27DBF5DE2}"/>
                </a:ext>
              </a:extLst>
            </p:cNvPr>
            <p:cNvSpPr/>
            <p:nvPr/>
          </p:nvSpPr>
          <p:spPr>
            <a:xfrm>
              <a:off x="6125623" y="4170771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8318174-DBB3-4669-A86D-A48E875AE47F}"/>
                </a:ext>
              </a:extLst>
            </p:cNvPr>
            <p:cNvSpPr/>
            <p:nvPr/>
          </p:nvSpPr>
          <p:spPr>
            <a:xfrm>
              <a:off x="7373851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6E1E3EE-60AF-469E-A2C6-6ECE92932969}"/>
              </a:ext>
            </a:extLst>
          </p:cNvPr>
          <p:cNvSpPr/>
          <p:nvPr/>
        </p:nvSpPr>
        <p:spPr>
          <a:xfrm>
            <a:off x="2759107" y="2030923"/>
            <a:ext cx="544335" cy="51818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BDC8BD-4771-494A-A20F-FAADC35092F4}"/>
              </a:ext>
            </a:extLst>
          </p:cNvPr>
          <p:cNvSpPr/>
          <p:nvPr/>
        </p:nvSpPr>
        <p:spPr>
          <a:xfrm>
            <a:off x="3628653" y="2030923"/>
            <a:ext cx="544335" cy="51818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135132A-CF07-4EFE-AD7D-75E5FD99650E}"/>
              </a:ext>
            </a:extLst>
          </p:cNvPr>
          <p:cNvSpPr/>
          <p:nvPr/>
        </p:nvSpPr>
        <p:spPr>
          <a:xfrm>
            <a:off x="4888464" y="2021229"/>
            <a:ext cx="568120" cy="537574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837A3A5-F100-444B-9E6C-3AF26786840F}"/>
              </a:ext>
            </a:extLst>
          </p:cNvPr>
          <p:cNvGrpSpPr/>
          <p:nvPr/>
        </p:nvGrpSpPr>
        <p:grpSpPr>
          <a:xfrm>
            <a:off x="1889919" y="2767449"/>
            <a:ext cx="3535681" cy="584775"/>
            <a:chOff x="4344322" y="4170771"/>
            <a:chExt cx="3535681" cy="58477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F32665D-FEB0-4C17-9BB1-DDB7B71699F1}"/>
                </a:ext>
              </a:extLst>
            </p:cNvPr>
            <p:cNvSpPr txBox="1"/>
            <p:nvPr/>
          </p:nvSpPr>
          <p:spPr>
            <a:xfrm>
              <a:off x="4344322" y="4170771"/>
              <a:ext cx="3512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rgbClr val="FF0066"/>
                  </a:solidFill>
                </a:rPr>
                <a:t>(B</a:t>
              </a:r>
              <a:r>
                <a:rPr lang="vi-VN" sz="3200">
                  <a:solidFill>
                    <a:srgbClr val="FF0066"/>
                  </a:solidFill>
                </a:rPr>
                <a:t>) </a:t>
              </a:r>
              <a:r>
                <a:rPr lang="vi-VN" sz="3200"/>
                <a:t>      </a:t>
              </a:r>
              <a:r>
                <a:rPr lang="en-US" sz="3200"/>
                <a:t> </a:t>
              </a:r>
              <a:r>
                <a:rPr lang="vi-VN" sz="3200"/>
                <a:t>: </a:t>
              </a:r>
              <a:r>
                <a:rPr lang="en-US" sz="3200"/>
                <a:t>  </a:t>
              </a:r>
              <a:r>
                <a:rPr lang="vi-VN" sz="3200"/>
                <a:t>    </a:t>
              </a:r>
              <a:r>
                <a:rPr lang="vi-VN" sz="3200" dirty="0"/>
                <a:t>=      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BADF2D26-9290-45F7-B818-4582093DFBB1}"/>
                </a:ext>
              </a:extLst>
            </p:cNvPr>
            <p:cNvSpPr/>
            <p:nvPr/>
          </p:nvSpPr>
          <p:spPr>
            <a:xfrm>
              <a:off x="5240251" y="4170771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C62E3778-FC78-41F2-95B7-6E126D06AFE9}"/>
                </a:ext>
              </a:extLst>
            </p:cNvPr>
            <p:cNvSpPr/>
            <p:nvPr/>
          </p:nvSpPr>
          <p:spPr>
            <a:xfrm>
              <a:off x="6111109" y="4170771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0397C942-1166-45D2-978C-FAB054B6BD42}"/>
                </a:ext>
              </a:extLst>
            </p:cNvPr>
            <p:cNvSpPr/>
            <p:nvPr/>
          </p:nvSpPr>
          <p:spPr>
            <a:xfrm>
              <a:off x="7373851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69961A1-B38A-4048-A040-0DDBEA899E82}"/>
              </a:ext>
            </a:extLst>
          </p:cNvPr>
          <p:cNvSpPr/>
          <p:nvPr/>
        </p:nvSpPr>
        <p:spPr>
          <a:xfrm>
            <a:off x="2790627" y="2742795"/>
            <a:ext cx="544335" cy="51818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E70FA63-A05A-4879-AEF5-9649E0556AD2}"/>
              </a:ext>
            </a:extLst>
          </p:cNvPr>
          <p:cNvSpPr/>
          <p:nvPr/>
        </p:nvSpPr>
        <p:spPr>
          <a:xfrm>
            <a:off x="3666546" y="2742795"/>
            <a:ext cx="544335" cy="51818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AC39ED1-2196-4AFB-99AB-CC9EAE227CB5}"/>
              </a:ext>
            </a:extLst>
          </p:cNvPr>
          <p:cNvSpPr/>
          <p:nvPr/>
        </p:nvSpPr>
        <p:spPr>
          <a:xfrm>
            <a:off x="4883673" y="2733101"/>
            <a:ext cx="568120" cy="537574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E5608A-5DC3-43AF-BAE3-6182FAF929E2}"/>
              </a:ext>
            </a:extLst>
          </p:cNvPr>
          <p:cNvSpPr txBox="1"/>
          <p:nvPr/>
        </p:nvSpPr>
        <p:spPr>
          <a:xfrm>
            <a:off x="1585119" y="3352224"/>
            <a:ext cx="56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tx1"/>
                </a:solidFill>
              </a:rPr>
              <a:t>b)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ABAFAC-04DF-4513-863B-6668D7720713}"/>
              </a:ext>
            </a:extLst>
          </p:cNvPr>
          <p:cNvSpPr txBox="1"/>
          <p:nvPr/>
        </p:nvSpPr>
        <p:spPr>
          <a:xfrm>
            <a:off x="5096285" y="4351856"/>
            <a:ext cx="385042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EEA747-25F6-4A6F-B06B-23DCEEEE0E62}"/>
              </a:ext>
            </a:extLst>
          </p:cNvPr>
          <p:cNvSpPr txBox="1"/>
          <p:nvPr/>
        </p:nvSpPr>
        <p:spPr>
          <a:xfrm>
            <a:off x="5103690" y="4912010"/>
            <a:ext cx="385042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EC7E2F-EA01-4FF2-B567-BF77887B44D0}"/>
              </a:ext>
            </a:extLst>
          </p:cNvPr>
          <p:cNvSpPr txBox="1"/>
          <p:nvPr/>
        </p:nvSpPr>
        <p:spPr>
          <a:xfrm>
            <a:off x="5096285" y="5522243"/>
            <a:ext cx="385042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9A738B-775C-4CF6-B435-A24B028F0436}"/>
              </a:ext>
            </a:extLst>
          </p:cNvPr>
          <p:cNvSpPr txBox="1"/>
          <p:nvPr/>
        </p:nvSpPr>
        <p:spPr>
          <a:xfrm>
            <a:off x="7150786" y="4351856"/>
            <a:ext cx="385042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05556A-5204-45D7-889C-5029C3589EC2}"/>
              </a:ext>
            </a:extLst>
          </p:cNvPr>
          <p:cNvSpPr txBox="1"/>
          <p:nvPr/>
        </p:nvSpPr>
        <p:spPr>
          <a:xfrm>
            <a:off x="7158191" y="4912010"/>
            <a:ext cx="385042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E3F7941-332C-476C-AF14-D65359133F0E}"/>
              </a:ext>
            </a:extLst>
          </p:cNvPr>
          <p:cNvSpPr txBox="1"/>
          <p:nvPr/>
        </p:nvSpPr>
        <p:spPr>
          <a:xfrm>
            <a:off x="7150786" y="5522243"/>
            <a:ext cx="385042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59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551270"/>
            <a:ext cx="9745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/>
              <a:t>Từ các số bị chia, số chia và thương dưới đây, em hãy lập các phép chia thích hợp.</a:t>
            </a:r>
            <a:endParaRPr lang="vi-VN" sz="3600" dirty="0"/>
          </a:p>
        </p:txBody>
      </p:sp>
      <p:sp>
        <p:nvSpPr>
          <p:cNvPr id="3" name="Oval 2"/>
          <p:cNvSpPr/>
          <p:nvPr/>
        </p:nvSpPr>
        <p:spPr>
          <a:xfrm>
            <a:off x="746919" y="457200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BFBE8D-C062-4FBA-8B30-3B9127B1F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4586" y="1724245"/>
            <a:ext cx="9285633" cy="414229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2F4051-EE79-454F-B426-B276ADD112A3}"/>
              </a:ext>
            </a:extLst>
          </p:cNvPr>
          <p:cNvCxnSpPr>
            <a:cxnSpLocks/>
          </p:cNvCxnSpPr>
          <p:nvPr/>
        </p:nvCxnSpPr>
        <p:spPr>
          <a:xfrm>
            <a:off x="3644167" y="3413675"/>
            <a:ext cx="1884573" cy="138882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7A900D-113A-4910-AC77-F38AC539B7F1}"/>
              </a:ext>
            </a:extLst>
          </p:cNvPr>
          <p:cNvCxnSpPr>
            <a:cxnSpLocks/>
          </p:cNvCxnSpPr>
          <p:nvPr/>
        </p:nvCxnSpPr>
        <p:spPr>
          <a:xfrm flipV="1">
            <a:off x="6780465" y="4767908"/>
            <a:ext cx="1423339" cy="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0E61233-393E-49C6-90D9-7FC58C5DCA20}"/>
              </a:ext>
            </a:extLst>
          </p:cNvPr>
          <p:cNvSpPr txBox="1"/>
          <p:nvPr/>
        </p:nvSpPr>
        <p:spPr>
          <a:xfrm>
            <a:off x="2779443" y="5843186"/>
            <a:ext cx="2121093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10 : 2 = 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40F937-9050-4D13-A456-4A023C641904}"/>
              </a:ext>
            </a:extLst>
          </p:cNvPr>
          <p:cNvCxnSpPr>
            <a:cxnSpLocks/>
          </p:cNvCxnSpPr>
          <p:nvPr/>
        </p:nvCxnSpPr>
        <p:spPr>
          <a:xfrm flipV="1">
            <a:off x="3644167" y="3491082"/>
            <a:ext cx="1874855" cy="12768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CFBD0C9-84D9-44D5-9ECA-8F6B8F99DFC0}"/>
              </a:ext>
            </a:extLst>
          </p:cNvPr>
          <p:cNvCxnSpPr>
            <a:cxnSpLocks/>
          </p:cNvCxnSpPr>
          <p:nvPr/>
        </p:nvCxnSpPr>
        <p:spPr>
          <a:xfrm flipV="1">
            <a:off x="6770747" y="3398114"/>
            <a:ext cx="1433057" cy="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00E6C5-1297-447A-877A-F8001A144D4F}"/>
              </a:ext>
            </a:extLst>
          </p:cNvPr>
          <p:cNvSpPr txBox="1"/>
          <p:nvPr/>
        </p:nvSpPr>
        <p:spPr>
          <a:xfrm>
            <a:off x="6530011" y="5843186"/>
            <a:ext cx="2121093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vi-VN" sz="3600" dirty="0"/>
              <a:t>15 : 5 = 3</a:t>
            </a:r>
          </a:p>
        </p:txBody>
      </p:sp>
    </p:spTree>
    <p:extLst>
      <p:ext uri="{BB962C8B-B14F-4D97-AF65-F5344CB8AC3E}">
        <p14:creationId xmlns:p14="http://schemas.microsoft.com/office/powerpoint/2010/main" val="131426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316359" y="492174"/>
            <a:ext cx="352912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CỦNG CỐ</a:t>
            </a:r>
            <a:endParaRPr lang="vi-VN" sz="4000" dirty="0"/>
          </a:p>
        </p:txBody>
      </p:sp>
      <p:sp>
        <p:nvSpPr>
          <p:cNvPr id="4" name="AutoShape 2" descr="Happy Strawberry Cartoon Transparent PNG &amp; SVG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236282" y="4598133"/>
            <a:ext cx="3119875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6 : 2 = 3</a:t>
            </a:r>
            <a:endParaRPr lang="vi-VN" sz="4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285540" y="4553835"/>
            <a:ext cx="3119875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6 : 3 = 2</a:t>
            </a:r>
            <a:endParaRPr lang="vi-VN" sz="4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B0A0CE-8F53-4005-937A-5EAD55D627B2}"/>
              </a:ext>
            </a:extLst>
          </p:cNvPr>
          <p:cNvSpPr txBox="1"/>
          <p:nvPr/>
        </p:nvSpPr>
        <p:spPr>
          <a:xfrm>
            <a:off x="594519" y="1565740"/>
            <a:ext cx="1196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/>
              <a:t>Quan sát hình ảnh và viết 2 phép chia phù hợp.</a:t>
            </a:r>
            <a:endParaRPr lang="vi-VN" sz="4000" dirty="0"/>
          </a:p>
        </p:txBody>
      </p:sp>
      <p:pic>
        <p:nvPicPr>
          <p:cNvPr id="1026" name="Picture 2" descr="Cartoon donut clipart clipart kid 2 - Cliparting.com">
            <a:extLst>
              <a:ext uri="{FF2B5EF4-FFF2-40B4-BE49-F238E27FC236}">
                <a16:creationId xmlns:a16="http://schemas.microsoft.com/office/drawing/2014/main" id="{1A91C730-DADD-428E-AF58-E414A46E7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82" y="2771775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artoon donut clipart clipart kid 2 - Cliparting.com">
            <a:extLst>
              <a:ext uri="{FF2B5EF4-FFF2-40B4-BE49-F238E27FC236}">
                <a16:creationId xmlns:a16="http://schemas.microsoft.com/office/drawing/2014/main" id="{A8AA9BED-D30A-4E0C-BBD3-7A2CF859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66" y="2771775"/>
            <a:ext cx="34766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vatar, child, delicious, girl, happy, hungry, kid icon - Download on  Iconfinder">
            <a:extLst>
              <a:ext uri="{FF2B5EF4-FFF2-40B4-BE49-F238E27FC236}">
                <a16:creationId xmlns:a16="http://schemas.microsoft.com/office/drawing/2014/main" id="{6A32D633-9DEA-44B2-BC8E-B38813C5B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8" b="96289" l="9961" r="89844">
                        <a14:foregroundMark x1="29102" y1="69336" x2="29102" y2="69336"/>
                        <a14:foregroundMark x1="72852" y1="67578" x2="72852" y2="67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919" y="2571851"/>
            <a:ext cx="1784804" cy="17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Kid Eating Food">
            <a:extLst>
              <a:ext uri="{FF2B5EF4-FFF2-40B4-BE49-F238E27FC236}">
                <a16:creationId xmlns:a16="http://schemas.microsoft.com/office/drawing/2014/main" id="{A7F5651B-DC7E-4567-B68F-B9571E99BE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6"/>
          <a:stretch/>
        </p:blipFill>
        <p:spPr bwMode="auto">
          <a:xfrm>
            <a:off x="307975" y="2771775"/>
            <a:ext cx="1744395" cy="12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737519" y="3289376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20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7" tIns="45698" rIns="91397" bIns="4569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4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20" y="3429002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https://www.facebook.com/nhilinh.phan/</a:t>
            </a:r>
            <a:endParaRPr lang="en-US" sz="2000"/>
          </a:p>
          <a:p>
            <a:r>
              <a:rPr lang="en-US" sz="20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https://www.facebook.com/groups/443096903751589</a:t>
            </a:r>
            <a:endParaRPr lang="en-US" sz="2000"/>
          </a:p>
          <a:p>
            <a:r>
              <a:rPr lang="en-US" sz="20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0990" y="1143000"/>
            <a:ext cx="5948130" cy="1323395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20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304271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95BCA2-641B-467D-93D9-A29DD0843791}"/>
              </a:ext>
            </a:extLst>
          </p:cNvPr>
          <p:cNvSpPr txBox="1"/>
          <p:nvPr/>
        </p:nvSpPr>
        <p:spPr>
          <a:xfrm>
            <a:off x="1744209" y="2757714"/>
            <a:ext cx="3119875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10 : 2 = ?</a:t>
            </a:r>
            <a:endParaRPr lang="vi-VN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A2E13-A5AB-4CC3-B132-5E7ECA7D435E}"/>
              </a:ext>
            </a:extLst>
          </p:cNvPr>
          <p:cNvSpPr txBox="1"/>
          <p:nvPr/>
        </p:nvSpPr>
        <p:spPr>
          <a:xfrm>
            <a:off x="6919119" y="2757714"/>
            <a:ext cx="3119875" cy="83099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16 : 2 = ?</a:t>
            </a:r>
            <a:endParaRPr lang="vi-VN" sz="4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255176-CAA5-4D99-8A90-EE47F0C78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0292" y="2526460"/>
            <a:ext cx="1292355" cy="12935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47CB3-66BE-4D08-AA60-F870D84DFEF8}"/>
              </a:ext>
            </a:extLst>
          </p:cNvPr>
          <p:cNvSpPr txBox="1"/>
          <p:nvPr/>
        </p:nvSpPr>
        <p:spPr>
          <a:xfrm>
            <a:off x="1744208" y="2757714"/>
            <a:ext cx="3119875" cy="83099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10 : 2 = 5</a:t>
            </a:r>
            <a:endParaRPr lang="vi-VN" sz="4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5683A1-E2B7-4344-B25A-7D47F6F35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191" y="2589571"/>
            <a:ext cx="1292355" cy="1293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4A08DF-1BE3-4D9D-A9E1-477756C85DDC}"/>
              </a:ext>
            </a:extLst>
          </p:cNvPr>
          <p:cNvSpPr txBox="1"/>
          <p:nvPr/>
        </p:nvSpPr>
        <p:spPr>
          <a:xfrm>
            <a:off x="6919119" y="2750457"/>
            <a:ext cx="3119875" cy="830997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/>
              <a:t>16 : 2 = 2</a:t>
            </a:r>
            <a:endParaRPr lang="vi-VN" sz="4800" dirty="0"/>
          </a:p>
        </p:txBody>
      </p:sp>
      <p:pic>
        <p:nvPicPr>
          <p:cNvPr id="2050" name="Picture 2" descr="Amazon.com: Cute Happy Derpy Silly Tongue Out Corgi Puppy Dog Cartoon Vinyl  Sticker (8&amp;quot; Tall, Emoji) : Automotive">
            <a:extLst>
              <a:ext uri="{FF2B5EF4-FFF2-40B4-BE49-F238E27FC236}">
                <a16:creationId xmlns:a16="http://schemas.microsoft.com/office/drawing/2014/main" id="{998E8A11-F8A8-4849-9B8F-15B329888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919" y="741454"/>
            <a:ext cx="4191000" cy="401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appy dog cartoon Royalty Free Vector Image - VectorStock">
            <a:extLst>
              <a:ext uri="{FF2B5EF4-FFF2-40B4-BE49-F238E27FC236}">
                <a16:creationId xmlns:a16="http://schemas.microsoft.com/office/drawing/2014/main" id="{7D872948-A233-49A8-9028-7264D2F86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 bwMode="auto">
          <a:xfrm>
            <a:off x="1511255" y="741455"/>
            <a:ext cx="4336739" cy="401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3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41"/>
          <p:cNvSpPr/>
          <p:nvPr/>
        </p:nvSpPr>
        <p:spPr>
          <a:xfrm>
            <a:off x="8389113" y="2071385"/>
            <a:ext cx="437016" cy="464167"/>
          </a:xfrm>
          <a:custGeom>
            <a:avLst/>
            <a:gdLst/>
            <a:ahLst/>
            <a:cxnLst/>
            <a:rect l="l" t="t" r="r" b="b"/>
            <a:pathLst>
              <a:path w="13143" h="13925" extrusionOk="0">
                <a:moveTo>
                  <a:pt x="10038" y="1"/>
                </a:moveTo>
                <a:cubicBezTo>
                  <a:pt x="9444" y="1"/>
                  <a:pt x="8856" y="213"/>
                  <a:pt x="8374" y="581"/>
                </a:cubicBezTo>
                <a:cubicBezTo>
                  <a:pt x="7232" y="1428"/>
                  <a:pt x="6897" y="2729"/>
                  <a:pt x="6897" y="4049"/>
                </a:cubicBezTo>
                <a:cubicBezTo>
                  <a:pt x="6384" y="3458"/>
                  <a:pt x="5773" y="2926"/>
                  <a:pt x="5104" y="2551"/>
                </a:cubicBezTo>
                <a:cubicBezTo>
                  <a:pt x="4502" y="2198"/>
                  <a:pt x="3853" y="1971"/>
                  <a:pt x="3171" y="1971"/>
                </a:cubicBezTo>
                <a:cubicBezTo>
                  <a:pt x="3093" y="1971"/>
                  <a:pt x="3015" y="1974"/>
                  <a:pt x="2936" y="1980"/>
                </a:cubicBezTo>
                <a:cubicBezTo>
                  <a:pt x="2168" y="2039"/>
                  <a:pt x="1380" y="2413"/>
                  <a:pt x="927" y="3044"/>
                </a:cubicBezTo>
                <a:cubicBezTo>
                  <a:pt x="1" y="4384"/>
                  <a:pt x="631" y="6078"/>
                  <a:pt x="1557" y="7221"/>
                </a:cubicBezTo>
                <a:cubicBezTo>
                  <a:pt x="2089" y="7871"/>
                  <a:pt x="2700" y="8442"/>
                  <a:pt x="3311" y="9014"/>
                </a:cubicBezTo>
                <a:cubicBezTo>
                  <a:pt x="3902" y="9565"/>
                  <a:pt x="4513" y="10097"/>
                  <a:pt x="5143" y="10629"/>
                </a:cubicBezTo>
                <a:cubicBezTo>
                  <a:pt x="6581" y="11812"/>
                  <a:pt x="8098" y="12875"/>
                  <a:pt x="9694" y="13841"/>
                </a:cubicBezTo>
                <a:cubicBezTo>
                  <a:pt x="9788" y="13892"/>
                  <a:pt x="9904" y="13925"/>
                  <a:pt x="10018" y="13925"/>
                </a:cubicBezTo>
                <a:cubicBezTo>
                  <a:pt x="10167" y="13925"/>
                  <a:pt x="10314" y="13868"/>
                  <a:pt x="10404" y="13723"/>
                </a:cubicBezTo>
                <a:cubicBezTo>
                  <a:pt x="11468" y="12087"/>
                  <a:pt x="12236" y="10275"/>
                  <a:pt x="12689" y="8383"/>
                </a:cubicBezTo>
                <a:cubicBezTo>
                  <a:pt x="12906" y="7457"/>
                  <a:pt x="13044" y="6492"/>
                  <a:pt x="13103" y="5546"/>
                </a:cubicBezTo>
                <a:cubicBezTo>
                  <a:pt x="13142" y="4482"/>
                  <a:pt x="13142" y="3379"/>
                  <a:pt x="12827" y="2354"/>
                </a:cubicBezTo>
                <a:cubicBezTo>
                  <a:pt x="12532" y="1428"/>
                  <a:pt x="11901" y="601"/>
                  <a:pt x="11014" y="207"/>
                </a:cubicBezTo>
                <a:cubicBezTo>
                  <a:pt x="10698" y="66"/>
                  <a:pt x="10367" y="1"/>
                  <a:pt x="1003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grpSp>
        <p:nvGrpSpPr>
          <p:cNvPr id="691" name="Google Shape;691;p41"/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692" name="Google Shape;692;p41"/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41"/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41"/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41"/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41"/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41"/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41"/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41"/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" name="Google Shape;700;p41"/>
          <p:cNvGrpSpPr/>
          <p:nvPr/>
        </p:nvGrpSpPr>
        <p:grpSpPr>
          <a:xfrm>
            <a:off x="622889" y="3132933"/>
            <a:ext cx="5911248" cy="3106267"/>
            <a:chOff x="468325" y="2349700"/>
            <a:chExt cx="4444431" cy="2329700"/>
          </a:xfrm>
        </p:grpSpPr>
        <p:sp>
          <p:nvSpPr>
            <p:cNvPr id="701" name="Google Shape;701;p41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41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41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704" name="Google Shape;704;p41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705" name="Google Shape;705;p41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41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41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41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41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41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41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41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13" name="Google Shape;713;p41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0" name="Google Shape;691;p41">
            <a:extLst>
              <a:ext uri="{FF2B5EF4-FFF2-40B4-BE49-F238E27FC236}">
                <a16:creationId xmlns:a16="http://schemas.microsoft.com/office/drawing/2014/main" id="{C49B9F2E-8CCB-4542-BEF0-E127957698CE}"/>
              </a:ext>
            </a:extLst>
          </p:cNvPr>
          <p:cNvGrpSpPr/>
          <p:nvPr/>
        </p:nvGrpSpPr>
        <p:grpSpPr>
          <a:xfrm>
            <a:off x="8742688" y="1022598"/>
            <a:ext cx="290900" cy="296964"/>
            <a:chOff x="8090375" y="1459050"/>
            <a:chExt cx="375350" cy="382225"/>
          </a:xfrm>
        </p:grpSpPr>
        <p:sp>
          <p:nvSpPr>
            <p:cNvPr id="31" name="Google Shape;692;p41">
              <a:extLst>
                <a:ext uri="{FF2B5EF4-FFF2-40B4-BE49-F238E27FC236}">
                  <a16:creationId xmlns:a16="http://schemas.microsoft.com/office/drawing/2014/main" id="{6057601B-D868-4FBE-B473-DBC867B9F40E}"/>
                </a:ext>
              </a:extLst>
            </p:cNvPr>
            <p:cNvSpPr/>
            <p:nvPr/>
          </p:nvSpPr>
          <p:spPr>
            <a:xfrm>
              <a:off x="8090375" y="1459050"/>
              <a:ext cx="375350" cy="382225"/>
            </a:xfrm>
            <a:custGeom>
              <a:avLst/>
              <a:gdLst/>
              <a:ahLst/>
              <a:cxnLst/>
              <a:rect l="l" t="t" r="r" b="b"/>
              <a:pathLst>
                <a:path w="15014" h="15289" extrusionOk="0">
                  <a:moveTo>
                    <a:pt x="8861" y="1"/>
                  </a:moveTo>
                  <a:cubicBezTo>
                    <a:pt x="8250" y="1"/>
                    <a:pt x="7661" y="266"/>
                    <a:pt x="7271" y="768"/>
                  </a:cubicBezTo>
                  <a:cubicBezTo>
                    <a:pt x="6896" y="1241"/>
                    <a:pt x="6680" y="1852"/>
                    <a:pt x="6561" y="2463"/>
                  </a:cubicBezTo>
                  <a:cubicBezTo>
                    <a:pt x="6226" y="1852"/>
                    <a:pt x="5813" y="1281"/>
                    <a:pt x="5182" y="926"/>
                  </a:cubicBezTo>
                  <a:cubicBezTo>
                    <a:pt x="4824" y="718"/>
                    <a:pt x="4380" y="588"/>
                    <a:pt x="3947" y="588"/>
                  </a:cubicBezTo>
                  <a:cubicBezTo>
                    <a:pt x="3476" y="588"/>
                    <a:pt x="3018" y="743"/>
                    <a:pt x="2700" y="1123"/>
                  </a:cubicBezTo>
                  <a:cubicBezTo>
                    <a:pt x="2128" y="1832"/>
                    <a:pt x="2365" y="2995"/>
                    <a:pt x="2680" y="3743"/>
                  </a:cubicBezTo>
                  <a:cubicBezTo>
                    <a:pt x="2916" y="4295"/>
                    <a:pt x="3251" y="4788"/>
                    <a:pt x="3685" y="5182"/>
                  </a:cubicBezTo>
                  <a:cubicBezTo>
                    <a:pt x="3304" y="5115"/>
                    <a:pt x="2891" y="5069"/>
                    <a:pt x="2485" y="5069"/>
                  </a:cubicBezTo>
                  <a:cubicBezTo>
                    <a:pt x="1336" y="5069"/>
                    <a:pt x="244" y="5432"/>
                    <a:pt x="99" y="6699"/>
                  </a:cubicBezTo>
                  <a:cubicBezTo>
                    <a:pt x="0" y="7566"/>
                    <a:pt x="532" y="8374"/>
                    <a:pt x="1281" y="8807"/>
                  </a:cubicBezTo>
                  <a:cubicBezTo>
                    <a:pt x="1655" y="9043"/>
                    <a:pt x="2089" y="9162"/>
                    <a:pt x="2542" y="9201"/>
                  </a:cubicBezTo>
                  <a:cubicBezTo>
                    <a:pt x="2574" y="9203"/>
                    <a:pt x="2607" y="9204"/>
                    <a:pt x="2640" y="9204"/>
                  </a:cubicBezTo>
                  <a:cubicBezTo>
                    <a:pt x="2932" y="9204"/>
                    <a:pt x="3237" y="9139"/>
                    <a:pt x="3542" y="9139"/>
                  </a:cubicBezTo>
                  <a:cubicBezTo>
                    <a:pt x="3577" y="9139"/>
                    <a:pt x="3611" y="9140"/>
                    <a:pt x="3645" y="9142"/>
                  </a:cubicBezTo>
                  <a:cubicBezTo>
                    <a:pt x="2975" y="9595"/>
                    <a:pt x="2424" y="10206"/>
                    <a:pt x="2108" y="10935"/>
                  </a:cubicBezTo>
                  <a:cubicBezTo>
                    <a:pt x="1754" y="11723"/>
                    <a:pt x="1774" y="12728"/>
                    <a:pt x="2443" y="13358"/>
                  </a:cubicBezTo>
                  <a:cubicBezTo>
                    <a:pt x="2779" y="13665"/>
                    <a:pt x="3199" y="13799"/>
                    <a:pt x="3626" y="13799"/>
                  </a:cubicBezTo>
                  <a:cubicBezTo>
                    <a:pt x="4075" y="13799"/>
                    <a:pt x="4532" y="13650"/>
                    <a:pt x="4906" y="13398"/>
                  </a:cubicBezTo>
                  <a:cubicBezTo>
                    <a:pt x="5320" y="13102"/>
                    <a:pt x="5694" y="12688"/>
                    <a:pt x="5990" y="12216"/>
                  </a:cubicBezTo>
                  <a:cubicBezTo>
                    <a:pt x="6010" y="12511"/>
                    <a:pt x="6049" y="12787"/>
                    <a:pt x="6108" y="13083"/>
                  </a:cubicBezTo>
                  <a:cubicBezTo>
                    <a:pt x="6207" y="13516"/>
                    <a:pt x="6285" y="14009"/>
                    <a:pt x="6502" y="14403"/>
                  </a:cubicBezTo>
                  <a:cubicBezTo>
                    <a:pt x="6856" y="15029"/>
                    <a:pt x="7562" y="15289"/>
                    <a:pt x="8249" y="15289"/>
                  </a:cubicBezTo>
                  <a:cubicBezTo>
                    <a:pt x="8405" y="15289"/>
                    <a:pt x="8560" y="15275"/>
                    <a:pt x="8709" y="15250"/>
                  </a:cubicBezTo>
                  <a:cubicBezTo>
                    <a:pt x="9576" y="15092"/>
                    <a:pt x="10167" y="14403"/>
                    <a:pt x="10285" y="13555"/>
                  </a:cubicBezTo>
                  <a:cubicBezTo>
                    <a:pt x="10364" y="13023"/>
                    <a:pt x="10285" y="12531"/>
                    <a:pt x="10128" y="12058"/>
                  </a:cubicBezTo>
                  <a:lnTo>
                    <a:pt x="10128" y="12058"/>
                  </a:lnTo>
                  <a:cubicBezTo>
                    <a:pt x="10640" y="12452"/>
                    <a:pt x="11231" y="12728"/>
                    <a:pt x="11881" y="12807"/>
                  </a:cubicBezTo>
                  <a:cubicBezTo>
                    <a:pt x="11982" y="12817"/>
                    <a:pt x="12083" y="12823"/>
                    <a:pt x="12183" y="12823"/>
                  </a:cubicBezTo>
                  <a:cubicBezTo>
                    <a:pt x="13007" y="12823"/>
                    <a:pt x="13806" y="12463"/>
                    <a:pt x="14245" y="11743"/>
                  </a:cubicBezTo>
                  <a:cubicBezTo>
                    <a:pt x="14718" y="10955"/>
                    <a:pt x="14541" y="9969"/>
                    <a:pt x="13989" y="9260"/>
                  </a:cubicBezTo>
                  <a:cubicBezTo>
                    <a:pt x="13713" y="8886"/>
                    <a:pt x="13339" y="8610"/>
                    <a:pt x="12925" y="8413"/>
                  </a:cubicBezTo>
                  <a:cubicBezTo>
                    <a:pt x="12945" y="8413"/>
                    <a:pt x="12945" y="8413"/>
                    <a:pt x="12965" y="8393"/>
                  </a:cubicBezTo>
                  <a:cubicBezTo>
                    <a:pt x="13359" y="8216"/>
                    <a:pt x="13773" y="8019"/>
                    <a:pt x="14108" y="7723"/>
                  </a:cubicBezTo>
                  <a:cubicBezTo>
                    <a:pt x="14718" y="7172"/>
                    <a:pt x="15014" y="6068"/>
                    <a:pt x="14797" y="5280"/>
                  </a:cubicBezTo>
                  <a:cubicBezTo>
                    <a:pt x="14580" y="4453"/>
                    <a:pt x="13753" y="4019"/>
                    <a:pt x="12945" y="3960"/>
                  </a:cubicBezTo>
                  <a:cubicBezTo>
                    <a:pt x="12837" y="3951"/>
                    <a:pt x="12729" y="3948"/>
                    <a:pt x="12621" y="3948"/>
                  </a:cubicBezTo>
                  <a:cubicBezTo>
                    <a:pt x="12237" y="3948"/>
                    <a:pt x="11856" y="3997"/>
                    <a:pt x="11487" y="4059"/>
                  </a:cubicBezTo>
                  <a:cubicBezTo>
                    <a:pt x="11231" y="4118"/>
                    <a:pt x="10975" y="4177"/>
                    <a:pt x="10738" y="4256"/>
                  </a:cubicBezTo>
                  <a:cubicBezTo>
                    <a:pt x="11113" y="3566"/>
                    <a:pt x="11290" y="2798"/>
                    <a:pt x="11132" y="2029"/>
                  </a:cubicBezTo>
                  <a:cubicBezTo>
                    <a:pt x="10975" y="1202"/>
                    <a:pt x="10423" y="433"/>
                    <a:pt x="9615" y="138"/>
                  </a:cubicBezTo>
                  <a:cubicBezTo>
                    <a:pt x="9368" y="46"/>
                    <a:pt x="9112" y="1"/>
                    <a:pt x="8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693;p41">
              <a:extLst>
                <a:ext uri="{FF2B5EF4-FFF2-40B4-BE49-F238E27FC236}">
                  <a16:creationId xmlns:a16="http://schemas.microsoft.com/office/drawing/2014/main" id="{8CABA59E-BAB8-400E-8A72-0B194F591909}"/>
                </a:ext>
              </a:extLst>
            </p:cNvPr>
            <p:cNvSpPr/>
            <p:nvPr/>
          </p:nvSpPr>
          <p:spPr>
            <a:xfrm>
              <a:off x="8224500" y="1572325"/>
              <a:ext cx="53575" cy="41875"/>
            </a:xfrm>
            <a:custGeom>
              <a:avLst/>
              <a:gdLst/>
              <a:ahLst/>
              <a:cxnLst/>
              <a:rect l="l" t="t" r="r" b="b"/>
              <a:pathLst>
                <a:path w="2143" h="1675" extrusionOk="0">
                  <a:moveTo>
                    <a:pt x="1203" y="701"/>
                  </a:moveTo>
                  <a:cubicBezTo>
                    <a:pt x="1217" y="701"/>
                    <a:pt x="1156" y="835"/>
                    <a:pt x="1149" y="835"/>
                  </a:cubicBezTo>
                  <a:cubicBezTo>
                    <a:pt x="1146" y="835"/>
                    <a:pt x="1152" y="812"/>
                    <a:pt x="1177" y="749"/>
                  </a:cubicBezTo>
                  <a:cubicBezTo>
                    <a:pt x="1177" y="729"/>
                    <a:pt x="1177" y="729"/>
                    <a:pt x="1177" y="729"/>
                  </a:cubicBezTo>
                  <a:cubicBezTo>
                    <a:pt x="1191" y="709"/>
                    <a:pt x="1200" y="701"/>
                    <a:pt x="1203" y="701"/>
                  </a:cubicBezTo>
                  <a:close/>
                  <a:moveTo>
                    <a:pt x="1114" y="0"/>
                  </a:moveTo>
                  <a:cubicBezTo>
                    <a:pt x="916" y="0"/>
                    <a:pt x="720" y="64"/>
                    <a:pt x="566" y="198"/>
                  </a:cubicBezTo>
                  <a:cubicBezTo>
                    <a:pt x="0" y="708"/>
                    <a:pt x="431" y="1675"/>
                    <a:pt x="1108" y="1675"/>
                  </a:cubicBezTo>
                  <a:cubicBezTo>
                    <a:pt x="1162" y="1675"/>
                    <a:pt x="1218" y="1669"/>
                    <a:pt x="1275" y="1656"/>
                  </a:cubicBezTo>
                  <a:cubicBezTo>
                    <a:pt x="1512" y="1636"/>
                    <a:pt x="1748" y="1498"/>
                    <a:pt x="1886" y="1301"/>
                  </a:cubicBezTo>
                  <a:cubicBezTo>
                    <a:pt x="2142" y="907"/>
                    <a:pt x="2004" y="395"/>
                    <a:pt x="1630" y="158"/>
                  </a:cubicBezTo>
                  <a:cubicBezTo>
                    <a:pt x="1479" y="54"/>
                    <a:pt x="1296" y="0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694;p41">
              <a:extLst>
                <a:ext uri="{FF2B5EF4-FFF2-40B4-BE49-F238E27FC236}">
                  <a16:creationId xmlns:a16="http://schemas.microsoft.com/office/drawing/2014/main" id="{FDF62F3D-7E96-4764-A6CA-0651841FC4DF}"/>
                </a:ext>
              </a:extLst>
            </p:cNvPr>
            <p:cNvSpPr/>
            <p:nvPr/>
          </p:nvSpPr>
          <p:spPr>
            <a:xfrm>
              <a:off x="8191850" y="1627050"/>
              <a:ext cx="53200" cy="42225"/>
            </a:xfrm>
            <a:custGeom>
              <a:avLst/>
              <a:gdLst/>
              <a:ahLst/>
              <a:cxnLst/>
              <a:rect l="l" t="t" r="r" b="b"/>
              <a:pathLst>
                <a:path w="2128" h="1689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3" y="747"/>
                  </a:cubicBezTo>
                  <a:cubicBezTo>
                    <a:pt x="1163" y="747"/>
                    <a:pt x="1163" y="747"/>
                    <a:pt x="1163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1" y="0"/>
                  </a:moveTo>
                  <a:cubicBezTo>
                    <a:pt x="909" y="0"/>
                    <a:pt x="708" y="69"/>
                    <a:pt x="552" y="215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3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412"/>
                    <a:pt x="1616" y="156"/>
                  </a:cubicBezTo>
                  <a:cubicBezTo>
                    <a:pt x="1468" y="54"/>
                    <a:pt x="1289" y="0"/>
                    <a:pt x="1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695;p41">
              <a:extLst>
                <a:ext uri="{FF2B5EF4-FFF2-40B4-BE49-F238E27FC236}">
                  <a16:creationId xmlns:a16="http://schemas.microsoft.com/office/drawing/2014/main" id="{E9A820D2-CA92-44D7-9238-C1D2BB395FEE}"/>
                </a:ext>
              </a:extLst>
            </p:cNvPr>
            <p:cNvSpPr/>
            <p:nvPr/>
          </p:nvSpPr>
          <p:spPr>
            <a:xfrm>
              <a:off x="8213175" y="1679700"/>
              <a:ext cx="53075" cy="41900"/>
            </a:xfrm>
            <a:custGeom>
              <a:avLst/>
              <a:gdLst/>
              <a:ahLst/>
              <a:cxnLst/>
              <a:rect l="l" t="t" r="r" b="b"/>
              <a:pathLst>
                <a:path w="2123" h="1676" extrusionOk="0">
                  <a:moveTo>
                    <a:pt x="1195" y="707"/>
                  </a:moveTo>
                  <a:cubicBezTo>
                    <a:pt x="1203" y="707"/>
                    <a:pt x="1139" y="838"/>
                    <a:pt x="1130" y="838"/>
                  </a:cubicBezTo>
                  <a:cubicBezTo>
                    <a:pt x="1126" y="838"/>
                    <a:pt x="1132" y="815"/>
                    <a:pt x="1157" y="749"/>
                  </a:cubicBezTo>
                  <a:cubicBezTo>
                    <a:pt x="1157" y="749"/>
                    <a:pt x="1157" y="730"/>
                    <a:pt x="1176" y="730"/>
                  </a:cubicBezTo>
                  <a:cubicBezTo>
                    <a:pt x="1187" y="714"/>
                    <a:pt x="1193" y="707"/>
                    <a:pt x="1195" y="707"/>
                  </a:cubicBezTo>
                  <a:close/>
                  <a:moveTo>
                    <a:pt x="1107" y="0"/>
                  </a:moveTo>
                  <a:cubicBezTo>
                    <a:pt x="906" y="0"/>
                    <a:pt x="709" y="64"/>
                    <a:pt x="566" y="198"/>
                  </a:cubicBezTo>
                  <a:cubicBezTo>
                    <a:pt x="1" y="726"/>
                    <a:pt x="413" y="1675"/>
                    <a:pt x="1086" y="1675"/>
                  </a:cubicBezTo>
                  <a:cubicBezTo>
                    <a:pt x="1141" y="1675"/>
                    <a:pt x="1197" y="1669"/>
                    <a:pt x="1255" y="1656"/>
                  </a:cubicBezTo>
                  <a:cubicBezTo>
                    <a:pt x="1511" y="1636"/>
                    <a:pt x="1748" y="1498"/>
                    <a:pt x="1886" y="1301"/>
                  </a:cubicBezTo>
                  <a:cubicBezTo>
                    <a:pt x="2122" y="907"/>
                    <a:pt x="2004" y="395"/>
                    <a:pt x="1630" y="158"/>
                  </a:cubicBezTo>
                  <a:cubicBezTo>
                    <a:pt x="1479" y="54"/>
                    <a:pt x="1291" y="0"/>
                    <a:pt x="1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696;p41">
              <a:extLst>
                <a:ext uri="{FF2B5EF4-FFF2-40B4-BE49-F238E27FC236}">
                  <a16:creationId xmlns:a16="http://schemas.microsoft.com/office/drawing/2014/main" id="{334B1492-E569-4757-B03D-E04E54BFD0B8}"/>
                </a:ext>
              </a:extLst>
            </p:cNvPr>
            <p:cNvSpPr/>
            <p:nvPr/>
          </p:nvSpPr>
          <p:spPr>
            <a:xfrm>
              <a:off x="8247050" y="162705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86" y="706"/>
                  </a:moveTo>
                  <a:lnTo>
                    <a:pt x="1186" y="706"/>
                  </a:lnTo>
                  <a:cubicBezTo>
                    <a:pt x="1205" y="706"/>
                    <a:pt x="1143" y="844"/>
                    <a:pt x="1134" y="844"/>
                  </a:cubicBezTo>
                  <a:cubicBezTo>
                    <a:pt x="1130" y="844"/>
                    <a:pt x="1136" y="819"/>
                    <a:pt x="1161" y="747"/>
                  </a:cubicBezTo>
                  <a:cubicBezTo>
                    <a:pt x="1161" y="747"/>
                    <a:pt x="1161" y="747"/>
                    <a:pt x="1161" y="728"/>
                  </a:cubicBezTo>
                  <a:cubicBezTo>
                    <a:pt x="1174" y="712"/>
                    <a:pt x="1182" y="706"/>
                    <a:pt x="1186" y="706"/>
                  </a:cubicBezTo>
                  <a:close/>
                  <a:moveTo>
                    <a:pt x="1122" y="0"/>
                  </a:moveTo>
                  <a:cubicBezTo>
                    <a:pt x="918" y="0"/>
                    <a:pt x="716" y="69"/>
                    <a:pt x="570" y="215"/>
                  </a:cubicBezTo>
                  <a:cubicBezTo>
                    <a:pt x="1" y="730"/>
                    <a:pt x="425" y="1689"/>
                    <a:pt x="1107" y="1689"/>
                  </a:cubicBezTo>
                  <a:cubicBezTo>
                    <a:pt x="1157" y="1689"/>
                    <a:pt x="1208" y="1684"/>
                    <a:pt x="1260" y="1673"/>
                  </a:cubicBezTo>
                  <a:cubicBezTo>
                    <a:pt x="1516" y="1634"/>
                    <a:pt x="1752" y="1516"/>
                    <a:pt x="1890" y="1299"/>
                  </a:cubicBezTo>
                  <a:cubicBezTo>
                    <a:pt x="2127" y="925"/>
                    <a:pt x="2008" y="412"/>
                    <a:pt x="1634" y="156"/>
                  </a:cubicBezTo>
                  <a:cubicBezTo>
                    <a:pt x="1486" y="54"/>
                    <a:pt x="1303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697;p41">
              <a:extLst>
                <a:ext uri="{FF2B5EF4-FFF2-40B4-BE49-F238E27FC236}">
                  <a16:creationId xmlns:a16="http://schemas.microsoft.com/office/drawing/2014/main" id="{4B2B6751-AB53-460C-8660-F3989222E4D7}"/>
                </a:ext>
              </a:extLst>
            </p:cNvPr>
            <p:cNvSpPr/>
            <p:nvPr/>
          </p:nvSpPr>
          <p:spPr>
            <a:xfrm>
              <a:off x="8289875" y="1591575"/>
              <a:ext cx="53200" cy="42250"/>
            </a:xfrm>
            <a:custGeom>
              <a:avLst/>
              <a:gdLst/>
              <a:ahLst/>
              <a:cxnLst/>
              <a:rect l="l" t="t" r="r" b="b"/>
              <a:pathLst>
                <a:path w="2128" h="1690" extrusionOk="0">
                  <a:moveTo>
                    <a:pt x="1187" y="706"/>
                  </a:moveTo>
                  <a:lnTo>
                    <a:pt x="1187" y="706"/>
                  </a:lnTo>
                  <a:cubicBezTo>
                    <a:pt x="1206" y="706"/>
                    <a:pt x="1144" y="844"/>
                    <a:pt x="1135" y="844"/>
                  </a:cubicBezTo>
                  <a:cubicBezTo>
                    <a:pt x="1131" y="844"/>
                    <a:pt x="1137" y="819"/>
                    <a:pt x="1162" y="748"/>
                  </a:cubicBezTo>
                  <a:cubicBezTo>
                    <a:pt x="1162" y="748"/>
                    <a:pt x="1162" y="748"/>
                    <a:pt x="1162" y="728"/>
                  </a:cubicBezTo>
                  <a:cubicBezTo>
                    <a:pt x="1175" y="712"/>
                    <a:pt x="1183" y="706"/>
                    <a:pt x="1187" y="706"/>
                  </a:cubicBezTo>
                  <a:close/>
                  <a:moveTo>
                    <a:pt x="1110" y="1"/>
                  </a:moveTo>
                  <a:cubicBezTo>
                    <a:pt x="909" y="1"/>
                    <a:pt x="708" y="69"/>
                    <a:pt x="552" y="216"/>
                  </a:cubicBezTo>
                  <a:cubicBezTo>
                    <a:pt x="1" y="730"/>
                    <a:pt x="426" y="1689"/>
                    <a:pt x="1108" y="1689"/>
                  </a:cubicBezTo>
                  <a:cubicBezTo>
                    <a:pt x="1158" y="1689"/>
                    <a:pt x="1209" y="1684"/>
                    <a:pt x="1261" y="1674"/>
                  </a:cubicBezTo>
                  <a:cubicBezTo>
                    <a:pt x="1497" y="1634"/>
                    <a:pt x="1734" y="1516"/>
                    <a:pt x="1872" y="1299"/>
                  </a:cubicBezTo>
                  <a:cubicBezTo>
                    <a:pt x="2128" y="925"/>
                    <a:pt x="1990" y="393"/>
                    <a:pt x="1616" y="157"/>
                  </a:cubicBezTo>
                  <a:cubicBezTo>
                    <a:pt x="1467" y="55"/>
                    <a:pt x="1289" y="1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698;p41">
              <a:extLst>
                <a:ext uri="{FF2B5EF4-FFF2-40B4-BE49-F238E27FC236}">
                  <a16:creationId xmlns:a16="http://schemas.microsoft.com/office/drawing/2014/main" id="{FFD053BD-0317-477A-B142-5B4DE3B34A35}"/>
                </a:ext>
              </a:extLst>
            </p:cNvPr>
            <p:cNvSpPr/>
            <p:nvPr/>
          </p:nvSpPr>
          <p:spPr>
            <a:xfrm>
              <a:off x="8311100" y="1643800"/>
              <a:ext cx="53175" cy="42225"/>
            </a:xfrm>
            <a:custGeom>
              <a:avLst/>
              <a:gdLst/>
              <a:ahLst/>
              <a:cxnLst/>
              <a:rect l="l" t="t" r="r" b="b"/>
              <a:pathLst>
                <a:path w="2127" h="1689" extrusionOk="0">
                  <a:moveTo>
                    <a:pt x="1199" y="705"/>
                  </a:moveTo>
                  <a:cubicBezTo>
                    <a:pt x="1207" y="705"/>
                    <a:pt x="1143" y="835"/>
                    <a:pt x="1133" y="835"/>
                  </a:cubicBezTo>
                  <a:cubicBezTo>
                    <a:pt x="1130" y="835"/>
                    <a:pt x="1135" y="812"/>
                    <a:pt x="1161" y="747"/>
                  </a:cubicBezTo>
                  <a:cubicBezTo>
                    <a:pt x="1161" y="747"/>
                    <a:pt x="1161" y="727"/>
                    <a:pt x="1180" y="727"/>
                  </a:cubicBezTo>
                  <a:cubicBezTo>
                    <a:pt x="1191" y="711"/>
                    <a:pt x="1197" y="705"/>
                    <a:pt x="1199" y="705"/>
                  </a:cubicBezTo>
                  <a:close/>
                  <a:moveTo>
                    <a:pt x="1121" y="0"/>
                  </a:moveTo>
                  <a:cubicBezTo>
                    <a:pt x="917" y="0"/>
                    <a:pt x="716" y="69"/>
                    <a:pt x="570" y="215"/>
                  </a:cubicBezTo>
                  <a:cubicBezTo>
                    <a:pt x="0" y="729"/>
                    <a:pt x="424" y="1689"/>
                    <a:pt x="1106" y="1689"/>
                  </a:cubicBezTo>
                  <a:cubicBezTo>
                    <a:pt x="1156" y="1689"/>
                    <a:pt x="1207" y="1684"/>
                    <a:pt x="1259" y="1673"/>
                  </a:cubicBezTo>
                  <a:cubicBezTo>
                    <a:pt x="1515" y="1634"/>
                    <a:pt x="1752" y="1516"/>
                    <a:pt x="1890" y="1299"/>
                  </a:cubicBezTo>
                  <a:cubicBezTo>
                    <a:pt x="2126" y="905"/>
                    <a:pt x="2008" y="392"/>
                    <a:pt x="1633" y="156"/>
                  </a:cubicBezTo>
                  <a:cubicBezTo>
                    <a:pt x="1485" y="54"/>
                    <a:pt x="1302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699;p41">
              <a:extLst>
                <a:ext uri="{FF2B5EF4-FFF2-40B4-BE49-F238E27FC236}">
                  <a16:creationId xmlns:a16="http://schemas.microsoft.com/office/drawing/2014/main" id="{87D288B4-183F-4C61-9292-53D1CB67CD9A}"/>
                </a:ext>
              </a:extLst>
            </p:cNvPr>
            <p:cNvSpPr/>
            <p:nvPr/>
          </p:nvSpPr>
          <p:spPr>
            <a:xfrm>
              <a:off x="8268250" y="1685850"/>
              <a:ext cx="53150" cy="42050"/>
            </a:xfrm>
            <a:custGeom>
              <a:avLst/>
              <a:gdLst/>
              <a:ahLst/>
              <a:cxnLst/>
              <a:rect l="l" t="t" r="r" b="b"/>
              <a:pathLst>
                <a:path w="2126" h="1682" extrusionOk="0">
                  <a:moveTo>
                    <a:pt x="1205" y="711"/>
                  </a:moveTo>
                  <a:cubicBezTo>
                    <a:pt x="1216" y="711"/>
                    <a:pt x="1152" y="837"/>
                    <a:pt x="1145" y="837"/>
                  </a:cubicBezTo>
                  <a:cubicBezTo>
                    <a:pt x="1141" y="837"/>
                    <a:pt x="1149" y="812"/>
                    <a:pt x="1180" y="740"/>
                  </a:cubicBezTo>
                  <a:cubicBezTo>
                    <a:pt x="1195" y="719"/>
                    <a:pt x="1203" y="711"/>
                    <a:pt x="1205" y="711"/>
                  </a:cubicBezTo>
                  <a:close/>
                  <a:moveTo>
                    <a:pt x="1118" y="1"/>
                  </a:moveTo>
                  <a:cubicBezTo>
                    <a:pt x="920" y="1"/>
                    <a:pt x="723" y="64"/>
                    <a:pt x="569" y="208"/>
                  </a:cubicBezTo>
                  <a:cubicBezTo>
                    <a:pt x="0" y="722"/>
                    <a:pt x="424" y="1682"/>
                    <a:pt x="1122" y="1682"/>
                  </a:cubicBezTo>
                  <a:cubicBezTo>
                    <a:pt x="1173" y="1682"/>
                    <a:pt x="1225" y="1677"/>
                    <a:pt x="1279" y="1666"/>
                  </a:cubicBezTo>
                  <a:cubicBezTo>
                    <a:pt x="1515" y="1626"/>
                    <a:pt x="1752" y="1508"/>
                    <a:pt x="1889" y="1292"/>
                  </a:cubicBezTo>
                  <a:cubicBezTo>
                    <a:pt x="2126" y="917"/>
                    <a:pt x="2008" y="405"/>
                    <a:pt x="1633" y="149"/>
                  </a:cubicBezTo>
                  <a:cubicBezTo>
                    <a:pt x="1482" y="54"/>
                    <a:pt x="1300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9" name="Title 6">
            <a:extLst>
              <a:ext uri="{FF2B5EF4-FFF2-40B4-BE49-F238E27FC236}">
                <a16:creationId xmlns:a16="http://schemas.microsoft.com/office/drawing/2014/main" id="{F05680A7-73E7-4F0F-974B-5E5128142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1" y="1993311"/>
            <a:ext cx="10838718" cy="3570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BÀI 42</a:t>
            </a:r>
            <a:b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b="1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SỐ BỊ CHIA, SỐ CHIA, THƯƠNG</a:t>
            </a:r>
            <a:endParaRPr lang="en-US" sz="54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17A990-F8F5-4222-A490-B85A0FCC5F4C}"/>
              </a:ext>
            </a:extLst>
          </p:cNvPr>
          <p:cNvSpPr txBox="1"/>
          <p:nvPr/>
        </p:nvSpPr>
        <p:spPr>
          <a:xfrm>
            <a:off x="2270919" y="862215"/>
            <a:ext cx="8850421" cy="1446093"/>
          </a:xfrm>
          <a:prstGeom prst="rect">
            <a:avLst/>
          </a:prstGeom>
          <a:noFill/>
        </p:spPr>
        <p:txBody>
          <a:bodyPr wrap="square" lIns="90990" tIns="45494" rIns="90990" bIns="45494" rtlCol="0">
            <a:spAutoFit/>
          </a:bodyPr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 ĐỀ 8:</a:t>
            </a:r>
          </a:p>
          <a:p>
            <a:pPr algn="just"/>
            <a:r>
              <a:rPr lang="en-US" sz="44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 NHÂN, PHÉP CHIA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E9459-B656-4AA8-A02E-689C9A7CA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19" y="1296435"/>
            <a:ext cx="6660026" cy="333001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C0943F2-4703-4E15-87EF-2C8C648313B2}"/>
              </a:ext>
            </a:extLst>
          </p:cNvPr>
          <p:cNvSpPr/>
          <p:nvPr/>
        </p:nvSpPr>
        <p:spPr>
          <a:xfrm>
            <a:off x="7679146" y="5410200"/>
            <a:ext cx="1369346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S/19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300475" y="457200"/>
            <a:ext cx="9560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Số?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68955" y="43356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23E28C29-6CB3-42F9-9B99-68AA55D08E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461515"/>
                  </p:ext>
                </p:extLst>
              </p:nvPr>
            </p:nvGraphicFramePr>
            <p:xfrm>
              <a:off x="1064590" y="1431593"/>
              <a:ext cx="10350330" cy="45502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0066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2070066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2070066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2070066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2070066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48997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8 =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9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7 = </a:t>
                          </a:r>
                          <a:r>
                            <a:rPr lang="vi-VN" sz="2800" dirty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e 6">
                <a:extLst>
                  <a:ext uri="{FF2B5EF4-FFF2-40B4-BE49-F238E27FC236}">
                    <a16:creationId xmlns:a16="http://schemas.microsoft.com/office/drawing/2014/main" id="{23E28C29-6CB3-42F9-9B99-68AA55D08E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461515"/>
                  </p:ext>
                </p:extLst>
              </p:nvPr>
            </p:nvGraphicFramePr>
            <p:xfrm>
              <a:off x="1064590" y="1431593"/>
              <a:ext cx="10350330" cy="45502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70066">
                      <a:extLst>
                        <a:ext uri="{9D8B030D-6E8A-4147-A177-3AD203B41FA5}">
                          <a16:colId xmlns:a16="http://schemas.microsoft.com/office/drawing/2014/main" val="3211544988"/>
                        </a:ext>
                      </a:extLst>
                    </a:gridCol>
                    <a:gridCol w="2070066">
                      <a:extLst>
                        <a:ext uri="{9D8B030D-6E8A-4147-A177-3AD203B41FA5}">
                          <a16:colId xmlns:a16="http://schemas.microsoft.com/office/drawing/2014/main" val="3685594962"/>
                        </a:ext>
                      </a:extLst>
                    </a:gridCol>
                    <a:gridCol w="2070066">
                      <a:extLst>
                        <a:ext uri="{9D8B030D-6E8A-4147-A177-3AD203B41FA5}">
                          <a16:colId xmlns:a16="http://schemas.microsoft.com/office/drawing/2014/main" val="1081098542"/>
                        </a:ext>
                      </a:extLst>
                    </a:gridCol>
                    <a:gridCol w="2070066">
                      <a:extLst>
                        <a:ext uri="{9D8B030D-6E8A-4147-A177-3AD203B41FA5}">
                          <a16:colId xmlns:a16="http://schemas.microsoft.com/office/drawing/2014/main" val="2067637651"/>
                        </a:ext>
                      </a:extLst>
                    </a:gridCol>
                    <a:gridCol w="2070066">
                      <a:extLst>
                        <a:ext uri="{9D8B030D-6E8A-4147-A177-3AD203B41FA5}">
                          <a16:colId xmlns:a16="http://schemas.microsoft.com/office/drawing/2014/main" val="392864187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Phép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Số bị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Số chia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Thương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DDDE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3933246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" t="-42986" r="-401176" b="-206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22942761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16 : 8 =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81268480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" t="-142986" r="-401176" b="-106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18 : 2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11998425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18 : 9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522180521"/>
                      </a:ext>
                    </a:extLst>
                  </a:tr>
                  <a:tr h="672007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88" t="-242986" r="-401176" b="-6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35 : 5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04806296"/>
                      </a:ext>
                    </a:extLst>
                  </a:tr>
                  <a:tr h="672007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35 : 7 = 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299D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37613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CFCF76-ED3A-41C2-809C-62D68706818B}"/>
              </a:ext>
            </a:extLst>
          </p:cNvPr>
          <p:cNvSpPr/>
          <p:nvPr/>
        </p:nvSpPr>
        <p:spPr>
          <a:xfrm>
            <a:off x="2484492" y="3692600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212B58-AB31-4C0C-8960-5064C7591AA1}"/>
              </a:ext>
            </a:extLst>
          </p:cNvPr>
          <p:cNvSpPr/>
          <p:nvPr/>
        </p:nvSpPr>
        <p:spPr>
          <a:xfrm>
            <a:off x="2484492" y="5044322"/>
            <a:ext cx="506152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831BD2-EDC7-42F1-B91B-C3D46FEB1761}"/>
              </a:ext>
            </a:extLst>
          </p:cNvPr>
          <p:cNvSpPr txBox="1"/>
          <p:nvPr/>
        </p:nvSpPr>
        <p:spPr>
          <a:xfrm>
            <a:off x="4668753" y="3402495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193696-4A0A-4AE1-A18A-835267F1512B}"/>
              </a:ext>
            </a:extLst>
          </p:cNvPr>
          <p:cNvSpPr txBox="1"/>
          <p:nvPr/>
        </p:nvSpPr>
        <p:spPr>
          <a:xfrm>
            <a:off x="5860503" y="3402495"/>
            <a:ext cx="719492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07200D-B007-4C6C-BE4A-3208ECDEED3C}"/>
              </a:ext>
            </a:extLst>
          </p:cNvPr>
          <p:cNvSpPr txBox="1"/>
          <p:nvPr/>
        </p:nvSpPr>
        <p:spPr>
          <a:xfrm>
            <a:off x="8100147" y="3402495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DA2022-67C7-404C-9C61-7D7E2FFDDEA0}"/>
              </a:ext>
            </a:extLst>
          </p:cNvPr>
          <p:cNvSpPr txBox="1"/>
          <p:nvPr/>
        </p:nvSpPr>
        <p:spPr>
          <a:xfrm>
            <a:off x="10193417" y="3402495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8D783-1CAE-49BB-AF17-9312979F97CB}"/>
              </a:ext>
            </a:extLst>
          </p:cNvPr>
          <p:cNvSpPr txBox="1"/>
          <p:nvPr/>
        </p:nvSpPr>
        <p:spPr>
          <a:xfrm>
            <a:off x="4668753" y="4058116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284182-595E-4250-8FBE-14E2852DB217}"/>
              </a:ext>
            </a:extLst>
          </p:cNvPr>
          <p:cNvSpPr txBox="1"/>
          <p:nvPr/>
        </p:nvSpPr>
        <p:spPr>
          <a:xfrm>
            <a:off x="5860503" y="4058116"/>
            <a:ext cx="719492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84805D-C6BD-4493-AD24-FE2FBA9EDFD8}"/>
              </a:ext>
            </a:extLst>
          </p:cNvPr>
          <p:cNvSpPr txBox="1"/>
          <p:nvPr/>
        </p:nvSpPr>
        <p:spPr>
          <a:xfrm>
            <a:off x="8100147" y="4058116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1B07C7-9851-414B-BCCB-BF7C68EB7B92}"/>
              </a:ext>
            </a:extLst>
          </p:cNvPr>
          <p:cNvSpPr txBox="1"/>
          <p:nvPr/>
        </p:nvSpPr>
        <p:spPr>
          <a:xfrm>
            <a:off x="10193417" y="4058116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AA314D-683F-4C77-8B57-AEC4FD65B994}"/>
              </a:ext>
            </a:extLst>
          </p:cNvPr>
          <p:cNvSpPr txBox="1"/>
          <p:nvPr/>
        </p:nvSpPr>
        <p:spPr>
          <a:xfrm>
            <a:off x="4668753" y="4727553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96006-66E1-4143-AA81-721EA94EE00C}"/>
              </a:ext>
            </a:extLst>
          </p:cNvPr>
          <p:cNvSpPr txBox="1"/>
          <p:nvPr/>
        </p:nvSpPr>
        <p:spPr>
          <a:xfrm>
            <a:off x="5860503" y="4727553"/>
            <a:ext cx="719492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60DB1D-1080-412C-B04C-EDC3347904C6}"/>
              </a:ext>
            </a:extLst>
          </p:cNvPr>
          <p:cNvSpPr txBox="1"/>
          <p:nvPr/>
        </p:nvSpPr>
        <p:spPr>
          <a:xfrm>
            <a:off x="8100147" y="4727553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5F60B8-05BD-4953-AEE1-78B6B2627AC3}"/>
              </a:ext>
            </a:extLst>
          </p:cNvPr>
          <p:cNvSpPr txBox="1"/>
          <p:nvPr/>
        </p:nvSpPr>
        <p:spPr>
          <a:xfrm>
            <a:off x="10193417" y="4727553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285953-5314-4912-9FBA-2580EC35EC68}"/>
              </a:ext>
            </a:extLst>
          </p:cNvPr>
          <p:cNvSpPr txBox="1"/>
          <p:nvPr/>
        </p:nvSpPr>
        <p:spPr>
          <a:xfrm>
            <a:off x="4668753" y="5413154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3F81D4-8CB1-4460-AD5A-15324ED2D614}"/>
              </a:ext>
            </a:extLst>
          </p:cNvPr>
          <p:cNvSpPr txBox="1"/>
          <p:nvPr/>
        </p:nvSpPr>
        <p:spPr>
          <a:xfrm>
            <a:off x="5860503" y="5413154"/>
            <a:ext cx="719492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79FCCD-F736-496D-8A91-9B9C5E834284}"/>
              </a:ext>
            </a:extLst>
          </p:cNvPr>
          <p:cNvSpPr txBox="1"/>
          <p:nvPr/>
        </p:nvSpPr>
        <p:spPr>
          <a:xfrm>
            <a:off x="8100147" y="5413154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B08D38-043B-4817-837D-E834731E494F}"/>
              </a:ext>
            </a:extLst>
          </p:cNvPr>
          <p:cNvSpPr txBox="1"/>
          <p:nvPr/>
        </p:nvSpPr>
        <p:spPr>
          <a:xfrm>
            <a:off x="10193417" y="5413154"/>
            <a:ext cx="397255" cy="523220"/>
          </a:xfrm>
          <a:prstGeom prst="rect">
            <a:avLst/>
          </a:prstGeom>
          <a:solidFill>
            <a:srgbClr val="FFFFFF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674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23229" y="695981"/>
            <a:ext cx="11208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</a:rPr>
              <a:t>Tìm thương trong phép chia, biết: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5E2A83-B45F-40E4-909D-EB8DA6575299}"/>
              </a:ext>
            </a:extLst>
          </p:cNvPr>
          <p:cNvSpPr txBox="1"/>
          <p:nvPr/>
        </p:nvSpPr>
        <p:spPr>
          <a:xfrm>
            <a:off x="1523229" y="1835677"/>
            <a:ext cx="9268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1"/>
                </a:solidFill>
              </a:rPr>
              <a:t>a) Số bị chia là 10, số chia là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FFCB51-F4EE-4A50-BC07-475FDB81A02B}"/>
              </a:ext>
            </a:extLst>
          </p:cNvPr>
          <p:cNvSpPr txBox="1"/>
          <p:nvPr/>
        </p:nvSpPr>
        <p:spPr>
          <a:xfrm>
            <a:off x="2042319" y="3002810"/>
            <a:ext cx="2263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1"/>
                </a:solidFill>
              </a:rPr>
              <a:t>Ta có: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49EE891-DF5B-4C9C-A320-3C7AB2A29F88}"/>
              </a:ext>
            </a:extLst>
          </p:cNvPr>
          <p:cNvGrpSpPr/>
          <p:nvPr/>
        </p:nvGrpSpPr>
        <p:grpSpPr>
          <a:xfrm>
            <a:off x="3786539" y="3002810"/>
            <a:ext cx="3132581" cy="769441"/>
            <a:chOff x="2626169" y="2581784"/>
            <a:chExt cx="1508518" cy="7694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CD8BEC-86B2-4777-9E06-49CB8284EB7F}"/>
                </a:ext>
              </a:extLst>
            </p:cNvPr>
            <p:cNvSpPr/>
            <p:nvPr/>
          </p:nvSpPr>
          <p:spPr>
            <a:xfrm>
              <a:off x="2626169" y="2581784"/>
              <a:ext cx="1508518" cy="769441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A2EDBE-6825-4FD1-A7C7-12FE32D520E9}"/>
                </a:ext>
              </a:extLst>
            </p:cNvPr>
            <p:cNvSpPr txBox="1"/>
            <p:nvPr/>
          </p:nvSpPr>
          <p:spPr>
            <a:xfrm>
              <a:off x="2740289" y="2581784"/>
              <a:ext cx="1268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dirty="0">
                  <a:solidFill>
                    <a:srgbClr val="FF0000"/>
                  </a:solidFill>
                </a:rPr>
                <a:t>10 : 2 = 5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8FB95A0-E109-48B2-8AB0-F1024AEF8C35}"/>
              </a:ext>
            </a:extLst>
          </p:cNvPr>
          <p:cNvSpPr txBox="1"/>
          <p:nvPr/>
        </p:nvSpPr>
        <p:spPr>
          <a:xfrm>
            <a:off x="2042319" y="4218114"/>
            <a:ext cx="9727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chemeClr val="tx1"/>
                </a:solidFill>
              </a:rPr>
              <a:t>Vậy thương trong phép chia là 5.</a:t>
            </a:r>
          </a:p>
        </p:txBody>
      </p:sp>
    </p:spTree>
    <p:extLst>
      <p:ext uri="{BB962C8B-B14F-4D97-AF65-F5344CB8AC3E}">
        <p14:creationId xmlns:p14="http://schemas.microsoft.com/office/powerpoint/2010/main" val="30216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Tìm thương trong phép chia, biết:</a:t>
            </a:r>
            <a:endParaRPr lang="vi-VN" sz="44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814C5F-3DED-4B27-A87B-CC24BC6B9484}"/>
              </a:ext>
            </a:extLst>
          </p:cNvPr>
          <p:cNvSpPr txBox="1"/>
          <p:nvPr/>
        </p:nvSpPr>
        <p:spPr>
          <a:xfrm>
            <a:off x="1516538" y="1868334"/>
            <a:ext cx="8359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tx1"/>
                </a:solidFill>
              </a:rPr>
              <a:t>b) Số bị chia là 8, số chia là 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862CDD-8AFF-4CC4-9597-5FCD7CB30CB0}"/>
              </a:ext>
            </a:extLst>
          </p:cNvPr>
          <p:cNvSpPr txBox="1"/>
          <p:nvPr/>
        </p:nvSpPr>
        <p:spPr>
          <a:xfrm>
            <a:off x="2129090" y="2845080"/>
            <a:ext cx="212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tx1"/>
                </a:solidFill>
              </a:rPr>
              <a:t>Ta có: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CEEF5D-DBE2-4FDD-B2B4-6ED17BC27F65}"/>
              </a:ext>
            </a:extLst>
          </p:cNvPr>
          <p:cNvGrpSpPr/>
          <p:nvPr/>
        </p:nvGrpSpPr>
        <p:grpSpPr>
          <a:xfrm>
            <a:off x="3895198" y="2812237"/>
            <a:ext cx="3225468" cy="769441"/>
            <a:chOff x="2626169" y="2520229"/>
            <a:chExt cx="1854200" cy="76944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85FBF1-F6AC-4C05-8C61-38601E72F54F}"/>
                </a:ext>
              </a:extLst>
            </p:cNvPr>
            <p:cNvSpPr/>
            <p:nvPr/>
          </p:nvSpPr>
          <p:spPr>
            <a:xfrm>
              <a:off x="2626169" y="2581784"/>
              <a:ext cx="1854200" cy="683051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65C41A-7FD1-46E0-92AE-94359FED63E6}"/>
                </a:ext>
              </a:extLst>
            </p:cNvPr>
            <p:cNvSpPr txBox="1"/>
            <p:nvPr/>
          </p:nvSpPr>
          <p:spPr>
            <a:xfrm>
              <a:off x="2777331" y="2520229"/>
              <a:ext cx="14836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>
                  <a:solidFill>
                    <a:srgbClr val="FF0000"/>
                  </a:solidFill>
                </a:rPr>
                <a:t>8 </a:t>
              </a:r>
              <a:r>
                <a:rPr lang="vi-VN" sz="4400" dirty="0">
                  <a:solidFill>
                    <a:srgbClr val="FF0000"/>
                  </a:solidFill>
                </a:rPr>
                <a:t>: 2 </a:t>
              </a:r>
              <a:r>
                <a:rPr lang="vi-VN" sz="4400">
                  <a:solidFill>
                    <a:srgbClr val="FF0000"/>
                  </a:solidFill>
                </a:rPr>
                <a:t>= 4</a:t>
              </a:r>
              <a:endParaRPr lang="vi-VN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1BF02FF-B726-4F55-A5D9-993BCFEA6BC9}"/>
              </a:ext>
            </a:extLst>
          </p:cNvPr>
          <p:cNvSpPr txBox="1"/>
          <p:nvPr/>
        </p:nvSpPr>
        <p:spPr>
          <a:xfrm>
            <a:off x="2176853" y="3883195"/>
            <a:ext cx="9124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tx1"/>
                </a:solidFill>
              </a:rPr>
              <a:t>Vậy thương trong phép chia là 4.</a:t>
            </a:r>
          </a:p>
        </p:txBody>
      </p:sp>
    </p:spTree>
    <p:extLst>
      <p:ext uri="{BB962C8B-B14F-4D97-AF65-F5344CB8AC3E}">
        <p14:creationId xmlns:p14="http://schemas.microsoft.com/office/powerpoint/2010/main" val="98198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002060"/>
                </a:solidFill>
              </a:rPr>
              <a:t>Tìm thương trong phép chia, biết:</a:t>
            </a:r>
            <a:endParaRPr lang="vi-VN" sz="44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814C5F-3DED-4B27-A87B-CC24BC6B9484}"/>
              </a:ext>
            </a:extLst>
          </p:cNvPr>
          <p:cNvSpPr txBox="1"/>
          <p:nvPr/>
        </p:nvSpPr>
        <p:spPr>
          <a:xfrm>
            <a:off x="1516538" y="1868334"/>
            <a:ext cx="83594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tx1"/>
                </a:solidFill>
              </a:rPr>
              <a:t>c</a:t>
            </a:r>
            <a:r>
              <a:rPr lang="vi-VN" sz="4400">
                <a:solidFill>
                  <a:schemeClr val="tx1"/>
                </a:solidFill>
              </a:rPr>
              <a:t>) </a:t>
            </a:r>
            <a:r>
              <a:rPr lang="vi-VN" sz="4400" dirty="0">
                <a:solidFill>
                  <a:schemeClr val="tx1"/>
                </a:solidFill>
              </a:rPr>
              <a:t>Số bị chia </a:t>
            </a:r>
            <a:r>
              <a:rPr lang="vi-VN" sz="4400">
                <a:solidFill>
                  <a:schemeClr val="tx1"/>
                </a:solidFill>
              </a:rPr>
              <a:t>là </a:t>
            </a:r>
            <a:r>
              <a:rPr lang="en-US" sz="4400">
                <a:solidFill>
                  <a:schemeClr val="tx1"/>
                </a:solidFill>
              </a:rPr>
              <a:t>10</a:t>
            </a:r>
            <a:r>
              <a:rPr lang="vi-VN" sz="4400">
                <a:solidFill>
                  <a:schemeClr val="tx1"/>
                </a:solidFill>
              </a:rPr>
              <a:t>, </a:t>
            </a:r>
            <a:r>
              <a:rPr lang="vi-VN" sz="4400" dirty="0">
                <a:solidFill>
                  <a:schemeClr val="tx1"/>
                </a:solidFill>
              </a:rPr>
              <a:t>số chia </a:t>
            </a:r>
            <a:r>
              <a:rPr lang="vi-VN" sz="4400">
                <a:solidFill>
                  <a:schemeClr val="tx1"/>
                </a:solidFill>
              </a:rPr>
              <a:t>là </a:t>
            </a:r>
            <a:r>
              <a:rPr lang="en-US" sz="4400">
                <a:solidFill>
                  <a:schemeClr val="tx1"/>
                </a:solidFill>
              </a:rPr>
              <a:t>5</a:t>
            </a:r>
            <a:r>
              <a:rPr lang="vi-VN" sz="4400">
                <a:solidFill>
                  <a:schemeClr val="tx1"/>
                </a:solidFill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862CDD-8AFF-4CC4-9597-5FCD7CB30CB0}"/>
              </a:ext>
            </a:extLst>
          </p:cNvPr>
          <p:cNvSpPr txBox="1"/>
          <p:nvPr/>
        </p:nvSpPr>
        <p:spPr>
          <a:xfrm>
            <a:off x="2129090" y="2845080"/>
            <a:ext cx="212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tx1"/>
                </a:solidFill>
              </a:rPr>
              <a:t>Ta có: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CEEF5D-DBE2-4FDD-B2B4-6ED17BC27F65}"/>
              </a:ext>
            </a:extLst>
          </p:cNvPr>
          <p:cNvGrpSpPr/>
          <p:nvPr/>
        </p:nvGrpSpPr>
        <p:grpSpPr>
          <a:xfrm>
            <a:off x="3895198" y="2812237"/>
            <a:ext cx="3225468" cy="769441"/>
            <a:chOff x="2626169" y="2520229"/>
            <a:chExt cx="1854200" cy="76944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85FBF1-F6AC-4C05-8C61-38601E72F54F}"/>
                </a:ext>
              </a:extLst>
            </p:cNvPr>
            <p:cNvSpPr/>
            <p:nvPr/>
          </p:nvSpPr>
          <p:spPr>
            <a:xfrm>
              <a:off x="2626169" y="2581784"/>
              <a:ext cx="1854200" cy="683051"/>
            </a:xfrm>
            <a:prstGeom prst="rect">
              <a:avLst/>
            </a:prstGeom>
            <a:solidFill>
              <a:srgbClr val="FFDDDE"/>
            </a:solidFill>
            <a:ln>
              <a:solidFill>
                <a:srgbClr val="FFDDDE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465C41A-7FD1-46E0-92AE-94359FED63E6}"/>
                </a:ext>
              </a:extLst>
            </p:cNvPr>
            <p:cNvSpPr txBox="1"/>
            <p:nvPr/>
          </p:nvSpPr>
          <p:spPr>
            <a:xfrm>
              <a:off x="2777331" y="2520229"/>
              <a:ext cx="14836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>
                  <a:solidFill>
                    <a:srgbClr val="FF0000"/>
                  </a:solidFill>
                </a:rPr>
                <a:t>10</a:t>
              </a:r>
              <a:r>
                <a:rPr lang="vi-VN" sz="4400">
                  <a:solidFill>
                    <a:srgbClr val="FF0000"/>
                  </a:solidFill>
                </a:rPr>
                <a:t> : </a:t>
              </a:r>
              <a:r>
                <a:rPr lang="en-US" sz="4400">
                  <a:solidFill>
                    <a:srgbClr val="FF0000"/>
                  </a:solidFill>
                </a:rPr>
                <a:t>5</a:t>
              </a:r>
              <a:r>
                <a:rPr lang="vi-VN" sz="4400">
                  <a:solidFill>
                    <a:srgbClr val="FF0000"/>
                  </a:solidFill>
                </a:rPr>
                <a:t> = </a:t>
              </a:r>
              <a:r>
                <a:rPr lang="en-US" sz="4400">
                  <a:solidFill>
                    <a:srgbClr val="FF0000"/>
                  </a:solidFill>
                </a:rPr>
                <a:t>2</a:t>
              </a:r>
              <a:endParaRPr lang="vi-VN" sz="4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1BF02FF-B726-4F55-A5D9-993BCFEA6BC9}"/>
              </a:ext>
            </a:extLst>
          </p:cNvPr>
          <p:cNvSpPr txBox="1"/>
          <p:nvPr/>
        </p:nvSpPr>
        <p:spPr>
          <a:xfrm>
            <a:off x="2176853" y="3883195"/>
            <a:ext cx="91244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chemeClr val="tx1"/>
                </a:solidFill>
              </a:rPr>
              <a:t>Vậy thương trong phép chia </a:t>
            </a:r>
            <a:r>
              <a:rPr lang="vi-VN" sz="4400">
                <a:solidFill>
                  <a:schemeClr val="tx1"/>
                </a:solidFill>
              </a:rPr>
              <a:t>là </a:t>
            </a:r>
            <a:r>
              <a:rPr lang="en-US" sz="4400">
                <a:solidFill>
                  <a:schemeClr val="tx1"/>
                </a:solidFill>
              </a:rPr>
              <a:t>2</a:t>
            </a:r>
            <a:r>
              <a:rPr lang="vi-VN" sz="4400">
                <a:solidFill>
                  <a:schemeClr val="tx1"/>
                </a:solidFill>
              </a:rPr>
              <a:t>.</a:t>
            </a:r>
            <a:endParaRPr lang="vi-VN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16538" y="757596"/>
            <a:ext cx="1120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</a:rPr>
              <a:t>Số?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46919" y="663526"/>
            <a:ext cx="731520" cy="73152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AD44727-1337-4316-8741-D5FF0B6AF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8581" y="2085893"/>
            <a:ext cx="3836877" cy="401451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389E26B-F9F4-49B1-9B73-5EEB82239519}"/>
              </a:ext>
            </a:extLst>
          </p:cNvPr>
          <p:cNvSpPr txBox="1"/>
          <p:nvPr/>
        </p:nvSpPr>
        <p:spPr>
          <a:xfrm>
            <a:off x="1478439" y="1403927"/>
            <a:ext cx="1001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tx1"/>
                </a:solidFill>
              </a:rPr>
              <a:t>a) Từ ba thẻ số bên, em lập được hai phép chia sau: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F35CB3B-F52F-473D-B29B-92EE8E06C834}"/>
              </a:ext>
            </a:extLst>
          </p:cNvPr>
          <p:cNvGrpSpPr/>
          <p:nvPr/>
        </p:nvGrpSpPr>
        <p:grpSpPr>
          <a:xfrm>
            <a:off x="1478438" y="2675238"/>
            <a:ext cx="3535681" cy="584775"/>
            <a:chOff x="4344322" y="4170771"/>
            <a:chExt cx="3535681" cy="58477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EAF0F75-75BE-44F0-A0FA-7A7448422659}"/>
                </a:ext>
              </a:extLst>
            </p:cNvPr>
            <p:cNvSpPr txBox="1"/>
            <p:nvPr/>
          </p:nvSpPr>
          <p:spPr>
            <a:xfrm>
              <a:off x="4344322" y="4170771"/>
              <a:ext cx="3512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rgbClr val="FF0066"/>
                  </a:solidFill>
                </a:rPr>
                <a:t>(A</a:t>
              </a:r>
              <a:r>
                <a:rPr lang="vi-VN" sz="3200">
                  <a:solidFill>
                    <a:srgbClr val="FF0066"/>
                  </a:solidFill>
                </a:rPr>
                <a:t>) </a:t>
              </a:r>
              <a:r>
                <a:rPr lang="vi-VN" sz="3200"/>
                <a:t>      </a:t>
              </a:r>
              <a:r>
                <a:rPr lang="en-US" sz="3200"/>
                <a:t> </a:t>
              </a:r>
              <a:r>
                <a:rPr lang="vi-VN" sz="3200"/>
                <a:t>:</a:t>
              </a:r>
              <a:r>
                <a:rPr lang="en-US" sz="3200"/>
                <a:t>  </a:t>
              </a:r>
              <a:r>
                <a:rPr lang="vi-VN" sz="3200"/>
                <a:t>     </a:t>
              </a:r>
              <a:r>
                <a:rPr lang="vi-VN" sz="3200" dirty="0"/>
                <a:t>=      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2DB7111E-B1B9-4D12-864A-B0CE5E9ED627}"/>
                </a:ext>
              </a:extLst>
            </p:cNvPr>
            <p:cNvSpPr/>
            <p:nvPr/>
          </p:nvSpPr>
          <p:spPr>
            <a:xfrm>
              <a:off x="5240251" y="4170771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FBDBA47-DBBA-40BE-9DF2-81F27DBF5DE2}"/>
                </a:ext>
              </a:extLst>
            </p:cNvPr>
            <p:cNvSpPr/>
            <p:nvPr/>
          </p:nvSpPr>
          <p:spPr>
            <a:xfrm>
              <a:off x="6125623" y="4170771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8318174-DBB3-4669-A86D-A48E875AE47F}"/>
                </a:ext>
              </a:extLst>
            </p:cNvPr>
            <p:cNvSpPr/>
            <p:nvPr/>
          </p:nvSpPr>
          <p:spPr>
            <a:xfrm>
              <a:off x="7373851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D6E1E3EE-60AF-469E-A2C6-6ECE92932969}"/>
              </a:ext>
            </a:extLst>
          </p:cNvPr>
          <p:cNvSpPr/>
          <p:nvPr/>
        </p:nvSpPr>
        <p:spPr>
          <a:xfrm>
            <a:off x="2347626" y="2641982"/>
            <a:ext cx="544335" cy="51818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92BDC8BD-4771-494A-A20F-FAADC35092F4}"/>
              </a:ext>
            </a:extLst>
          </p:cNvPr>
          <p:cNvSpPr/>
          <p:nvPr/>
        </p:nvSpPr>
        <p:spPr>
          <a:xfrm>
            <a:off x="3217172" y="2641982"/>
            <a:ext cx="544335" cy="51818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135132A-CF07-4EFE-AD7D-75E5FD99650E}"/>
              </a:ext>
            </a:extLst>
          </p:cNvPr>
          <p:cNvSpPr/>
          <p:nvPr/>
        </p:nvSpPr>
        <p:spPr>
          <a:xfrm>
            <a:off x="4476983" y="2632288"/>
            <a:ext cx="568120" cy="537574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837A3A5-F100-444B-9E6C-3AF26786840F}"/>
              </a:ext>
            </a:extLst>
          </p:cNvPr>
          <p:cNvGrpSpPr/>
          <p:nvPr/>
        </p:nvGrpSpPr>
        <p:grpSpPr>
          <a:xfrm>
            <a:off x="1478438" y="3378508"/>
            <a:ext cx="3535681" cy="584775"/>
            <a:chOff x="4344322" y="4170771"/>
            <a:chExt cx="3535681" cy="584775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F32665D-FEB0-4C17-9BB1-DDB7B71699F1}"/>
                </a:ext>
              </a:extLst>
            </p:cNvPr>
            <p:cNvSpPr txBox="1"/>
            <p:nvPr/>
          </p:nvSpPr>
          <p:spPr>
            <a:xfrm>
              <a:off x="4344322" y="4170771"/>
              <a:ext cx="35127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>
                  <a:solidFill>
                    <a:srgbClr val="FF0066"/>
                  </a:solidFill>
                </a:rPr>
                <a:t>(B</a:t>
              </a:r>
              <a:r>
                <a:rPr lang="vi-VN" sz="3200">
                  <a:solidFill>
                    <a:srgbClr val="FF0066"/>
                  </a:solidFill>
                </a:rPr>
                <a:t>) </a:t>
              </a:r>
              <a:r>
                <a:rPr lang="vi-VN" sz="3200"/>
                <a:t>      </a:t>
              </a:r>
              <a:r>
                <a:rPr lang="en-US" sz="3200"/>
                <a:t> </a:t>
              </a:r>
              <a:r>
                <a:rPr lang="vi-VN" sz="3200"/>
                <a:t>: </a:t>
              </a:r>
              <a:r>
                <a:rPr lang="en-US" sz="3200"/>
                <a:t>  </a:t>
              </a:r>
              <a:r>
                <a:rPr lang="vi-VN" sz="3200"/>
                <a:t>    </a:t>
              </a:r>
              <a:r>
                <a:rPr lang="vi-VN" sz="3200" dirty="0"/>
                <a:t>=      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BADF2D26-9290-45F7-B818-4582093DFBB1}"/>
                </a:ext>
              </a:extLst>
            </p:cNvPr>
            <p:cNvSpPr/>
            <p:nvPr/>
          </p:nvSpPr>
          <p:spPr>
            <a:xfrm>
              <a:off x="5240251" y="4170771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C62E3778-FC78-41F2-95B7-6E126D06AFE9}"/>
                </a:ext>
              </a:extLst>
            </p:cNvPr>
            <p:cNvSpPr/>
            <p:nvPr/>
          </p:nvSpPr>
          <p:spPr>
            <a:xfrm>
              <a:off x="6111109" y="4170771"/>
              <a:ext cx="506152" cy="478938"/>
            </a:xfrm>
            <a:prstGeom prst="roundRect">
              <a:avLst/>
            </a:prstGeom>
            <a:solidFill>
              <a:srgbClr val="FFFFFF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0397C942-1166-45D2-978C-FAB054B6BD42}"/>
                </a:ext>
              </a:extLst>
            </p:cNvPr>
            <p:cNvSpPr/>
            <p:nvPr/>
          </p:nvSpPr>
          <p:spPr>
            <a:xfrm>
              <a:off x="7373851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69961A1-B38A-4048-A040-0DDBEA899E82}"/>
              </a:ext>
            </a:extLst>
          </p:cNvPr>
          <p:cNvSpPr/>
          <p:nvPr/>
        </p:nvSpPr>
        <p:spPr>
          <a:xfrm>
            <a:off x="2379146" y="3353854"/>
            <a:ext cx="544335" cy="51818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E70FA63-A05A-4879-AEF5-9649E0556AD2}"/>
              </a:ext>
            </a:extLst>
          </p:cNvPr>
          <p:cNvSpPr/>
          <p:nvPr/>
        </p:nvSpPr>
        <p:spPr>
          <a:xfrm>
            <a:off x="3255065" y="3353854"/>
            <a:ext cx="544335" cy="518186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AC39ED1-2196-4AFB-99AB-CC9EAE227CB5}"/>
              </a:ext>
            </a:extLst>
          </p:cNvPr>
          <p:cNvSpPr/>
          <p:nvPr/>
        </p:nvSpPr>
        <p:spPr>
          <a:xfrm>
            <a:off x="4472192" y="3344160"/>
            <a:ext cx="568120" cy="537574"/>
          </a:xfrm>
          <a:prstGeom prst="roundRect">
            <a:avLst/>
          </a:prstGeom>
          <a:solidFill>
            <a:srgbClr val="FFFFFF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673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4" grpId="0" animBg="1"/>
      <p:bldP spid="65" grpId="0" animBg="1"/>
      <p:bldP spid="66" grpId="0" animBg="1"/>
      <p:bldP spid="72" grpId="0" animBg="1"/>
      <p:bldP spid="73" grpId="0" animBg="1"/>
      <p:bldP spid="74" grpId="0" animBg="1"/>
    </p:bldLst>
  </p:timing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1436</Words>
  <Application>Microsoft Office PowerPoint</Application>
  <PresentationFormat>Custom</PresentationFormat>
  <Paragraphs>225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Titan One</vt:lpstr>
      <vt:lpstr>Source Sans Pro</vt:lpstr>
      <vt:lpstr>Quicksand</vt:lpstr>
      <vt:lpstr>Cambria Math</vt:lpstr>
      <vt:lpstr>Arial</vt:lpstr>
      <vt:lpstr>Roboto Condensed Light</vt:lpstr>
      <vt:lpstr>Bebas Neue</vt:lpstr>
      <vt:lpstr>Fira Sans Extra Condensed Medium</vt:lpstr>
      <vt:lpstr>Dosis</vt:lpstr>
      <vt:lpstr>Pre-K for Christian Schools: God Created Families to Love One Another by Slidesgo</vt:lpstr>
      <vt:lpstr>PowerPoint Presentation</vt:lpstr>
      <vt:lpstr>PowerPoint Presentation</vt:lpstr>
      <vt:lpstr>BÀI 42 SỐ BỊ CHIA, SỐ CHIA, THƯƠNG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Phan Thi Linh (FE FSC DN)</cp:lastModifiedBy>
  <cp:revision>40</cp:revision>
  <dcterms:modified xsi:type="dcterms:W3CDTF">2021-12-19T00:11:46Z</dcterms:modified>
</cp:coreProperties>
</file>