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32" r:id="rId3"/>
  </p:sldMasterIdLst>
  <p:notesMasterIdLst>
    <p:notesMasterId r:id="rId19"/>
  </p:notesMasterIdLst>
  <p:sldIdLst>
    <p:sldId id="268" r:id="rId4"/>
    <p:sldId id="342" r:id="rId5"/>
    <p:sldId id="269" r:id="rId6"/>
    <p:sldId id="317" r:id="rId7"/>
    <p:sldId id="267" r:id="rId8"/>
    <p:sldId id="318" r:id="rId9"/>
    <p:sldId id="321" r:id="rId10"/>
    <p:sldId id="322" r:id="rId11"/>
    <p:sldId id="324" r:id="rId12"/>
    <p:sldId id="334" r:id="rId13"/>
    <p:sldId id="341" r:id="rId14"/>
    <p:sldId id="340" r:id="rId15"/>
    <p:sldId id="326" r:id="rId16"/>
    <p:sldId id="327" r:id="rId17"/>
    <p:sldId id="329" r:id="rId18"/>
  </p:sldIdLst>
  <p:sldSz cx="12161838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D71"/>
    <a:srgbClr val="FF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3" autoAdjust="0"/>
    <p:restoredTop sz="85820" autoAdjust="0"/>
  </p:normalViewPr>
  <p:slideViewPr>
    <p:cSldViewPr>
      <p:cViewPr varScale="1">
        <p:scale>
          <a:sx n="63" d="100"/>
          <a:sy n="63" d="100"/>
        </p:scale>
        <p:origin x="1002" y="66"/>
      </p:cViewPr>
      <p:guideLst>
        <p:guide orient="horz" pos="2160"/>
        <p:guide pos="38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D24063-62DE-41B8-83BF-850B3016569B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2150" y="1143000"/>
            <a:ext cx="5473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AB5B23-AD8B-4E84-AD21-A9BF9EFA0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1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Khởi động, vận động theo nhạc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B5B23-AD8B-4E84-AD21-A9BF9EFA0E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41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GV: Ai là</a:t>
            </a:r>
            <a:r>
              <a:rPr lang="en-US" baseline="0"/>
              <a:t> người nói đúng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29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6c6532119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6c6532119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01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43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47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08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760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Dựa vào hình ảnh để giải thích thêm cho 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B5B23-AD8B-4E84-AD21-A9BF9EFA0E3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471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khi HS có lời giải khác phù hợp</a:t>
            </a:r>
          </a:p>
          <a:p>
            <a:r>
              <a:rPr lang="en-US" baseline="0"/>
              <a:t>Giúp HS chủ động lùi ô cân đối là đc, k nên máy móc về việc lùi mấy ô, nó sẽ làm HS máy móc trong cs và học tập (đây là theo quan điểm người soạn)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2043E91-0332-46B7-84BF-5D28456058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8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484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028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96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09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80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660">
                <a:solidFill>
                  <a:schemeClr val="tx1">
                    <a:tint val="75000"/>
                  </a:schemeClr>
                </a:solidFill>
              </a:defRPr>
            </a:lvl1pPr>
            <a:lvl2pPr marL="608076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2pPr>
            <a:lvl3pPr marL="1216152" indent="0">
              <a:buNone/>
              <a:defRPr sz="2128">
                <a:solidFill>
                  <a:schemeClr val="tx1">
                    <a:tint val="75000"/>
                  </a:schemeClr>
                </a:solidFill>
              </a:defRPr>
            </a:lvl3pPr>
            <a:lvl4pPr marL="182422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4pPr>
            <a:lvl5pPr marL="2432304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5pPr>
            <a:lvl6pPr marL="3040380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6pPr>
            <a:lvl7pPr marL="3648456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7pPr>
            <a:lvl8pPr marL="4256532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8pPr>
            <a:lvl9pPr marL="486460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1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08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873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43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708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4256"/>
            </a:lvl1pPr>
            <a:lvl2pPr>
              <a:defRPr sz="3724"/>
            </a:lvl2pPr>
            <a:lvl3pPr>
              <a:defRPr sz="3192"/>
            </a:lvl3pPr>
            <a:lvl4pPr>
              <a:defRPr sz="2660"/>
            </a:lvl4pPr>
            <a:lvl5pPr>
              <a:defRPr sz="2660"/>
            </a:lvl5pPr>
            <a:lvl6pPr>
              <a:defRPr sz="2660"/>
            </a:lvl6pPr>
            <a:lvl7pPr>
              <a:defRPr sz="2660"/>
            </a:lvl7pPr>
            <a:lvl8pPr>
              <a:defRPr sz="2660"/>
            </a:lvl8pPr>
            <a:lvl9pPr>
              <a:defRPr sz="26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89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81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256"/>
            </a:lvl1pPr>
            <a:lvl2pPr marL="608076" indent="0">
              <a:buNone/>
              <a:defRPr sz="3724"/>
            </a:lvl2pPr>
            <a:lvl3pPr marL="1216152" indent="0">
              <a:buNone/>
              <a:defRPr sz="3192"/>
            </a:lvl3pPr>
            <a:lvl4pPr marL="1824228" indent="0">
              <a:buNone/>
              <a:defRPr sz="2660"/>
            </a:lvl4pPr>
            <a:lvl5pPr marL="2432304" indent="0">
              <a:buNone/>
              <a:defRPr sz="2660"/>
            </a:lvl5pPr>
            <a:lvl6pPr marL="3040380" indent="0">
              <a:buNone/>
              <a:defRPr sz="2660"/>
            </a:lvl6pPr>
            <a:lvl7pPr marL="3648456" indent="0">
              <a:buNone/>
              <a:defRPr sz="2660"/>
            </a:lvl7pPr>
            <a:lvl8pPr marL="4256532" indent="0">
              <a:buNone/>
              <a:defRPr sz="2660"/>
            </a:lvl8pPr>
            <a:lvl9pPr marL="4864608" indent="0">
              <a:buNone/>
              <a:defRPr sz="26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65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53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320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8"/>
          <p:cNvSpPr txBox="1">
            <a:spLocks noGrp="1"/>
          </p:cNvSpPr>
          <p:nvPr>
            <p:ph type="title"/>
          </p:nvPr>
        </p:nvSpPr>
        <p:spPr>
          <a:xfrm>
            <a:off x="2647634" y="1643800"/>
            <a:ext cx="6866571" cy="35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2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44" name="Google Shape;144;p8"/>
          <p:cNvGrpSpPr/>
          <p:nvPr/>
        </p:nvGrpSpPr>
        <p:grpSpPr>
          <a:xfrm>
            <a:off x="1235935" y="917134"/>
            <a:ext cx="10142461" cy="5331052"/>
            <a:chOff x="929250" y="687850"/>
            <a:chExt cx="7625711" cy="3998289"/>
          </a:xfrm>
        </p:grpSpPr>
        <p:sp>
          <p:nvSpPr>
            <p:cNvPr id="145" name="Google Shape;145;p8"/>
            <p:cNvSpPr/>
            <p:nvPr/>
          </p:nvSpPr>
          <p:spPr>
            <a:xfrm>
              <a:off x="929250" y="6878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 rot="2348850">
              <a:off x="8010309" y="3946177"/>
              <a:ext cx="363039" cy="704429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42701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67235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094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805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660">
                <a:solidFill>
                  <a:schemeClr val="tx1">
                    <a:tint val="75000"/>
                  </a:schemeClr>
                </a:solidFill>
              </a:defRPr>
            </a:lvl1pPr>
            <a:lvl2pPr marL="608076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2pPr>
            <a:lvl3pPr marL="1216152" indent="0">
              <a:buNone/>
              <a:defRPr sz="2128">
                <a:solidFill>
                  <a:schemeClr val="tx1">
                    <a:tint val="75000"/>
                  </a:schemeClr>
                </a:solidFill>
              </a:defRPr>
            </a:lvl3pPr>
            <a:lvl4pPr marL="182422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4pPr>
            <a:lvl5pPr marL="2432304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5pPr>
            <a:lvl6pPr marL="3040380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6pPr>
            <a:lvl7pPr marL="3648456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7pPr>
            <a:lvl8pPr marL="4256532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8pPr>
            <a:lvl9pPr marL="486460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14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082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87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660">
                <a:solidFill>
                  <a:schemeClr val="tx1">
                    <a:tint val="75000"/>
                  </a:schemeClr>
                </a:solidFill>
              </a:defRPr>
            </a:lvl1pPr>
            <a:lvl2pPr marL="608076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2pPr>
            <a:lvl3pPr marL="1216152" indent="0">
              <a:buNone/>
              <a:defRPr sz="2128">
                <a:solidFill>
                  <a:schemeClr val="tx1">
                    <a:tint val="75000"/>
                  </a:schemeClr>
                </a:solidFill>
              </a:defRPr>
            </a:lvl3pPr>
            <a:lvl4pPr marL="182422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4pPr>
            <a:lvl5pPr marL="2432304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5pPr>
            <a:lvl6pPr marL="3040380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6pPr>
            <a:lvl7pPr marL="3648456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7pPr>
            <a:lvl8pPr marL="4256532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8pPr>
            <a:lvl9pPr marL="486460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6153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431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7089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4256"/>
            </a:lvl1pPr>
            <a:lvl2pPr>
              <a:defRPr sz="3724"/>
            </a:lvl2pPr>
            <a:lvl3pPr>
              <a:defRPr sz="3192"/>
            </a:lvl3pPr>
            <a:lvl4pPr>
              <a:defRPr sz="2660"/>
            </a:lvl4pPr>
            <a:lvl5pPr>
              <a:defRPr sz="2660"/>
            </a:lvl5pPr>
            <a:lvl6pPr>
              <a:defRPr sz="2660"/>
            </a:lvl6pPr>
            <a:lvl7pPr>
              <a:defRPr sz="2660"/>
            </a:lvl7pPr>
            <a:lvl8pPr>
              <a:defRPr sz="2660"/>
            </a:lvl8pPr>
            <a:lvl9pPr>
              <a:defRPr sz="26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896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256"/>
            </a:lvl1pPr>
            <a:lvl2pPr marL="608076" indent="0">
              <a:buNone/>
              <a:defRPr sz="3724"/>
            </a:lvl2pPr>
            <a:lvl3pPr marL="1216152" indent="0">
              <a:buNone/>
              <a:defRPr sz="3192"/>
            </a:lvl3pPr>
            <a:lvl4pPr marL="1824228" indent="0">
              <a:buNone/>
              <a:defRPr sz="2660"/>
            </a:lvl4pPr>
            <a:lvl5pPr marL="2432304" indent="0">
              <a:buNone/>
              <a:defRPr sz="2660"/>
            </a:lvl5pPr>
            <a:lvl6pPr marL="3040380" indent="0">
              <a:buNone/>
              <a:defRPr sz="2660"/>
            </a:lvl6pPr>
            <a:lvl7pPr marL="3648456" indent="0">
              <a:buNone/>
              <a:defRPr sz="2660"/>
            </a:lvl7pPr>
            <a:lvl8pPr marL="4256532" indent="0">
              <a:buNone/>
              <a:defRPr sz="2660"/>
            </a:lvl8pPr>
            <a:lvl9pPr marL="4864608" indent="0">
              <a:buNone/>
              <a:defRPr sz="26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65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530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320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9144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235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24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39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56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4256"/>
            </a:lvl1pPr>
            <a:lvl2pPr>
              <a:defRPr sz="3724"/>
            </a:lvl2pPr>
            <a:lvl3pPr>
              <a:defRPr sz="3192"/>
            </a:lvl3pPr>
            <a:lvl4pPr>
              <a:defRPr sz="2660"/>
            </a:lvl4pPr>
            <a:lvl5pPr>
              <a:defRPr sz="2660"/>
            </a:lvl5pPr>
            <a:lvl6pPr>
              <a:defRPr sz="2660"/>
            </a:lvl6pPr>
            <a:lvl7pPr>
              <a:defRPr sz="2660"/>
            </a:lvl7pPr>
            <a:lvl8pPr>
              <a:defRPr sz="2660"/>
            </a:lvl8pPr>
            <a:lvl9pPr>
              <a:defRPr sz="26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90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256"/>
            </a:lvl1pPr>
            <a:lvl2pPr marL="608076" indent="0">
              <a:buNone/>
              <a:defRPr sz="3724"/>
            </a:lvl2pPr>
            <a:lvl3pPr marL="1216152" indent="0">
              <a:buNone/>
              <a:defRPr sz="3192"/>
            </a:lvl3pPr>
            <a:lvl4pPr marL="1824228" indent="0">
              <a:buNone/>
              <a:defRPr sz="2660"/>
            </a:lvl4pPr>
            <a:lvl5pPr marL="2432304" indent="0">
              <a:buNone/>
              <a:defRPr sz="2660"/>
            </a:lvl5pPr>
            <a:lvl6pPr marL="3040380" indent="0">
              <a:buNone/>
              <a:defRPr sz="2660"/>
            </a:lvl6pPr>
            <a:lvl7pPr marL="3648456" indent="0">
              <a:buNone/>
              <a:defRPr sz="2660"/>
            </a:lvl7pPr>
            <a:lvl8pPr marL="4256532" indent="0">
              <a:buNone/>
              <a:defRPr sz="2660"/>
            </a:lvl8pPr>
            <a:lvl9pPr marL="4864608" indent="0">
              <a:buNone/>
              <a:defRPr sz="26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987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25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6152" rtl="0" eaLnBrk="1" latinLnBrk="0" hangingPunct="1">
        <a:spcBef>
          <a:spcPct val="0"/>
        </a:spcBef>
        <a:buNone/>
        <a:defRPr sz="5852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57" indent="-456057" algn="l" defTabSz="1216152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124" indent="-380048" algn="l" defTabSz="1216152" rtl="0" eaLnBrk="1" latinLnBrk="0" hangingPunct="1">
        <a:spcBef>
          <a:spcPct val="20000"/>
        </a:spcBef>
        <a:buFont typeface="Arial" pitchFamily="34" charset="0"/>
        <a:buChar char="–"/>
        <a:defRPr sz="3724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019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66" indent="-304038" algn="l" defTabSz="1216152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342" indent="-304038" algn="l" defTabSz="1216152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418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494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57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646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7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5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22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304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8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45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53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60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2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44" r:id="rId12"/>
    <p:sldLayoutId id="2147483745" r:id="rId13"/>
  </p:sldLayoutIdLst>
  <p:txStyles>
    <p:titleStyle>
      <a:lvl1pPr algn="ctr" defTabSz="1216152" rtl="0" eaLnBrk="1" latinLnBrk="0" hangingPunct="1">
        <a:spcBef>
          <a:spcPct val="0"/>
        </a:spcBef>
        <a:buNone/>
        <a:defRPr sz="5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57" indent="-456057" algn="l" defTabSz="1216152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124" indent="-380048" algn="l" defTabSz="1216152" rtl="0" eaLnBrk="1" latinLnBrk="0" hangingPunct="1">
        <a:spcBef>
          <a:spcPct val="20000"/>
        </a:spcBef>
        <a:buFont typeface="Arial" pitchFamily="34" charset="0"/>
        <a:buChar char="–"/>
        <a:defRPr sz="3724" kern="1200">
          <a:solidFill>
            <a:schemeClr val="tx1"/>
          </a:solidFill>
          <a:latin typeface="+mn-lt"/>
          <a:ea typeface="+mn-ea"/>
          <a:cs typeface="+mn-cs"/>
        </a:defRPr>
      </a:lvl2pPr>
      <a:lvl3pPr marL="152019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66" indent="-304038" algn="l" defTabSz="1216152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342" indent="-304038" algn="l" defTabSz="1216152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418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494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57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646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7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5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22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304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8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45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53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60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2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6" r:id="rId12"/>
  </p:sldLayoutIdLst>
  <p:txStyles>
    <p:titleStyle>
      <a:lvl1pPr algn="ctr" defTabSz="1216152" rtl="0" eaLnBrk="1" latinLnBrk="0" hangingPunct="1">
        <a:spcBef>
          <a:spcPct val="0"/>
        </a:spcBef>
        <a:buNone/>
        <a:defRPr sz="5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57" indent="-456057" algn="l" defTabSz="1216152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124" indent="-380048" algn="l" defTabSz="1216152" rtl="0" eaLnBrk="1" latinLnBrk="0" hangingPunct="1">
        <a:spcBef>
          <a:spcPct val="20000"/>
        </a:spcBef>
        <a:buFont typeface="Arial" pitchFamily="34" charset="0"/>
        <a:buChar char="–"/>
        <a:defRPr sz="3724" kern="1200">
          <a:solidFill>
            <a:schemeClr val="tx1"/>
          </a:solidFill>
          <a:latin typeface="+mn-lt"/>
          <a:ea typeface="+mn-ea"/>
          <a:cs typeface="+mn-cs"/>
        </a:defRPr>
      </a:lvl2pPr>
      <a:lvl3pPr marL="152019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66" indent="-304038" algn="l" defTabSz="1216152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342" indent="-304038" algn="l" defTabSz="1216152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418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494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57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646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7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5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22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304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8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45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53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60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9.png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1.xml"/><Relationship Id="rId4" Type="http://schemas.openxmlformats.org/officeDocument/2006/relationships/hyperlink" Target="https://www.facebook.com/groups/443096903751589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1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DD5332F-D340-456E-A84A-F7FFBCF737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" r="1868"/>
          <a:stretch/>
        </p:blipFill>
        <p:spPr bwMode="auto">
          <a:xfrm>
            <a:off x="870810" y="547513"/>
            <a:ext cx="10315501" cy="309559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4C4D40D8-0F69-46A7-B3B6-5219ABC048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73953" y="-15325"/>
            <a:ext cx="1889525" cy="174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ACAD1E6-5B25-48B3-B655-A22D0CB4BD7F}"/>
              </a:ext>
            </a:extLst>
          </p:cNvPr>
          <p:cNvGrpSpPr/>
          <p:nvPr/>
        </p:nvGrpSpPr>
        <p:grpSpPr>
          <a:xfrm>
            <a:off x="2423319" y="859314"/>
            <a:ext cx="7866273" cy="2215991"/>
            <a:chOff x="2544762" y="859312"/>
            <a:chExt cx="7924800" cy="221599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DC55644-3E20-4814-BD15-5DD0AB1E5E1B}"/>
                </a:ext>
              </a:extLst>
            </p:cNvPr>
            <p:cNvSpPr txBox="1"/>
            <p:nvPr/>
          </p:nvSpPr>
          <p:spPr>
            <a:xfrm>
              <a:off x="2544762" y="85931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endParaRPr lang="en-US" sz="137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38FFD7-762C-4096-AB67-68671407061F}"/>
                </a:ext>
              </a:extLst>
            </p:cNvPr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endParaRPr lang="en-US" sz="13700" b="1" spc="149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9A7CCFC-4342-4BF9-8E21-06664CC097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403872" y="3620707"/>
            <a:ext cx="5180566" cy="27037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63465" y="1274812"/>
            <a:ext cx="6080125" cy="180049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3700" b="1" kern="0">
                <a:solidFill>
                  <a:prstClr val="black"/>
                </a:solidFill>
                <a:latin typeface="HP001 4 hàng" panose="020B0603050302020204" pitchFamily="34" charset="0"/>
                <a:ea typeface="Arial-Rounded" pitchFamily="34" charset="0"/>
                <a:cs typeface="Arial" pitchFamily="34" charset="0"/>
                <a:sym typeface="Arial"/>
              </a:rPr>
              <a:t>Thứ </a:t>
            </a:r>
            <a:r>
              <a:rPr lang="en-US" sz="3700" b="1" kern="0" smtClean="0">
                <a:solidFill>
                  <a:prstClr val="black"/>
                </a:solidFill>
                <a:latin typeface="HP001 4 hàng" panose="020B0603050302020204" pitchFamily="34" charset="0"/>
                <a:ea typeface="Arial-Rounded" pitchFamily="34" charset="0"/>
                <a:cs typeface="Arial" pitchFamily="34" charset="0"/>
                <a:sym typeface="Arial"/>
              </a:rPr>
              <a:t>ba </a:t>
            </a:r>
            <a:r>
              <a:rPr lang="en-US" sz="3700" b="1" kern="0">
                <a:solidFill>
                  <a:prstClr val="black"/>
                </a:solidFill>
                <a:latin typeface="HP001 4 hàng" panose="020B0603050302020204" pitchFamily="34" charset="0"/>
                <a:ea typeface="Arial-Rounded" pitchFamily="34" charset="0"/>
                <a:cs typeface="Arial" pitchFamily="34" charset="0"/>
                <a:sym typeface="Arial"/>
              </a:rPr>
              <a:t>ngày </a:t>
            </a:r>
            <a:r>
              <a:rPr lang="en-US" sz="3700" b="1" kern="0" smtClean="0">
                <a:solidFill>
                  <a:prstClr val="black"/>
                </a:solidFill>
                <a:latin typeface="HP001 4 hàng" panose="020B0603050302020204" pitchFamily="34" charset="0"/>
                <a:ea typeface="Arial-Rounded" pitchFamily="34" charset="0"/>
                <a:cs typeface="Arial" pitchFamily="34" charset="0"/>
                <a:sym typeface="Arial"/>
              </a:rPr>
              <a:t>8 </a:t>
            </a:r>
            <a:r>
              <a:rPr lang="en-US" sz="3700" b="1" kern="0" dirty="0">
                <a:solidFill>
                  <a:prstClr val="black"/>
                </a:solidFill>
                <a:latin typeface="HP001 4 hàng" panose="020B0603050302020204" pitchFamily="34" charset="0"/>
                <a:ea typeface="Arial-Rounded" pitchFamily="34" charset="0"/>
                <a:cs typeface="Arial" pitchFamily="34" charset="0"/>
                <a:sym typeface="Arial"/>
              </a:rPr>
              <a:t>- 2 -2022</a:t>
            </a:r>
          </a:p>
          <a:p>
            <a:pPr lvl="0" algn="ctr"/>
            <a:r>
              <a:rPr lang="en-US" sz="3700" b="1" kern="0" dirty="0">
                <a:solidFill>
                  <a:prstClr val="black"/>
                </a:solidFill>
                <a:latin typeface="HP001 4 hàng" panose="020B0603050302020204" pitchFamily="34" charset="0"/>
                <a:ea typeface="Arial-Rounded" pitchFamily="34" charset="0"/>
                <a:cs typeface="Arial" pitchFamily="34" charset="0"/>
                <a:sym typeface="Arial"/>
              </a:rPr>
              <a:t>Toán</a:t>
            </a:r>
          </a:p>
          <a:p>
            <a:pPr lvl="0" algn="ctr"/>
            <a:r>
              <a:rPr lang="en-US" sz="3700" b="1" kern="0" dirty="0" smtClean="0">
                <a:solidFill>
                  <a:prstClr val="black"/>
                </a:solidFill>
                <a:latin typeface="HP001 4 hàng" panose="020B0603050302020204" pitchFamily="34" charset="0"/>
                <a:ea typeface="Arial-Rounded" pitchFamily="34" charset="0"/>
                <a:cs typeface="Arial" pitchFamily="34" charset="0"/>
                <a:sym typeface="Arial"/>
              </a:rPr>
              <a:t>Luyện tập</a:t>
            </a:r>
            <a:endParaRPr lang="en-US" sz="3700" b="1" kern="0" dirty="0">
              <a:solidFill>
                <a:prstClr val="black"/>
              </a:solidFill>
              <a:latin typeface="HP001 4 hàng" panose="020B0603050302020204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246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516538" y="757596"/>
            <a:ext cx="97459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/>
              <a:t>Đàn gà đang ở cạnh đống rơm. Việt cho biết có tất cả 20 cái chân gà. Đố em biết đàn gà đó có bao nhiêu con gà?</a:t>
            </a:r>
            <a:endParaRPr lang="vi-VN" sz="3600" dirty="0"/>
          </a:p>
        </p:txBody>
      </p:sp>
      <p:sp>
        <p:nvSpPr>
          <p:cNvPr id="3" name="Oval 2"/>
          <p:cNvSpPr/>
          <p:nvPr/>
        </p:nvSpPr>
        <p:spPr>
          <a:xfrm>
            <a:off x="746919" y="663526"/>
            <a:ext cx="731520" cy="731520"/>
          </a:xfrm>
          <a:prstGeom prst="ellipse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B5AEB3-E216-4309-879F-4F88033F9744}"/>
              </a:ext>
            </a:extLst>
          </p:cNvPr>
          <p:cNvCxnSpPr>
            <a:cxnSpLocks/>
          </p:cNvCxnSpPr>
          <p:nvPr/>
        </p:nvCxnSpPr>
        <p:spPr>
          <a:xfrm>
            <a:off x="1548622" y="1856874"/>
            <a:ext cx="484090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82D8E87-9A30-461B-A80F-7730223D4021}"/>
              </a:ext>
            </a:extLst>
          </p:cNvPr>
          <p:cNvCxnSpPr>
            <a:cxnSpLocks/>
          </p:cNvCxnSpPr>
          <p:nvPr/>
        </p:nvCxnSpPr>
        <p:spPr>
          <a:xfrm>
            <a:off x="6794793" y="1903368"/>
            <a:ext cx="42672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34A6396-7F1B-4F13-AAEC-FCA0A5BE7859}"/>
              </a:ext>
            </a:extLst>
          </p:cNvPr>
          <p:cNvSpPr txBox="1"/>
          <p:nvPr/>
        </p:nvSpPr>
        <p:spPr>
          <a:xfrm>
            <a:off x="975519" y="3275743"/>
            <a:ext cx="3527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>
                <a:latin typeface="Arial" panose="020B0604020202020204" pitchFamily="34" charset="0"/>
                <a:cs typeface="Arial" panose="020B0604020202020204" pitchFamily="34" charset="0"/>
              </a:rPr>
              <a:t>Tóm tắt:</a:t>
            </a:r>
            <a:endParaRPr lang="vi-VN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EA6D47-B954-4740-96E4-8844D2EC4489}"/>
              </a:ext>
            </a:extLst>
          </p:cNvPr>
          <p:cNvSpPr txBox="1"/>
          <p:nvPr/>
        </p:nvSpPr>
        <p:spPr>
          <a:xfrm>
            <a:off x="976480" y="4025151"/>
            <a:ext cx="6331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2 cái chân: 1 con gà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EB2E341-4112-4D4E-9401-C9885B007785}"/>
              </a:ext>
            </a:extLst>
          </p:cNvPr>
          <p:cNvSpPr txBox="1"/>
          <p:nvPr/>
        </p:nvSpPr>
        <p:spPr>
          <a:xfrm>
            <a:off x="976480" y="4774559"/>
            <a:ext cx="6331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20 cái chân: …con gà?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4B8F7B-AD76-4683-B6B6-3514A33FEBF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8493" y="2832849"/>
            <a:ext cx="6019800" cy="298660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5ACFC75-04C9-442C-AD6A-778EC484F94F}"/>
              </a:ext>
            </a:extLst>
          </p:cNvPr>
          <p:cNvCxnSpPr>
            <a:cxnSpLocks/>
          </p:cNvCxnSpPr>
          <p:nvPr/>
        </p:nvCxnSpPr>
        <p:spPr>
          <a:xfrm>
            <a:off x="1601721" y="2450676"/>
            <a:ext cx="42672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157A348-E143-46E8-9B0B-14C95FB7B83B}"/>
              </a:ext>
            </a:extLst>
          </p:cNvPr>
          <p:cNvCxnSpPr>
            <a:cxnSpLocks/>
          </p:cNvCxnSpPr>
          <p:nvPr/>
        </p:nvCxnSpPr>
        <p:spPr>
          <a:xfrm>
            <a:off x="1601721" y="1362962"/>
            <a:ext cx="15835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26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How to Draw a Cartoon Tree | Easy Step by Step Drawing Guides | Cartoon  trees, Tree drawing for kids, Tree drawing">
            <a:extLst>
              <a:ext uri="{FF2B5EF4-FFF2-40B4-BE49-F238E27FC236}">
                <a16:creationId xmlns:a16="http://schemas.microsoft.com/office/drawing/2014/main" id="{2ABFE602-4D26-448A-A64A-736D616D0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081" y="-234856"/>
            <a:ext cx="6964857" cy="616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hicken Infant Mother Clip art - Yellow chick png download - 800*788 - Free  Transparent Chicken png Download. - Clip Art Library">
            <a:extLst>
              <a:ext uri="{FF2B5EF4-FFF2-40B4-BE49-F238E27FC236}">
                <a16:creationId xmlns:a16="http://schemas.microsoft.com/office/drawing/2014/main" id="{6685A440-57F4-4ED2-949B-77FDAAE36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417" y="5037990"/>
            <a:ext cx="1372394" cy="135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hicken cartoon Graphics to Download">
            <a:extLst>
              <a:ext uri="{FF2B5EF4-FFF2-40B4-BE49-F238E27FC236}">
                <a16:creationId xmlns:a16="http://schemas.microsoft.com/office/drawing/2014/main" id="{3907B0E7-530A-4357-8315-1AC7E678E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3388" y="2755873"/>
            <a:ext cx="3172861" cy="317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hicken Infant Mother Clip art - Yellow chick png download - 800*788 - Free  Transparent Chicken png Download. - Clip Art Library">
            <a:extLst>
              <a:ext uri="{FF2B5EF4-FFF2-40B4-BE49-F238E27FC236}">
                <a16:creationId xmlns:a16="http://schemas.microsoft.com/office/drawing/2014/main" id="{1EEB46F4-DA82-4931-9109-BEFEEED9E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276" y="4787850"/>
            <a:ext cx="1372394" cy="135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hicken Infant Mother Clip art - Yellow chick png download - 800*788 - Free  Transparent Chicken png Download. - Clip Art Library">
            <a:extLst>
              <a:ext uri="{FF2B5EF4-FFF2-40B4-BE49-F238E27FC236}">
                <a16:creationId xmlns:a16="http://schemas.microsoft.com/office/drawing/2014/main" id="{078D8CD3-D9A6-44C7-8025-231928951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383" y="4988788"/>
            <a:ext cx="1372394" cy="135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hicken Infant Mother Clip art - Yellow chick png download - 800*788 - Free  Transparent Chicken png Download. - Clip Art Library">
            <a:extLst>
              <a:ext uri="{FF2B5EF4-FFF2-40B4-BE49-F238E27FC236}">
                <a16:creationId xmlns:a16="http://schemas.microsoft.com/office/drawing/2014/main" id="{9107EAB6-3005-436D-83A7-8127F5CF6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42" y="3637838"/>
            <a:ext cx="1372394" cy="135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hicken Infant Mother Clip art - Yellow chick png download - 800*788 - Free  Transparent Chicken png Download. - Clip Art Library">
            <a:extLst>
              <a:ext uri="{FF2B5EF4-FFF2-40B4-BE49-F238E27FC236}">
                <a16:creationId xmlns:a16="http://schemas.microsoft.com/office/drawing/2014/main" id="{7CB3650A-A22F-4AEE-852E-1D6E6A9E1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694" y="3201419"/>
            <a:ext cx="1372394" cy="135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artoon Sun Clip Art at Clker.com - vector clip art online, royalty free &amp;amp;  public domain">
            <a:extLst>
              <a:ext uri="{FF2B5EF4-FFF2-40B4-BE49-F238E27FC236}">
                <a16:creationId xmlns:a16="http://schemas.microsoft.com/office/drawing/2014/main" id="{7FA7CF59-6918-4176-8641-806F25F25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719" y="-143790"/>
            <a:ext cx="2069152" cy="175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Đống Rơm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D8D07363-F360-4B23-9973-14286A2DB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852" y="-1157034"/>
            <a:ext cx="7350366" cy="735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en and chick">
            <a:extLst>
              <a:ext uri="{FF2B5EF4-FFF2-40B4-BE49-F238E27FC236}">
                <a16:creationId xmlns:a16="http://schemas.microsoft.com/office/drawing/2014/main" id="{03A8CE77-8B9D-4439-A7A4-F5E04E11E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161" y="2510092"/>
            <a:ext cx="5106194" cy="382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22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98214" y="514350"/>
            <a:ext cx="10639901" cy="5810250"/>
            <a:chOff x="631064" y="0"/>
            <a:chExt cx="10639901" cy="5810250"/>
          </a:xfrm>
        </p:grpSpPr>
        <p:pic>
          <p:nvPicPr>
            <p:cNvPr id="3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76" b="27585"/>
            <a:stretch/>
          </p:blipFill>
          <p:spPr bwMode="auto">
            <a:xfrm>
              <a:off x="631064" y="0"/>
              <a:ext cx="10639901" cy="58102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631064" y="1"/>
              <a:ext cx="0" cy="581024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208927" y="3018268"/>
            <a:ext cx="1104140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vi-VN" altLang="en-US" sz="3800" b="1">
                <a:solidFill>
                  <a:srgbClr val="7030A0"/>
                </a:solidFill>
                <a:latin typeface="HP001 4 hàng" pitchFamily="34" charset="0"/>
              </a:rPr>
              <a:t>Đàn gà có Ǉất cả số 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c</a:t>
            </a:r>
            <a:r>
              <a:rPr lang="el-GR" altLang="en-US" sz="3800" b="1">
                <a:solidFill>
                  <a:srgbClr val="7030A0"/>
                </a:solidFill>
                <a:latin typeface="HP001 4 hàng" pitchFamily="34" charset="0"/>
              </a:rPr>
              <a:t>Ϊ</a:t>
            </a:r>
            <a:r>
              <a:rPr lang="vi-VN" altLang="en-US" sz="3800" b="1">
                <a:solidFill>
                  <a:srgbClr val="7030A0"/>
                </a:solidFill>
                <a:latin typeface="HP001 4 hàng" pitchFamily="34" charset="0"/>
              </a:rPr>
              <a:t> là: 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595815" y="3743215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20 : 2 = 10 (c</a:t>
            </a:r>
            <a:r>
              <a:rPr lang="el-GR" altLang="en-US" sz="3800" b="1">
                <a:solidFill>
                  <a:srgbClr val="7030A0"/>
                </a:solidFill>
                <a:latin typeface="HP001 4 hàng" pitchFamily="34" charset="0"/>
              </a:rPr>
              <a:t>Ϊ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)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4350108" y="4463063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Đáp số: 10 c</a:t>
            </a:r>
            <a:r>
              <a:rPr lang="el-GR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Ϊ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gà.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746919" y="2309329"/>
            <a:ext cx="92914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3.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427DC13-96DE-4C08-8FD6-DDDA61FD2118}"/>
              </a:ext>
            </a:extLst>
          </p:cNvPr>
          <p:cNvGrpSpPr/>
          <p:nvPr/>
        </p:nvGrpSpPr>
        <p:grpSpPr>
          <a:xfrm>
            <a:off x="8020784" y="4920713"/>
            <a:ext cx="4898166" cy="1937287"/>
            <a:chOff x="8020784" y="4920713"/>
            <a:chExt cx="4898166" cy="193728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0BD835E-86B8-4B3C-9F48-E810D6078DBE}"/>
                </a:ext>
              </a:extLst>
            </p:cNvPr>
            <p:cNvSpPr/>
            <p:nvPr/>
          </p:nvSpPr>
          <p:spPr>
            <a:xfrm>
              <a:off x="8020784" y="4920713"/>
              <a:ext cx="3941917" cy="1937287"/>
            </a:xfrm>
            <a:prstGeom prst="roundRect">
              <a:avLst/>
            </a:prstGeom>
            <a:solidFill>
              <a:srgbClr val="FFDD7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D21DB99-1309-4F7D-8CFE-555A430CE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45190" y="5016093"/>
              <a:ext cx="4873760" cy="18419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687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4139903" y="990600"/>
            <a:ext cx="3882032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CỦNG CỐ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Happy Strawberry Cartoon Transparent PNG &amp; SVG Ve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318419" y="2286000"/>
            <a:ext cx="9525000" cy="304698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Trong lớp em có 20 học sinh, ngồi vào 10 cái bàn. Hỏi mỗi bàn cho bao nhiêu học sinh, biết rằng số học sinh mỗi bàn bằng nhau.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30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6"/>
          <p:cNvSpPr txBox="1">
            <a:spLocks noGrp="1"/>
          </p:cNvSpPr>
          <p:nvPr>
            <p:ph type="ctrTitle" idx="4294967295"/>
          </p:nvPr>
        </p:nvSpPr>
        <p:spPr>
          <a:xfrm>
            <a:off x="1585119" y="381000"/>
            <a:ext cx="9002713" cy="1260475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algn="ctr"/>
            <a:r>
              <a:rPr lang="en" sz="4400" b="1">
                <a:latin typeface="+mj-lt"/>
              </a:rPr>
              <a:t>DẶN DÒ</a:t>
            </a:r>
            <a:endParaRPr sz="4400" b="1">
              <a:latin typeface="+mj-lt"/>
            </a:endParaRPr>
          </a:p>
        </p:txBody>
      </p:sp>
      <p:sp>
        <p:nvSpPr>
          <p:cNvPr id="416" name="Google Shape;416;p36"/>
          <p:cNvSpPr/>
          <p:nvPr/>
        </p:nvSpPr>
        <p:spPr>
          <a:xfrm>
            <a:off x="7452519" y="2057400"/>
            <a:ext cx="3200400" cy="3200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8" name="Google Shape;418;p36"/>
          <p:cNvSpPr/>
          <p:nvPr/>
        </p:nvSpPr>
        <p:spPr>
          <a:xfrm>
            <a:off x="1661319" y="2057400"/>
            <a:ext cx="3200400" cy="3200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" name="Google Shape;419;p36"/>
          <p:cNvSpPr/>
          <p:nvPr/>
        </p:nvSpPr>
        <p:spPr>
          <a:xfrm>
            <a:off x="4538397" y="1721833"/>
            <a:ext cx="3200400" cy="320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6" name="Google Shape;426;p36"/>
          <p:cNvSpPr txBox="1">
            <a:spLocks noGrp="1"/>
          </p:cNvSpPr>
          <p:nvPr>
            <p:ph type="title" idx="4294967295"/>
          </p:nvPr>
        </p:nvSpPr>
        <p:spPr>
          <a:xfrm>
            <a:off x="4743184" y="2887662"/>
            <a:ext cx="2995613" cy="769938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3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" sz="3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oàn thành bài</a:t>
            </a:r>
            <a:endParaRPr sz="3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3" name="Google Shape;423;p36"/>
          <p:cNvSpPr txBox="1">
            <a:spLocks noGrp="1"/>
          </p:cNvSpPr>
          <p:nvPr>
            <p:ph type="title"/>
          </p:nvPr>
        </p:nvSpPr>
        <p:spPr>
          <a:xfrm>
            <a:off x="1737519" y="3289376"/>
            <a:ext cx="2933700" cy="710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3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" sz="3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lại bài đã học </a:t>
            </a:r>
            <a:endParaRPr sz="3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7" name="Google Shape;417;p36"/>
          <p:cNvSpPr txBox="1">
            <a:spLocks noGrp="1"/>
          </p:cNvSpPr>
          <p:nvPr>
            <p:ph type="title" idx="4294967295"/>
          </p:nvPr>
        </p:nvSpPr>
        <p:spPr>
          <a:xfrm>
            <a:off x="7886700" y="3271837"/>
            <a:ext cx="2332038" cy="771525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" sz="3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" sz="3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uẩn bị bài mới</a:t>
            </a:r>
            <a:endParaRPr sz="3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22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20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698" rIns="91397" bIns="45698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625524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20" y="3429002"/>
            <a:ext cx="9296400" cy="2554545"/>
          </a:xfrm>
          <a:prstGeom prst="rect">
            <a:avLst/>
          </a:prstGeom>
          <a:solidFill>
            <a:srgbClr val="D8F4E3"/>
          </a:solidFill>
        </p:spPr>
        <p:txBody>
          <a:bodyPr wrap="square" lIns="91397" tIns="45698" rIns="91397" bIns="45698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/>
          </a:p>
          <a:p>
            <a:r>
              <a:rPr lang="en-US" sz="2000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0990" y="1143000"/>
            <a:ext cx="5948130" cy="1323395"/>
          </a:xfrm>
          <a:prstGeom prst="rect">
            <a:avLst/>
          </a:prstGeom>
          <a:noFill/>
        </p:spPr>
        <p:txBody>
          <a:bodyPr wrap="square" lIns="91397" tIns="45698" rIns="91397" bIns="45698" rtlCol="0">
            <a:spAutoFit/>
          </a:bodyPr>
          <a:lstStyle/>
          <a:p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Năm sinh		: 1990</a:t>
            </a:r>
          </a:p>
          <a:p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SĐT		: 0916.604.268</a:t>
            </a:r>
          </a:p>
          <a:p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Mail		: linhpt33@fe.edu.vn</a:t>
            </a:r>
          </a:p>
        </p:txBody>
      </p:sp>
    </p:spTree>
    <p:extLst>
      <p:ext uri="{BB962C8B-B14F-4D97-AF65-F5344CB8AC3E}">
        <p14:creationId xmlns:p14="http://schemas.microsoft.com/office/powerpoint/2010/main" val="3042715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VÀO RỪNG HOA1">
            <a:hlinkClick r:id="" action="ppaction://media"/>
            <a:extLst>
              <a:ext uri="{FF2B5EF4-FFF2-40B4-BE49-F238E27FC236}">
                <a16:creationId xmlns:a16="http://schemas.microsoft.com/office/drawing/2014/main" id="{8274FB28-5E75-4EA4-A84B-5E4127F2D4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41"/>
          <p:cNvSpPr/>
          <p:nvPr/>
        </p:nvSpPr>
        <p:spPr>
          <a:xfrm>
            <a:off x="8389113" y="2071385"/>
            <a:ext cx="437016" cy="464167"/>
          </a:xfrm>
          <a:custGeom>
            <a:avLst/>
            <a:gdLst/>
            <a:ahLst/>
            <a:cxnLst/>
            <a:rect l="l" t="t" r="r" b="b"/>
            <a:pathLst>
              <a:path w="13143" h="13925" extrusionOk="0">
                <a:moveTo>
                  <a:pt x="10038" y="1"/>
                </a:moveTo>
                <a:cubicBezTo>
                  <a:pt x="9444" y="1"/>
                  <a:pt x="8856" y="213"/>
                  <a:pt x="8374" y="581"/>
                </a:cubicBezTo>
                <a:cubicBezTo>
                  <a:pt x="7232" y="1428"/>
                  <a:pt x="6897" y="2729"/>
                  <a:pt x="6897" y="4049"/>
                </a:cubicBezTo>
                <a:cubicBezTo>
                  <a:pt x="6384" y="3458"/>
                  <a:pt x="5773" y="2926"/>
                  <a:pt x="5104" y="2551"/>
                </a:cubicBezTo>
                <a:cubicBezTo>
                  <a:pt x="4502" y="2198"/>
                  <a:pt x="3853" y="1971"/>
                  <a:pt x="3171" y="1971"/>
                </a:cubicBezTo>
                <a:cubicBezTo>
                  <a:pt x="3093" y="1971"/>
                  <a:pt x="3015" y="1974"/>
                  <a:pt x="2936" y="1980"/>
                </a:cubicBezTo>
                <a:cubicBezTo>
                  <a:pt x="2168" y="2039"/>
                  <a:pt x="1380" y="2413"/>
                  <a:pt x="927" y="3044"/>
                </a:cubicBezTo>
                <a:cubicBezTo>
                  <a:pt x="1" y="4384"/>
                  <a:pt x="631" y="6078"/>
                  <a:pt x="1557" y="7221"/>
                </a:cubicBezTo>
                <a:cubicBezTo>
                  <a:pt x="2089" y="7871"/>
                  <a:pt x="2700" y="8442"/>
                  <a:pt x="3311" y="9014"/>
                </a:cubicBezTo>
                <a:cubicBezTo>
                  <a:pt x="3902" y="9565"/>
                  <a:pt x="4513" y="10097"/>
                  <a:pt x="5143" y="10629"/>
                </a:cubicBezTo>
                <a:cubicBezTo>
                  <a:pt x="6581" y="11812"/>
                  <a:pt x="8098" y="12875"/>
                  <a:pt x="9694" y="13841"/>
                </a:cubicBezTo>
                <a:cubicBezTo>
                  <a:pt x="9788" y="13892"/>
                  <a:pt x="9904" y="13925"/>
                  <a:pt x="10018" y="13925"/>
                </a:cubicBezTo>
                <a:cubicBezTo>
                  <a:pt x="10167" y="13925"/>
                  <a:pt x="10314" y="13868"/>
                  <a:pt x="10404" y="13723"/>
                </a:cubicBezTo>
                <a:cubicBezTo>
                  <a:pt x="11468" y="12087"/>
                  <a:pt x="12236" y="10275"/>
                  <a:pt x="12689" y="8383"/>
                </a:cubicBezTo>
                <a:cubicBezTo>
                  <a:pt x="12906" y="7457"/>
                  <a:pt x="13044" y="6492"/>
                  <a:pt x="13103" y="5546"/>
                </a:cubicBezTo>
                <a:cubicBezTo>
                  <a:pt x="13142" y="4482"/>
                  <a:pt x="13142" y="3379"/>
                  <a:pt x="12827" y="2354"/>
                </a:cubicBezTo>
                <a:cubicBezTo>
                  <a:pt x="12532" y="1428"/>
                  <a:pt x="11901" y="601"/>
                  <a:pt x="11014" y="207"/>
                </a:cubicBezTo>
                <a:cubicBezTo>
                  <a:pt x="10698" y="66"/>
                  <a:pt x="10367" y="1"/>
                  <a:pt x="100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691" name="Google Shape;691;p41"/>
          <p:cNvGrpSpPr/>
          <p:nvPr/>
        </p:nvGrpSpPr>
        <p:grpSpPr>
          <a:xfrm>
            <a:off x="8742688" y="1022598"/>
            <a:ext cx="290900" cy="296964"/>
            <a:chOff x="8090375" y="1459050"/>
            <a:chExt cx="375350" cy="382225"/>
          </a:xfrm>
        </p:grpSpPr>
        <p:sp>
          <p:nvSpPr>
            <p:cNvPr id="692" name="Google Shape;692;p41"/>
            <p:cNvSpPr/>
            <p:nvPr/>
          </p:nvSpPr>
          <p:spPr>
            <a:xfrm>
              <a:off x="8090375" y="1459050"/>
              <a:ext cx="375350" cy="382225"/>
            </a:xfrm>
            <a:custGeom>
              <a:avLst/>
              <a:gdLst/>
              <a:ahLst/>
              <a:cxnLst/>
              <a:rect l="l" t="t" r="r" b="b"/>
              <a:pathLst>
                <a:path w="15014" h="15289" extrusionOk="0">
                  <a:moveTo>
                    <a:pt x="8861" y="1"/>
                  </a:moveTo>
                  <a:cubicBezTo>
                    <a:pt x="8250" y="1"/>
                    <a:pt x="7661" y="266"/>
                    <a:pt x="7271" y="768"/>
                  </a:cubicBezTo>
                  <a:cubicBezTo>
                    <a:pt x="6896" y="1241"/>
                    <a:pt x="6680" y="1852"/>
                    <a:pt x="6561" y="2463"/>
                  </a:cubicBezTo>
                  <a:cubicBezTo>
                    <a:pt x="6226" y="1852"/>
                    <a:pt x="5813" y="1281"/>
                    <a:pt x="5182" y="926"/>
                  </a:cubicBezTo>
                  <a:cubicBezTo>
                    <a:pt x="4824" y="718"/>
                    <a:pt x="4380" y="588"/>
                    <a:pt x="3947" y="588"/>
                  </a:cubicBezTo>
                  <a:cubicBezTo>
                    <a:pt x="3476" y="588"/>
                    <a:pt x="3018" y="743"/>
                    <a:pt x="2700" y="1123"/>
                  </a:cubicBezTo>
                  <a:cubicBezTo>
                    <a:pt x="2128" y="1832"/>
                    <a:pt x="2365" y="2995"/>
                    <a:pt x="2680" y="3743"/>
                  </a:cubicBezTo>
                  <a:cubicBezTo>
                    <a:pt x="2916" y="4295"/>
                    <a:pt x="3251" y="4788"/>
                    <a:pt x="3685" y="5182"/>
                  </a:cubicBezTo>
                  <a:cubicBezTo>
                    <a:pt x="3304" y="5115"/>
                    <a:pt x="2891" y="5069"/>
                    <a:pt x="2485" y="5069"/>
                  </a:cubicBezTo>
                  <a:cubicBezTo>
                    <a:pt x="1336" y="5069"/>
                    <a:pt x="244" y="5432"/>
                    <a:pt x="99" y="6699"/>
                  </a:cubicBezTo>
                  <a:cubicBezTo>
                    <a:pt x="0" y="7566"/>
                    <a:pt x="532" y="8374"/>
                    <a:pt x="1281" y="8807"/>
                  </a:cubicBezTo>
                  <a:cubicBezTo>
                    <a:pt x="1655" y="9043"/>
                    <a:pt x="2089" y="9162"/>
                    <a:pt x="2542" y="9201"/>
                  </a:cubicBezTo>
                  <a:cubicBezTo>
                    <a:pt x="2574" y="9203"/>
                    <a:pt x="2607" y="9204"/>
                    <a:pt x="2640" y="9204"/>
                  </a:cubicBezTo>
                  <a:cubicBezTo>
                    <a:pt x="2932" y="9204"/>
                    <a:pt x="3237" y="9139"/>
                    <a:pt x="3542" y="9139"/>
                  </a:cubicBezTo>
                  <a:cubicBezTo>
                    <a:pt x="3577" y="9139"/>
                    <a:pt x="3611" y="9140"/>
                    <a:pt x="3645" y="9142"/>
                  </a:cubicBezTo>
                  <a:cubicBezTo>
                    <a:pt x="2975" y="9595"/>
                    <a:pt x="2424" y="10206"/>
                    <a:pt x="2108" y="10935"/>
                  </a:cubicBezTo>
                  <a:cubicBezTo>
                    <a:pt x="1754" y="11723"/>
                    <a:pt x="1774" y="12728"/>
                    <a:pt x="2443" y="13358"/>
                  </a:cubicBezTo>
                  <a:cubicBezTo>
                    <a:pt x="2779" y="13665"/>
                    <a:pt x="3199" y="13799"/>
                    <a:pt x="3626" y="13799"/>
                  </a:cubicBezTo>
                  <a:cubicBezTo>
                    <a:pt x="4075" y="13799"/>
                    <a:pt x="4532" y="13650"/>
                    <a:pt x="4906" y="13398"/>
                  </a:cubicBezTo>
                  <a:cubicBezTo>
                    <a:pt x="5320" y="13102"/>
                    <a:pt x="5694" y="12688"/>
                    <a:pt x="5990" y="12216"/>
                  </a:cubicBezTo>
                  <a:cubicBezTo>
                    <a:pt x="6010" y="12511"/>
                    <a:pt x="6049" y="12787"/>
                    <a:pt x="6108" y="13083"/>
                  </a:cubicBezTo>
                  <a:cubicBezTo>
                    <a:pt x="6207" y="13516"/>
                    <a:pt x="6285" y="14009"/>
                    <a:pt x="6502" y="14403"/>
                  </a:cubicBezTo>
                  <a:cubicBezTo>
                    <a:pt x="6856" y="15029"/>
                    <a:pt x="7562" y="15289"/>
                    <a:pt x="8249" y="15289"/>
                  </a:cubicBezTo>
                  <a:cubicBezTo>
                    <a:pt x="8405" y="15289"/>
                    <a:pt x="8560" y="15275"/>
                    <a:pt x="8709" y="15250"/>
                  </a:cubicBezTo>
                  <a:cubicBezTo>
                    <a:pt x="9576" y="15092"/>
                    <a:pt x="10167" y="14403"/>
                    <a:pt x="10285" y="13555"/>
                  </a:cubicBezTo>
                  <a:cubicBezTo>
                    <a:pt x="10364" y="13023"/>
                    <a:pt x="10285" y="12531"/>
                    <a:pt x="10128" y="12058"/>
                  </a:cubicBezTo>
                  <a:lnTo>
                    <a:pt x="10128" y="12058"/>
                  </a:lnTo>
                  <a:cubicBezTo>
                    <a:pt x="10640" y="12452"/>
                    <a:pt x="11231" y="12728"/>
                    <a:pt x="11881" y="12807"/>
                  </a:cubicBezTo>
                  <a:cubicBezTo>
                    <a:pt x="11982" y="12817"/>
                    <a:pt x="12083" y="12823"/>
                    <a:pt x="12183" y="12823"/>
                  </a:cubicBezTo>
                  <a:cubicBezTo>
                    <a:pt x="13007" y="12823"/>
                    <a:pt x="13806" y="12463"/>
                    <a:pt x="14245" y="11743"/>
                  </a:cubicBezTo>
                  <a:cubicBezTo>
                    <a:pt x="14718" y="10955"/>
                    <a:pt x="14541" y="9969"/>
                    <a:pt x="13989" y="9260"/>
                  </a:cubicBezTo>
                  <a:cubicBezTo>
                    <a:pt x="13713" y="8886"/>
                    <a:pt x="13339" y="8610"/>
                    <a:pt x="12925" y="8413"/>
                  </a:cubicBezTo>
                  <a:cubicBezTo>
                    <a:pt x="12945" y="8413"/>
                    <a:pt x="12945" y="8413"/>
                    <a:pt x="12965" y="8393"/>
                  </a:cubicBezTo>
                  <a:cubicBezTo>
                    <a:pt x="13359" y="8216"/>
                    <a:pt x="13773" y="8019"/>
                    <a:pt x="14108" y="7723"/>
                  </a:cubicBezTo>
                  <a:cubicBezTo>
                    <a:pt x="14718" y="7172"/>
                    <a:pt x="15014" y="6068"/>
                    <a:pt x="14797" y="5280"/>
                  </a:cubicBezTo>
                  <a:cubicBezTo>
                    <a:pt x="14580" y="4453"/>
                    <a:pt x="13753" y="4019"/>
                    <a:pt x="12945" y="3960"/>
                  </a:cubicBezTo>
                  <a:cubicBezTo>
                    <a:pt x="12837" y="3951"/>
                    <a:pt x="12729" y="3948"/>
                    <a:pt x="12621" y="3948"/>
                  </a:cubicBezTo>
                  <a:cubicBezTo>
                    <a:pt x="12237" y="3948"/>
                    <a:pt x="11856" y="3997"/>
                    <a:pt x="11487" y="4059"/>
                  </a:cubicBezTo>
                  <a:cubicBezTo>
                    <a:pt x="11231" y="4118"/>
                    <a:pt x="10975" y="4177"/>
                    <a:pt x="10738" y="4256"/>
                  </a:cubicBezTo>
                  <a:cubicBezTo>
                    <a:pt x="11113" y="3566"/>
                    <a:pt x="11290" y="2798"/>
                    <a:pt x="11132" y="2029"/>
                  </a:cubicBezTo>
                  <a:cubicBezTo>
                    <a:pt x="10975" y="1202"/>
                    <a:pt x="10423" y="433"/>
                    <a:pt x="9615" y="138"/>
                  </a:cubicBezTo>
                  <a:cubicBezTo>
                    <a:pt x="9368" y="46"/>
                    <a:pt x="9112" y="1"/>
                    <a:pt x="8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693;p41"/>
            <p:cNvSpPr/>
            <p:nvPr/>
          </p:nvSpPr>
          <p:spPr>
            <a:xfrm>
              <a:off x="8224500" y="1572325"/>
              <a:ext cx="53575" cy="41875"/>
            </a:xfrm>
            <a:custGeom>
              <a:avLst/>
              <a:gdLst/>
              <a:ahLst/>
              <a:cxnLst/>
              <a:rect l="l" t="t" r="r" b="b"/>
              <a:pathLst>
                <a:path w="2143" h="1675" extrusionOk="0">
                  <a:moveTo>
                    <a:pt x="1203" y="701"/>
                  </a:moveTo>
                  <a:cubicBezTo>
                    <a:pt x="1217" y="701"/>
                    <a:pt x="1156" y="835"/>
                    <a:pt x="1149" y="835"/>
                  </a:cubicBezTo>
                  <a:cubicBezTo>
                    <a:pt x="1146" y="835"/>
                    <a:pt x="1152" y="812"/>
                    <a:pt x="1177" y="749"/>
                  </a:cubicBezTo>
                  <a:cubicBezTo>
                    <a:pt x="1177" y="729"/>
                    <a:pt x="1177" y="729"/>
                    <a:pt x="1177" y="729"/>
                  </a:cubicBezTo>
                  <a:cubicBezTo>
                    <a:pt x="1191" y="709"/>
                    <a:pt x="1200" y="701"/>
                    <a:pt x="1203" y="701"/>
                  </a:cubicBezTo>
                  <a:close/>
                  <a:moveTo>
                    <a:pt x="1114" y="0"/>
                  </a:moveTo>
                  <a:cubicBezTo>
                    <a:pt x="916" y="0"/>
                    <a:pt x="720" y="64"/>
                    <a:pt x="566" y="198"/>
                  </a:cubicBezTo>
                  <a:cubicBezTo>
                    <a:pt x="0" y="708"/>
                    <a:pt x="431" y="1675"/>
                    <a:pt x="1108" y="1675"/>
                  </a:cubicBezTo>
                  <a:cubicBezTo>
                    <a:pt x="1162" y="1675"/>
                    <a:pt x="1218" y="1669"/>
                    <a:pt x="1275" y="1656"/>
                  </a:cubicBezTo>
                  <a:cubicBezTo>
                    <a:pt x="1512" y="1636"/>
                    <a:pt x="1748" y="1498"/>
                    <a:pt x="1886" y="1301"/>
                  </a:cubicBezTo>
                  <a:cubicBezTo>
                    <a:pt x="2142" y="907"/>
                    <a:pt x="2004" y="395"/>
                    <a:pt x="1630" y="158"/>
                  </a:cubicBezTo>
                  <a:cubicBezTo>
                    <a:pt x="1479" y="54"/>
                    <a:pt x="1296" y="0"/>
                    <a:pt x="1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694;p41"/>
            <p:cNvSpPr/>
            <p:nvPr/>
          </p:nvSpPr>
          <p:spPr>
            <a:xfrm>
              <a:off x="8191850" y="1627050"/>
              <a:ext cx="53200" cy="42225"/>
            </a:xfrm>
            <a:custGeom>
              <a:avLst/>
              <a:gdLst/>
              <a:ahLst/>
              <a:cxnLst/>
              <a:rect l="l" t="t" r="r" b="b"/>
              <a:pathLst>
                <a:path w="2128" h="1689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3" y="747"/>
                  </a:cubicBezTo>
                  <a:cubicBezTo>
                    <a:pt x="1163" y="747"/>
                    <a:pt x="1163" y="747"/>
                    <a:pt x="1163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1" y="0"/>
                  </a:moveTo>
                  <a:cubicBezTo>
                    <a:pt x="909" y="0"/>
                    <a:pt x="708" y="69"/>
                    <a:pt x="552" y="215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3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412"/>
                    <a:pt x="1616" y="156"/>
                  </a:cubicBezTo>
                  <a:cubicBezTo>
                    <a:pt x="1468" y="54"/>
                    <a:pt x="1289" y="0"/>
                    <a:pt x="1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695;p41"/>
            <p:cNvSpPr/>
            <p:nvPr/>
          </p:nvSpPr>
          <p:spPr>
            <a:xfrm>
              <a:off x="8213175" y="1679700"/>
              <a:ext cx="53075" cy="41900"/>
            </a:xfrm>
            <a:custGeom>
              <a:avLst/>
              <a:gdLst/>
              <a:ahLst/>
              <a:cxnLst/>
              <a:rect l="l" t="t" r="r" b="b"/>
              <a:pathLst>
                <a:path w="2123" h="1676" extrusionOk="0">
                  <a:moveTo>
                    <a:pt x="1195" y="707"/>
                  </a:moveTo>
                  <a:cubicBezTo>
                    <a:pt x="1203" y="707"/>
                    <a:pt x="1139" y="838"/>
                    <a:pt x="1130" y="838"/>
                  </a:cubicBezTo>
                  <a:cubicBezTo>
                    <a:pt x="1126" y="838"/>
                    <a:pt x="1132" y="815"/>
                    <a:pt x="1157" y="749"/>
                  </a:cubicBezTo>
                  <a:cubicBezTo>
                    <a:pt x="1157" y="749"/>
                    <a:pt x="1157" y="730"/>
                    <a:pt x="1176" y="730"/>
                  </a:cubicBezTo>
                  <a:cubicBezTo>
                    <a:pt x="1187" y="714"/>
                    <a:pt x="1193" y="707"/>
                    <a:pt x="1195" y="707"/>
                  </a:cubicBezTo>
                  <a:close/>
                  <a:moveTo>
                    <a:pt x="1107" y="0"/>
                  </a:moveTo>
                  <a:cubicBezTo>
                    <a:pt x="906" y="0"/>
                    <a:pt x="709" y="64"/>
                    <a:pt x="566" y="198"/>
                  </a:cubicBezTo>
                  <a:cubicBezTo>
                    <a:pt x="1" y="726"/>
                    <a:pt x="413" y="1675"/>
                    <a:pt x="1086" y="1675"/>
                  </a:cubicBezTo>
                  <a:cubicBezTo>
                    <a:pt x="1141" y="1675"/>
                    <a:pt x="1197" y="1669"/>
                    <a:pt x="1255" y="1656"/>
                  </a:cubicBezTo>
                  <a:cubicBezTo>
                    <a:pt x="1511" y="1636"/>
                    <a:pt x="1748" y="1498"/>
                    <a:pt x="1886" y="1301"/>
                  </a:cubicBezTo>
                  <a:cubicBezTo>
                    <a:pt x="2122" y="907"/>
                    <a:pt x="2004" y="395"/>
                    <a:pt x="1630" y="158"/>
                  </a:cubicBezTo>
                  <a:cubicBezTo>
                    <a:pt x="1479" y="54"/>
                    <a:pt x="1291" y="0"/>
                    <a:pt x="1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696;p41"/>
            <p:cNvSpPr/>
            <p:nvPr/>
          </p:nvSpPr>
          <p:spPr>
            <a:xfrm>
              <a:off x="8247050" y="162705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86" y="706"/>
                  </a:moveTo>
                  <a:lnTo>
                    <a:pt x="1186" y="706"/>
                  </a:lnTo>
                  <a:cubicBezTo>
                    <a:pt x="1205" y="706"/>
                    <a:pt x="1143" y="844"/>
                    <a:pt x="1134" y="844"/>
                  </a:cubicBezTo>
                  <a:cubicBezTo>
                    <a:pt x="1130" y="844"/>
                    <a:pt x="1136" y="819"/>
                    <a:pt x="1161" y="747"/>
                  </a:cubicBezTo>
                  <a:cubicBezTo>
                    <a:pt x="1161" y="747"/>
                    <a:pt x="1161" y="747"/>
                    <a:pt x="1161" y="728"/>
                  </a:cubicBezTo>
                  <a:cubicBezTo>
                    <a:pt x="1174" y="712"/>
                    <a:pt x="1182" y="706"/>
                    <a:pt x="1186" y="706"/>
                  </a:cubicBezTo>
                  <a:close/>
                  <a:moveTo>
                    <a:pt x="1122" y="0"/>
                  </a:moveTo>
                  <a:cubicBezTo>
                    <a:pt x="918" y="0"/>
                    <a:pt x="716" y="69"/>
                    <a:pt x="570" y="215"/>
                  </a:cubicBezTo>
                  <a:cubicBezTo>
                    <a:pt x="1" y="730"/>
                    <a:pt x="425" y="1689"/>
                    <a:pt x="1107" y="1689"/>
                  </a:cubicBezTo>
                  <a:cubicBezTo>
                    <a:pt x="1157" y="1689"/>
                    <a:pt x="1208" y="1684"/>
                    <a:pt x="1260" y="1673"/>
                  </a:cubicBezTo>
                  <a:cubicBezTo>
                    <a:pt x="1516" y="1634"/>
                    <a:pt x="1752" y="1516"/>
                    <a:pt x="1890" y="1299"/>
                  </a:cubicBezTo>
                  <a:cubicBezTo>
                    <a:pt x="2127" y="925"/>
                    <a:pt x="2008" y="412"/>
                    <a:pt x="1634" y="156"/>
                  </a:cubicBezTo>
                  <a:cubicBezTo>
                    <a:pt x="1486" y="54"/>
                    <a:pt x="1303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697;p41"/>
            <p:cNvSpPr/>
            <p:nvPr/>
          </p:nvSpPr>
          <p:spPr>
            <a:xfrm>
              <a:off x="8289875" y="1591575"/>
              <a:ext cx="53200" cy="42250"/>
            </a:xfrm>
            <a:custGeom>
              <a:avLst/>
              <a:gdLst/>
              <a:ahLst/>
              <a:cxnLst/>
              <a:rect l="l" t="t" r="r" b="b"/>
              <a:pathLst>
                <a:path w="2128" h="1690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2" y="748"/>
                  </a:cubicBezTo>
                  <a:cubicBezTo>
                    <a:pt x="1162" y="748"/>
                    <a:pt x="1162" y="748"/>
                    <a:pt x="1162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0" y="1"/>
                  </a:moveTo>
                  <a:cubicBezTo>
                    <a:pt x="909" y="1"/>
                    <a:pt x="708" y="69"/>
                    <a:pt x="552" y="216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4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393"/>
                    <a:pt x="1616" y="157"/>
                  </a:cubicBezTo>
                  <a:cubicBezTo>
                    <a:pt x="1467" y="55"/>
                    <a:pt x="1289" y="1"/>
                    <a:pt x="1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698;p41"/>
            <p:cNvSpPr/>
            <p:nvPr/>
          </p:nvSpPr>
          <p:spPr>
            <a:xfrm>
              <a:off x="8311100" y="164380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99" y="705"/>
                  </a:moveTo>
                  <a:cubicBezTo>
                    <a:pt x="1207" y="705"/>
                    <a:pt x="1143" y="835"/>
                    <a:pt x="1133" y="835"/>
                  </a:cubicBezTo>
                  <a:cubicBezTo>
                    <a:pt x="1130" y="835"/>
                    <a:pt x="1135" y="812"/>
                    <a:pt x="1161" y="747"/>
                  </a:cubicBezTo>
                  <a:cubicBezTo>
                    <a:pt x="1161" y="747"/>
                    <a:pt x="1161" y="727"/>
                    <a:pt x="1180" y="727"/>
                  </a:cubicBezTo>
                  <a:cubicBezTo>
                    <a:pt x="1191" y="711"/>
                    <a:pt x="1197" y="705"/>
                    <a:pt x="1199" y="705"/>
                  </a:cubicBezTo>
                  <a:close/>
                  <a:moveTo>
                    <a:pt x="1121" y="0"/>
                  </a:moveTo>
                  <a:cubicBezTo>
                    <a:pt x="917" y="0"/>
                    <a:pt x="716" y="69"/>
                    <a:pt x="570" y="215"/>
                  </a:cubicBezTo>
                  <a:cubicBezTo>
                    <a:pt x="0" y="729"/>
                    <a:pt x="424" y="1689"/>
                    <a:pt x="1106" y="1689"/>
                  </a:cubicBezTo>
                  <a:cubicBezTo>
                    <a:pt x="1156" y="1689"/>
                    <a:pt x="1207" y="1684"/>
                    <a:pt x="1259" y="1673"/>
                  </a:cubicBezTo>
                  <a:cubicBezTo>
                    <a:pt x="1515" y="1634"/>
                    <a:pt x="1752" y="1516"/>
                    <a:pt x="1890" y="1299"/>
                  </a:cubicBezTo>
                  <a:cubicBezTo>
                    <a:pt x="2126" y="905"/>
                    <a:pt x="2008" y="392"/>
                    <a:pt x="1633" y="156"/>
                  </a:cubicBezTo>
                  <a:cubicBezTo>
                    <a:pt x="1485" y="54"/>
                    <a:pt x="1302" y="0"/>
                    <a:pt x="1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9" name="Google Shape;699;p41"/>
            <p:cNvSpPr/>
            <p:nvPr/>
          </p:nvSpPr>
          <p:spPr>
            <a:xfrm>
              <a:off x="8268250" y="1685850"/>
              <a:ext cx="53150" cy="42050"/>
            </a:xfrm>
            <a:custGeom>
              <a:avLst/>
              <a:gdLst/>
              <a:ahLst/>
              <a:cxnLst/>
              <a:rect l="l" t="t" r="r" b="b"/>
              <a:pathLst>
                <a:path w="2126" h="1682" extrusionOk="0">
                  <a:moveTo>
                    <a:pt x="1205" y="711"/>
                  </a:moveTo>
                  <a:cubicBezTo>
                    <a:pt x="1216" y="711"/>
                    <a:pt x="1152" y="837"/>
                    <a:pt x="1145" y="837"/>
                  </a:cubicBezTo>
                  <a:cubicBezTo>
                    <a:pt x="1141" y="837"/>
                    <a:pt x="1149" y="812"/>
                    <a:pt x="1180" y="740"/>
                  </a:cubicBezTo>
                  <a:cubicBezTo>
                    <a:pt x="1195" y="719"/>
                    <a:pt x="1203" y="711"/>
                    <a:pt x="1205" y="711"/>
                  </a:cubicBezTo>
                  <a:close/>
                  <a:moveTo>
                    <a:pt x="1118" y="1"/>
                  </a:moveTo>
                  <a:cubicBezTo>
                    <a:pt x="920" y="1"/>
                    <a:pt x="723" y="64"/>
                    <a:pt x="569" y="208"/>
                  </a:cubicBezTo>
                  <a:cubicBezTo>
                    <a:pt x="0" y="722"/>
                    <a:pt x="424" y="1682"/>
                    <a:pt x="1122" y="1682"/>
                  </a:cubicBezTo>
                  <a:cubicBezTo>
                    <a:pt x="1173" y="1682"/>
                    <a:pt x="1225" y="1677"/>
                    <a:pt x="1279" y="1666"/>
                  </a:cubicBezTo>
                  <a:cubicBezTo>
                    <a:pt x="1515" y="1626"/>
                    <a:pt x="1752" y="1508"/>
                    <a:pt x="1889" y="1292"/>
                  </a:cubicBezTo>
                  <a:cubicBezTo>
                    <a:pt x="2126" y="917"/>
                    <a:pt x="2008" y="405"/>
                    <a:pt x="1633" y="149"/>
                  </a:cubicBezTo>
                  <a:cubicBezTo>
                    <a:pt x="1482" y="54"/>
                    <a:pt x="1300" y="1"/>
                    <a:pt x="1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00" name="Google Shape;700;p41"/>
          <p:cNvGrpSpPr/>
          <p:nvPr/>
        </p:nvGrpSpPr>
        <p:grpSpPr>
          <a:xfrm>
            <a:off x="622889" y="3132933"/>
            <a:ext cx="5911248" cy="3106267"/>
            <a:chOff x="468325" y="2349700"/>
            <a:chExt cx="4444431" cy="2329700"/>
          </a:xfrm>
        </p:grpSpPr>
        <p:sp>
          <p:nvSpPr>
            <p:cNvPr id="701" name="Google Shape;701;p41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2" name="Google Shape;702;p41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3" name="Google Shape;703;p41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704" name="Google Shape;704;p41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705" name="Google Shape;705;p41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6" name="Google Shape;706;p41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7" name="Google Shape;707;p41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8" name="Google Shape;708;p41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9" name="Google Shape;709;p41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0" name="Google Shape;710;p41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1" name="Google Shape;711;p41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2" name="Google Shape;712;p41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713" name="Google Shape;713;p41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05231" y="2101923"/>
            <a:ext cx="10838718" cy="357040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BÀI 43</a:t>
            </a:r>
            <a:br>
              <a:rPr lang="en-US" sz="54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</a:br>
            <a:r>
              <a:rPr lang="en-US" sz="54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BẢNG CHIA 2</a:t>
            </a:r>
            <a:endParaRPr lang="en-US" sz="5400"/>
          </a:p>
        </p:txBody>
      </p:sp>
      <p:sp>
        <p:nvSpPr>
          <p:cNvPr id="110" name="TextBox 109"/>
          <p:cNvSpPr txBox="1"/>
          <p:nvPr/>
        </p:nvSpPr>
        <p:spPr>
          <a:xfrm>
            <a:off x="2270919" y="862215"/>
            <a:ext cx="8850421" cy="1446093"/>
          </a:xfrm>
          <a:prstGeom prst="rect">
            <a:avLst/>
          </a:prstGeom>
          <a:noFill/>
        </p:spPr>
        <p:txBody>
          <a:bodyPr wrap="square" lIns="90990" tIns="45494" rIns="90990" bIns="45494" rtlCol="0">
            <a:spAutoFit/>
          </a:bodyPr>
          <a:lstStyle/>
          <a:p>
            <a:pPr algn="just"/>
            <a:r>
              <a: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CHỦ ĐỀ 8:</a:t>
            </a:r>
          </a:p>
          <a:p>
            <a:pPr algn="just"/>
            <a:r>
              <a: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PHÉP NHÂN, PHÉP CHIA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4952" y="1201643"/>
            <a:ext cx="7793112" cy="389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2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B4011D5-B170-409D-90AB-AE40638F38B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7712" y="337112"/>
            <a:ext cx="4945485" cy="465691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5FE478A-30A3-4F17-A340-E509053DEF06}"/>
              </a:ext>
            </a:extLst>
          </p:cNvPr>
          <p:cNvGrpSpPr/>
          <p:nvPr/>
        </p:nvGrpSpPr>
        <p:grpSpPr>
          <a:xfrm>
            <a:off x="846728" y="3016779"/>
            <a:ext cx="7354659" cy="925941"/>
            <a:chOff x="1087785" y="2487203"/>
            <a:chExt cx="7354659" cy="925941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9E6D49C9-4A1D-47FD-BEFA-25CAFB40A33B}"/>
                </a:ext>
              </a:extLst>
            </p:cNvPr>
            <p:cNvSpPr/>
            <p:nvPr/>
          </p:nvSpPr>
          <p:spPr>
            <a:xfrm>
              <a:off x="1087785" y="2487203"/>
              <a:ext cx="7354659" cy="925941"/>
            </a:xfrm>
            <a:prstGeom prst="parallelogram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5C6CF73-62DB-46F0-8445-0CDDFF4D8871}"/>
                </a:ext>
              </a:extLst>
            </p:cNvPr>
            <p:cNvGrpSpPr/>
            <p:nvPr/>
          </p:nvGrpSpPr>
          <p:grpSpPr>
            <a:xfrm>
              <a:off x="1491329" y="2626323"/>
              <a:ext cx="1450975" cy="647701"/>
              <a:chOff x="5511800" y="323849"/>
              <a:chExt cx="1450975" cy="647701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E0398D17-6AE0-4251-A5D0-3644A71005AB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147ACF30-1D3A-4040-B5FF-37D1E8498005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1A96EF26-9692-4581-966B-78F70B5480FE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90FB31E-5820-4063-B5EC-BB2C886E3C8F}"/>
                </a:ext>
              </a:extLst>
            </p:cNvPr>
            <p:cNvGrpSpPr/>
            <p:nvPr/>
          </p:nvGrpSpPr>
          <p:grpSpPr>
            <a:xfrm>
              <a:off x="3187037" y="2626367"/>
              <a:ext cx="1450975" cy="647701"/>
              <a:chOff x="5511800" y="323849"/>
              <a:chExt cx="1450975" cy="647701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5C78328B-B618-4921-98D2-BA0CFCBB858A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4C00FB8-1435-4408-9EE6-825BFC7D88F7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037A474-0FCB-4E9C-B34A-D87E808E6DB6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E04AC96-14DC-434B-9C0C-7789C21E0E7C}"/>
                </a:ext>
              </a:extLst>
            </p:cNvPr>
            <p:cNvGrpSpPr/>
            <p:nvPr/>
          </p:nvGrpSpPr>
          <p:grpSpPr>
            <a:xfrm>
              <a:off x="4882745" y="2626323"/>
              <a:ext cx="3147477" cy="647789"/>
              <a:chOff x="5511800" y="323761"/>
              <a:chExt cx="3147477" cy="647789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6A47B06B-39D8-481D-A7EB-C342B318BC2F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0488126F-E418-4FA5-979D-A4ACE3DABD4B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0A4C8C0E-14F9-490E-BFF9-FFEF1CACC291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D1315674-EFF5-44F0-B54B-2FE06041F507}"/>
                  </a:ext>
                </a:extLst>
              </p:cNvPr>
              <p:cNvSpPr/>
              <p:nvPr/>
            </p:nvSpPr>
            <p:spPr>
              <a:xfrm>
                <a:off x="7208302" y="323761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76885E0-1DE6-466F-B5C7-3101F32B3066}"/>
                  </a:ext>
                </a:extLst>
              </p:cNvPr>
              <p:cNvSpPr/>
              <p:nvPr/>
            </p:nvSpPr>
            <p:spPr>
              <a:xfrm>
                <a:off x="7208302" y="323762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FAE908C8-2623-447D-BD55-DFC27944E6CB}"/>
                  </a:ext>
                </a:extLst>
              </p:cNvPr>
              <p:cNvSpPr/>
              <p:nvPr/>
            </p:nvSpPr>
            <p:spPr>
              <a:xfrm>
                <a:off x="7436901" y="454270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pic>
        <p:nvPicPr>
          <p:cNvPr id="28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90896172-7EAD-4360-BC05-DC420433D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245" y="3006111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8C020FF-3058-48FF-B5E3-6E6361332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06" y="298360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67B78FBC-E04F-4804-938A-38ADC8F81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516" y="298784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122F946C-AAF4-4523-B357-C0F01B925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497" y="296820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84417F11-ECCB-415C-B508-FB4D66788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504" y="2929449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6001DF99-1D31-49CA-8D43-9FCEE91E4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814" y="296820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B58237E-8946-4054-A0A4-AD94C051D084}"/>
              </a:ext>
            </a:extLst>
          </p:cNvPr>
          <p:cNvSpPr txBox="1"/>
          <p:nvPr/>
        </p:nvSpPr>
        <p:spPr>
          <a:xfrm>
            <a:off x="873810" y="1143000"/>
            <a:ext cx="595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/>
              <a:t>a)</a:t>
            </a:r>
          </a:p>
        </p:txBody>
      </p:sp>
      <p:pic>
        <p:nvPicPr>
          <p:cNvPr id="35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DCE24A7C-F34F-4A85-AA4A-B81DA24CA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764" y="296059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1C29946-AF11-46F7-B504-15CEAAC7F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164" y="2968202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6EDA6A6-7C56-4903-A0FA-228D344AF60E}"/>
              </a:ext>
            </a:extLst>
          </p:cNvPr>
          <p:cNvSpPr txBox="1"/>
          <p:nvPr/>
        </p:nvSpPr>
        <p:spPr>
          <a:xfrm>
            <a:off x="6468618" y="803523"/>
            <a:ext cx="415389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300" i="1" dirty="0"/>
              <a:t>Mỗi đĩa có 2 quả cam, </a:t>
            </a:r>
          </a:p>
          <a:p>
            <a:pPr algn="ctr"/>
            <a:r>
              <a:rPr lang="vi-VN" sz="2300" i="1" dirty="0"/>
              <a:t>4 đĩa có 8 quả cam.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300" i="1" dirty="0"/>
              <a:t>8 quả cam chia vào các đĩa, mỗi đĩa 2 quả. Được 4 đĩa cam như vậy.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078D7C89-CDC1-450F-BE76-4F9ACEC81950}"/>
                  </a:ext>
                </a:extLst>
              </p:cNvPr>
              <p:cNvSpPr/>
              <p:nvPr/>
            </p:nvSpPr>
            <p:spPr>
              <a:xfrm>
                <a:off x="1286209" y="4547942"/>
                <a:ext cx="2520550" cy="746892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/>
                  <a:t>2 </a:t>
                </a:r>
                <a14:m>
                  <m:oMath xmlns:m="http://schemas.openxmlformats.org/officeDocument/2006/math">
                    <m:r>
                      <a:rPr lang="vi-VN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600" dirty="0"/>
                  <a:t> 4 = 8</a:t>
                </a:r>
              </a:p>
            </p:txBody>
          </p:sp>
        </mc:Choice>
        <mc:Fallback xmlns=""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078D7C89-CDC1-450F-BE76-4F9ACEC819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209" y="4547942"/>
                <a:ext cx="2520550" cy="746892"/>
              </a:xfrm>
              <a:prstGeom prst="roundRect">
                <a:avLst/>
              </a:prstGeom>
              <a:blipFill>
                <a:blip r:embed="rId5"/>
                <a:stretch>
                  <a:fillRect t="-3101" b="-20155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Parallelogram 38">
            <a:extLst>
              <a:ext uri="{FF2B5EF4-FFF2-40B4-BE49-F238E27FC236}">
                <a16:creationId xmlns:a16="http://schemas.microsoft.com/office/drawing/2014/main" id="{F000B062-E1C9-4641-A049-C5A9DE3F4806}"/>
              </a:ext>
            </a:extLst>
          </p:cNvPr>
          <p:cNvSpPr/>
          <p:nvPr/>
        </p:nvSpPr>
        <p:spPr>
          <a:xfrm>
            <a:off x="873810" y="3016779"/>
            <a:ext cx="7354659" cy="925941"/>
          </a:xfrm>
          <a:prstGeom prst="parallelogram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BC06311-D1F9-4390-9BE3-5CB9BCF113AF}"/>
              </a:ext>
            </a:extLst>
          </p:cNvPr>
          <p:cNvGrpSpPr/>
          <p:nvPr/>
        </p:nvGrpSpPr>
        <p:grpSpPr>
          <a:xfrm>
            <a:off x="1277354" y="3155899"/>
            <a:ext cx="1450975" cy="647701"/>
            <a:chOff x="4210303" y="5351786"/>
            <a:chExt cx="1450975" cy="647701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472CC17-0818-4F05-A925-EB11E35DC9BA}"/>
                </a:ext>
              </a:extLst>
            </p:cNvPr>
            <p:cNvSpPr/>
            <p:nvPr/>
          </p:nvSpPr>
          <p:spPr>
            <a:xfrm>
              <a:off x="4210303" y="5351786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D6B1444-FD59-4B54-B6C8-F8D7B56FE50A}"/>
                </a:ext>
              </a:extLst>
            </p:cNvPr>
            <p:cNvSpPr/>
            <p:nvPr/>
          </p:nvSpPr>
          <p:spPr>
            <a:xfrm>
              <a:off x="4210303" y="5351787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84534C8-6DE4-41F3-965A-50D996C968E2}"/>
                </a:ext>
              </a:extLst>
            </p:cNvPr>
            <p:cNvSpPr/>
            <p:nvPr/>
          </p:nvSpPr>
          <p:spPr>
            <a:xfrm>
              <a:off x="4438902" y="5482295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D6E0D68-9040-4765-91AE-608E974B362F}"/>
              </a:ext>
            </a:extLst>
          </p:cNvPr>
          <p:cNvGrpSpPr/>
          <p:nvPr/>
        </p:nvGrpSpPr>
        <p:grpSpPr>
          <a:xfrm>
            <a:off x="2973062" y="3155943"/>
            <a:ext cx="1450975" cy="647701"/>
            <a:chOff x="5906011" y="5351830"/>
            <a:chExt cx="1450975" cy="647701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2937637-2522-481E-A59D-80916E042FCC}"/>
                </a:ext>
              </a:extLst>
            </p:cNvPr>
            <p:cNvSpPr/>
            <p:nvPr/>
          </p:nvSpPr>
          <p:spPr>
            <a:xfrm>
              <a:off x="5906011" y="5351830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9DFFCC-447B-4A0B-B926-E550F9BA4A09}"/>
                </a:ext>
              </a:extLst>
            </p:cNvPr>
            <p:cNvSpPr/>
            <p:nvPr/>
          </p:nvSpPr>
          <p:spPr>
            <a:xfrm>
              <a:off x="5906011" y="5351831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A98B2F5-4F69-4302-8808-36E02A050ECD}"/>
                </a:ext>
              </a:extLst>
            </p:cNvPr>
            <p:cNvSpPr/>
            <p:nvPr/>
          </p:nvSpPr>
          <p:spPr>
            <a:xfrm>
              <a:off x="6134610" y="5482339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B06054D-58FC-4672-B311-A44D98FB2963}"/>
              </a:ext>
            </a:extLst>
          </p:cNvPr>
          <p:cNvGrpSpPr/>
          <p:nvPr/>
        </p:nvGrpSpPr>
        <p:grpSpPr>
          <a:xfrm>
            <a:off x="4668770" y="3155987"/>
            <a:ext cx="1450975" cy="647701"/>
            <a:chOff x="7601719" y="5351874"/>
            <a:chExt cx="1450975" cy="647701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8844C95-7F46-4DCC-BD65-6B25BBA2735C}"/>
                </a:ext>
              </a:extLst>
            </p:cNvPr>
            <p:cNvSpPr/>
            <p:nvPr/>
          </p:nvSpPr>
          <p:spPr>
            <a:xfrm>
              <a:off x="7601719" y="5351874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150F648-244A-4099-A00E-1376C545BA5B}"/>
                </a:ext>
              </a:extLst>
            </p:cNvPr>
            <p:cNvSpPr/>
            <p:nvPr/>
          </p:nvSpPr>
          <p:spPr>
            <a:xfrm>
              <a:off x="7601719" y="5351875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E67FBA8-0E45-463D-BD38-146158AAC877}"/>
                </a:ext>
              </a:extLst>
            </p:cNvPr>
            <p:cNvSpPr/>
            <p:nvPr/>
          </p:nvSpPr>
          <p:spPr>
            <a:xfrm>
              <a:off x="7830318" y="5482383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C0A9D34-55C0-4C64-9D6B-90704754F972}"/>
              </a:ext>
            </a:extLst>
          </p:cNvPr>
          <p:cNvGrpSpPr/>
          <p:nvPr/>
        </p:nvGrpSpPr>
        <p:grpSpPr>
          <a:xfrm>
            <a:off x="6365272" y="3155899"/>
            <a:ext cx="1450975" cy="647701"/>
            <a:chOff x="9298221" y="5351786"/>
            <a:chExt cx="1450975" cy="647701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0779E10F-FF3E-48B4-AF20-3A13F1002161}"/>
                </a:ext>
              </a:extLst>
            </p:cNvPr>
            <p:cNvSpPr/>
            <p:nvPr/>
          </p:nvSpPr>
          <p:spPr>
            <a:xfrm>
              <a:off x="9298221" y="5351786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7EF06F2-EB93-4F23-953C-B3D4597DC57D}"/>
                </a:ext>
              </a:extLst>
            </p:cNvPr>
            <p:cNvSpPr/>
            <p:nvPr/>
          </p:nvSpPr>
          <p:spPr>
            <a:xfrm>
              <a:off x="9298221" y="5351787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6110574-FEF6-43F1-92A8-B9FE1C560C80}"/>
                </a:ext>
              </a:extLst>
            </p:cNvPr>
            <p:cNvSpPr/>
            <p:nvPr/>
          </p:nvSpPr>
          <p:spPr>
            <a:xfrm>
              <a:off x="9526820" y="5482295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5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2538F1B-E71F-4012-90C6-08E17BB9B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534" y="208887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B0992162-1726-4B9B-8640-2F048EB43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256" y="2096379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DF18037-62E0-4450-83DB-9885FC4EF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978" y="210388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E7DF645C-295E-4F05-8C40-EAA571B79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700" y="2111381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78AB6D28-E3E0-41F8-9A1D-0786686D9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422" y="2118882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DDE1BB22-DB6B-46FF-BE7C-19EED2409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144" y="212638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B60B7A24-69A2-4590-973D-B4D70AB6C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561" y="210388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C4AB9F4D-7A6B-4388-802C-36AFF3B46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283" y="2111381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Arrow: Right 63">
            <a:extLst>
              <a:ext uri="{FF2B5EF4-FFF2-40B4-BE49-F238E27FC236}">
                <a16:creationId xmlns:a16="http://schemas.microsoft.com/office/drawing/2014/main" id="{9850A888-F7F9-44E2-882D-EC10E7F482C4}"/>
              </a:ext>
            </a:extLst>
          </p:cNvPr>
          <p:cNvSpPr/>
          <p:nvPr/>
        </p:nvSpPr>
        <p:spPr>
          <a:xfrm>
            <a:off x="4073321" y="4819229"/>
            <a:ext cx="776183" cy="20431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79071658-49DD-4E4F-8760-4DC03465DB87}"/>
              </a:ext>
            </a:extLst>
          </p:cNvPr>
          <p:cNvSpPr/>
          <p:nvPr/>
        </p:nvSpPr>
        <p:spPr>
          <a:xfrm>
            <a:off x="5077915" y="4547942"/>
            <a:ext cx="2520550" cy="74689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/>
              <a:t>8 : 2 = 4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188846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0.01901 -0.1391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-6968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-0.03255 -0.13241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662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1315 -0.13241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662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-0.06328 -0.13241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-662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05183 -0.13241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662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44444E-6 L -0.10182 -0.1312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1" y="-6574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09114 -0.12523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7" y="-6273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-0.00104 -0.1391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-0.01667 0.13033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6505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-0.02136 0.1294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02916 0.12824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6412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02279 0.12408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0.0668 0.12616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6296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33333E-6 L 0.05482 0.125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" y="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0.11159 0.12824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6412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09362 0.12709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0"/>
                            </p:stCondLst>
                            <p:childTnLst>
                              <p:par>
                                <p:cTn id="1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7" grpId="0" uiExpand="1" build="p"/>
      <p:bldP spid="38" grpId="0" animBg="1"/>
      <p:bldP spid="39" grpId="0" animBg="1"/>
      <p:bldP spid="64" grpId="0" animBg="1"/>
      <p:bldP spid="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DC051583-E438-436B-AF6D-34928A4A2051}"/>
              </a:ext>
            </a:extLst>
          </p:cNvPr>
          <p:cNvSpPr txBox="1"/>
          <p:nvPr/>
        </p:nvSpPr>
        <p:spPr>
          <a:xfrm>
            <a:off x="873810" y="1350455"/>
            <a:ext cx="4426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 Hoàn thành bảng chia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8">
                <a:extLst>
                  <a:ext uri="{FF2B5EF4-FFF2-40B4-BE49-F238E27FC236}">
                    <a16:creationId xmlns:a16="http://schemas.microsoft.com/office/drawing/2014/main" id="{A529B9AF-6E46-426A-BE79-6A443F57D78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44317127"/>
                  </p:ext>
                </p:extLst>
              </p:nvPr>
            </p:nvGraphicFramePr>
            <p:xfrm>
              <a:off x="5837332" y="292741"/>
              <a:ext cx="529590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chia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</a:t>
                          </a:r>
                          <a:r>
                            <a:rPr lang="vi-VN" sz="2800" baseline="0" dirty="0"/>
                            <a:t> </a:t>
                          </a:r>
                          <a:r>
                            <a:rPr lang="vi-VN" sz="2800" dirty="0"/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    = 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2 : 2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  4 : 2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  6 : 2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8 : 2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10 : 2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12 : 2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14 : 2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16 :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18 : 2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20 : 2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8">
                <a:extLst>
                  <a:ext uri="{FF2B5EF4-FFF2-40B4-BE49-F238E27FC236}">
                    <a16:creationId xmlns:a16="http://schemas.microsoft.com/office/drawing/2014/main" id="{A529B9AF-6E46-426A-BE79-6A443F57D78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44317127"/>
                  </p:ext>
                </p:extLst>
              </p:nvPr>
            </p:nvGraphicFramePr>
            <p:xfrm>
              <a:off x="5837332" y="292741"/>
              <a:ext cx="529590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chia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60" t="-91304" r="-101149" b="-923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2 : 2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60" t="-193407" r="-101149" b="-8340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  4 : 2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60" t="-290217" r="-101149" b="-7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  6 : 2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60" t="-390217" r="-101149" b="-6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8 : 2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60" t="-490217" r="-101149" b="-5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10 : 2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60" t="-590217" r="-101149" b="-4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12 : 2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60" t="-690217" r="-101149" b="-3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14 : 2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60" t="-798901" r="-101149" b="-2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16 :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60" t="-889130" r="-101149" b="-1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18 : 2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60" t="-989130" r="-101149" b="-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20 : 2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60EF379F-A2D1-4C5B-8FE0-4B6A34DD8C49}"/>
              </a:ext>
            </a:extLst>
          </p:cNvPr>
          <p:cNvGrpSpPr/>
          <p:nvPr/>
        </p:nvGrpSpPr>
        <p:grpSpPr>
          <a:xfrm>
            <a:off x="336500" y="1738400"/>
            <a:ext cx="3675515" cy="4176292"/>
            <a:chOff x="717451" y="1774566"/>
            <a:chExt cx="3675515" cy="417629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11C8D9F-6D05-4359-AB2A-564D554AB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17451" y="1774566"/>
              <a:ext cx="3675515" cy="417629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4003205-4ECB-40D2-9393-42E71B101441}"/>
                </a:ext>
              </a:extLst>
            </p:cNvPr>
            <p:cNvSpPr txBox="1"/>
            <p:nvPr/>
          </p:nvSpPr>
          <p:spPr>
            <a:xfrm>
              <a:off x="1414201" y="2190063"/>
              <a:ext cx="2693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/>
                <a:t>Lập bảng chia 2 từ bảng nhân 2.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ED9C8EE-0B42-4A41-9BC2-47E0DEF196EB}"/>
              </a:ext>
            </a:extLst>
          </p:cNvPr>
          <p:cNvSpPr/>
          <p:nvPr/>
        </p:nvSpPr>
        <p:spPr>
          <a:xfrm>
            <a:off x="10181169" y="249075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E26C551-E8CB-4C32-82B6-A8B005591E0E}"/>
              </a:ext>
            </a:extLst>
          </p:cNvPr>
          <p:cNvSpPr/>
          <p:nvPr/>
        </p:nvSpPr>
        <p:spPr>
          <a:xfrm>
            <a:off x="10181169" y="3076515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1F97EDD-4FD3-4D70-894A-CF77D18C86D5}"/>
              </a:ext>
            </a:extLst>
          </p:cNvPr>
          <p:cNvSpPr/>
          <p:nvPr/>
        </p:nvSpPr>
        <p:spPr>
          <a:xfrm>
            <a:off x="10181169" y="361856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0EE4715-815B-4F54-A868-29B849E4A8E5}"/>
              </a:ext>
            </a:extLst>
          </p:cNvPr>
          <p:cNvSpPr/>
          <p:nvPr/>
        </p:nvSpPr>
        <p:spPr>
          <a:xfrm>
            <a:off x="10181169" y="419708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C5F03BB-2EE5-4D30-8881-5DC6911A0DE3}"/>
              </a:ext>
            </a:extLst>
          </p:cNvPr>
          <p:cNvSpPr/>
          <p:nvPr/>
        </p:nvSpPr>
        <p:spPr>
          <a:xfrm>
            <a:off x="10181169" y="475354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41B0572-8DC9-46A4-BBC9-9130D381D004}"/>
              </a:ext>
            </a:extLst>
          </p:cNvPr>
          <p:cNvSpPr/>
          <p:nvPr/>
        </p:nvSpPr>
        <p:spPr>
          <a:xfrm>
            <a:off x="10181169" y="531000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ECA16BE-846E-4DF1-9311-0D7A99BC5D9B}"/>
              </a:ext>
            </a:extLst>
          </p:cNvPr>
          <p:cNvSpPr/>
          <p:nvPr/>
        </p:nvSpPr>
        <p:spPr>
          <a:xfrm>
            <a:off x="8805878" y="813174"/>
            <a:ext cx="518257" cy="549700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3104D35-4A51-48B4-BB76-07885A6362D6}"/>
              </a:ext>
            </a:extLst>
          </p:cNvPr>
          <p:cNvSpPr txBox="1"/>
          <p:nvPr/>
        </p:nvSpPr>
        <p:spPr>
          <a:xfrm>
            <a:off x="3431994" y="3426793"/>
            <a:ext cx="128112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000" dirty="0"/>
              <a:t>Nhận xét: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3FDBF9-E03E-4734-BEB2-4C6588DDCF1E}"/>
              </a:ext>
            </a:extLst>
          </p:cNvPr>
          <p:cNvSpPr txBox="1"/>
          <p:nvPr/>
        </p:nvSpPr>
        <p:spPr>
          <a:xfrm>
            <a:off x="2614296" y="3949288"/>
            <a:ext cx="3203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</a:rPr>
              <a:t>Số bị chia là tích của các phép nhân.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</a:rPr>
              <a:t>Số chia đều là số 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</a:rPr>
              <a:t>Thương là các số tự nhiên tăng dần từ 1 đến 10.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E3A6424-4E3D-4DDF-92B6-F76CA3F9E3A5}"/>
              </a:ext>
            </a:extLst>
          </p:cNvPr>
          <p:cNvSpPr/>
          <p:nvPr/>
        </p:nvSpPr>
        <p:spPr>
          <a:xfrm>
            <a:off x="9497963" y="813174"/>
            <a:ext cx="334456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B136A19-27E2-475C-9AB8-EA74C6093E8E}"/>
              </a:ext>
            </a:extLst>
          </p:cNvPr>
          <p:cNvSpPr/>
          <p:nvPr/>
        </p:nvSpPr>
        <p:spPr>
          <a:xfrm>
            <a:off x="10118099" y="813174"/>
            <a:ext cx="549902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9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30" grpId="0" animBg="1"/>
      <p:bldP spid="31" grpId="0" uiExpand="1" build="p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89570" y="738023"/>
            <a:ext cx="9084932" cy="454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8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549231" y="893860"/>
            <a:ext cx="3796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Số?</a:t>
            </a:r>
            <a:endParaRPr lang="vi-VN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79611" y="799790"/>
            <a:ext cx="731520" cy="731520"/>
          </a:xfrm>
          <a:prstGeom prst="ellipse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Table 17">
                <a:extLst>
                  <a:ext uri="{FF2B5EF4-FFF2-40B4-BE49-F238E27FC236}">
                    <a16:creationId xmlns:a16="http://schemas.microsoft.com/office/drawing/2014/main" id="{8E1CDD89-D8A7-4212-8499-F5CA2DE1290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70872405"/>
                  </p:ext>
                </p:extLst>
              </p:nvPr>
            </p:nvGraphicFramePr>
            <p:xfrm>
              <a:off x="1341570" y="2285572"/>
              <a:ext cx="10078995" cy="2286856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161026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1238477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1252402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328310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366260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366260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366260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746936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</m:oMath>
                            </m:oMathPara>
                          </a14:m>
                          <a:endParaRPr lang="vi-VN" sz="36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600" dirty="0"/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746936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6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792984">
                    <a:tc>
                      <a:txBody>
                        <a:bodyPr/>
                        <a:lstStyle/>
                        <a:p>
                          <a:pPr algn="ctr"/>
                          <a:endParaRPr lang="vi-VN" sz="36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6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i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vi-VN" sz="3600" b="1" i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8</a:t>
                          </a:r>
                          <a:endParaRPr kumimoji="0" lang="vi-VN" sz="3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4</a:t>
                          </a:r>
                          <a:endParaRPr kumimoji="0" lang="vi-VN" sz="3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7</a:t>
                          </a:r>
                          <a:endParaRPr kumimoji="0" lang="vi-VN" sz="3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Table 17">
                <a:extLst>
                  <a:ext uri="{FF2B5EF4-FFF2-40B4-BE49-F238E27FC236}">
                    <a16:creationId xmlns:a16="http://schemas.microsoft.com/office/drawing/2014/main" id="{8E1CDD89-D8A7-4212-8499-F5CA2DE1290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70872405"/>
                  </p:ext>
                </p:extLst>
              </p:nvPr>
            </p:nvGraphicFramePr>
            <p:xfrm>
              <a:off x="1341570" y="2285572"/>
              <a:ext cx="10078995" cy="2286856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161026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1238477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1252402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328310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366260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366260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366260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746936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845" t="-2439" r="-367324" b="-634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600" dirty="0"/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746936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6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792984">
                    <a:tc>
                      <a:txBody>
                        <a:bodyPr/>
                        <a:lstStyle/>
                        <a:p>
                          <a:pPr algn="ctr"/>
                          <a:endParaRPr lang="vi-VN" sz="36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6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i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vi-VN" sz="3600" b="1" i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8</a:t>
                          </a:r>
                          <a:endParaRPr kumimoji="0" lang="vi-VN" sz="3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4</a:t>
                          </a:r>
                          <a:endParaRPr kumimoji="0" lang="vi-VN" sz="3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7</a:t>
                          </a:r>
                          <a:endParaRPr kumimoji="0" lang="vi-VN" sz="3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026" name="Picture 2" descr="Lion Africa Safari - Free vector graphic on Pixabay">
            <a:extLst>
              <a:ext uri="{FF2B5EF4-FFF2-40B4-BE49-F238E27FC236}">
                <a16:creationId xmlns:a16="http://schemas.microsoft.com/office/drawing/2014/main" id="{7B26EB21-F253-4041-A0FA-4BE6B2CA2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663" y="3786516"/>
            <a:ext cx="803131" cy="96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wnload Cute Pink Dog - Jack Russell Terrier Cartoon - Full Size PNG Image  - PNGkit">
            <a:extLst>
              <a:ext uri="{FF2B5EF4-FFF2-40B4-BE49-F238E27FC236}">
                <a16:creationId xmlns:a16="http://schemas.microsoft.com/office/drawing/2014/main" id="{9CF6759B-1E25-4D0B-9300-008208991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319" y="3695279"/>
            <a:ext cx="972344" cy="96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45 Animal cartoon ý tưởng trong 2021 | hình ảnh, clip art, động vật">
            <a:extLst>
              <a:ext uri="{FF2B5EF4-FFF2-40B4-BE49-F238E27FC236}">
                <a16:creationId xmlns:a16="http://schemas.microsoft.com/office/drawing/2014/main" id="{F66DEA3C-53F2-4FDD-B4B5-3ED1B3709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711" y="3654539"/>
            <a:ext cx="843756" cy="10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t Cartoon Kitten - Free image on Pixabay">
            <a:extLst>
              <a:ext uri="{FF2B5EF4-FFF2-40B4-BE49-F238E27FC236}">
                <a16:creationId xmlns:a16="http://schemas.microsoft.com/office/drawing/2014/main" id="{494C6A65-C5E7-4972-A7FB-985F75B1B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440" y="3654539"/>
            <a:ext cx="1225575" cy="122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42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432719" y="559229"/>
            <a:ext cx="6252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Tính nhẩm.</a:t>
            </a:r>
            <a:endParaRPr lang="vi-VN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63100" y="465159"/>
            <a:ext cx="731520" cy="731520"/>
          </a:xfrm>
          <a:prstGeom prst="ellipse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3546F2-5C1A-45C3-AD44-A8C5CA62461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1924" y="1129178"/>
            <a:ext cx="5925250" cy="28762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F991AB1-40C7-4C51-AFE8-6EAE436689B1}"/>
              </a:ext>
            </a:extLst>
          </p:cNvPr>
          <p:cNvSpPr/>
          <p:nvPr/>
        </p:nvSpPr>
        <p:spPr>
          <a:xfrm>
            <a:off x="3789725" y="4068941"/>
            <a:ext cx="1938351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  4</a:t>
            </a:r>
            <a:r>
              <a:rPr lang="vi-VN" sz="2000" dirty="0">
                <a:solidFill>
                  <a:prstClr val="black"/>
                </a:solidFill>
              </a:rPr>
              <a:t>  </a:t>
            </a:r>
            <a:r>
              <a:rPr lang="vi-VN" sz="2400" dirty="0">
                <a:solidFill>
                  <a:prstClr val="black"/>
                </a:solidFill>
              </a:rPr>
              <a:t>: </a:t>
            </a:r>
            <a:r>
              <a:rPr lang="vi-VN" sz="2000" dirty="0">
                <a:solidFill>
                  <a:prstClr val="black"/>
                </a:solidFill>
              </a:rPr>
              <a:t> </a:t>
            </a:r>
            <a:r>
              <a:rPr lang="vi-VN" sz="2400" dirty="0">
                <a:solidFill>
                  <a:prstClr val="black"/>
                </a:solidFill>
              </a:rPr>
              <a:t>2 =       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2F133FE-620C-4D2E-BDFD-E9944CC1361C}"/>
                  </a:ext>
                </a:extLst>
              </p:cNvPr>
              <p:cNvSpPr/>
              <p:nvPr/>
            </p:nvSpPr>
            <p:spPr>
              <a:xfrm>
                <a:off x="3789724" y="4530606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  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4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2F133FE-620C-4D2E-BDFD-E9944CC136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9724" y="4530606"/>
                <a:ext cx="1946367" cy="461665"/>
              </a:xfrm>
              <a:prstGeom prst="rect">
                <a:avLst/>
              </a:prstGeom>
              <a:blipFill>
                <a:blip r:embed="rId5"/>
                <a:stretch>
                  <a:fillRect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A961014D-2794-4C3F-9F1A-23A951AD7AAE}"/>
              </a:ext>
            </a:extLst>
          </p:cNvPr>
          <p:cNvSpPr/>
          <p:nvPr/>
        </p:nvSpPr>
        <p:spPr>
          <a:xfrm>
            <a:off x="3789723" y="4999418"/>
            <a:ext cx="1938351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  8</a:t>
            </a:r>
            <a:r>
              <a:rPr lang="vi-VN" sz="2000" dirty="0">
                <a:solidFill>
                  <a:prstClr val="black"/>
                </a:solidFill>
              </a:rPr>
              <a:t>  </a:t>
            </a:r>
            <a:r>
              <a:rPr lang="vi-VN" sz="2400" dirty="0">
                <a:solidFill>
                  <a:prstClr val="black"/>
                </a:solidFill>
              </a:rPr>
              <a:t>: </a:t>
            </a:r>
            <a:r>
              <a:rPr lang="vi-VN" sz="2000" dirty="0">
                <a:solidFill>
                  <a:prstClr val="black"/>
                </a:solidFill>
              </a:rPr>
              <a:t> </a:t>
            </a:r>
            <a:r>
              <a:rPr lang="vi-VN" sz="2400" dirty="0">
                <a:solidFill>
                  <a:prstClr val="black"/>
                </a:solidFill>
              </a:rPr>
              <a:t>2 =       </a:t>
            </a:r>
            <a:endParaRPr lang="vi-VN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B722C6-0026-4549-87E1-C165C1B7BCE1}"/>
              </a:ext>
            </a:extLst>
          </p:cNvPr>
          <p:cNvSpPr/>
          <p:nvPr/>
        </p:nvSpPr>
        <p:spPr>
          <a:xfrm>
            <a:off x="3789722" y="5468230"/>
            <a:ext cx="1939955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10</a:t>
            </a:r>
            <a:r>
              <a:rPr lang="vi-VN" sz="2000" dirty="0">
                <a:solidFill>
                  <a:prstClr val="black"/>
                </a:solidFill>
              </a:rPr>
              <a:t>  </a:t>
            </a:r>
            <a:r>
              <a:rPr lang="vi-VN" sz="2400" dirty="0">
                <a:solidFill>
                  <a:prstClr val="black"/>
                </a:solidFill>
              </a:rPr>
              <a:t>: </a:t>
            </a:r>
            <a:r>
              <a:rPr lang="vi-VN" sz="2000" dirty="0">
                <a:solidFill>
                  <a:prstClr val="black"/>
                </a:solidFill>
              </a:rPr>
              <a:t> </a:t>
            </a:r>
            <a:r>
              <a:rPr lang="vi-VN" sz="2400" dirty="0">
                <a:solidFill>
                  <a:prstClr val="black"/>
                </a:solidFill>
              </a:rPr>
              <a:t>2 =       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149B3E8-C968-460E-AE75-7175A323E192}"/>
                  </a:ext>
                </a:extLst>
              </p:cNvPr>
              <p:cNvSpPr/>
              <p:nvPr/>
            </p:nvSpPr>
            <p:spPr>
              <a:xfrm>
                <a:off x="3789721" y="5937042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  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5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149B3E8-C968-460E-AE75-7175A323E1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9721" y="5937042"/>
                <a:ext cx="1946367" cy="461665"/>
              </a:xfrm>
              <a:prstGeom prst="rect">
                <a:avLst/>
              </a:prstGeom>
              <a:blipFill>
                <a:blip r:embed="rId6"/>
                <a:stretch>
                  <a:fillRect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23CBB1A9-1CFB-4C61-B724-2626BB17323C}"/>
              </a:ext>
            </a:extLst>
          </p:cNvPr>
          <p:cNvSpPr/>
          <p:nvPr/>
        </p:nvSpPr>
        <p:spPr>
          <a:xfrm>
            <a:off x="6354553" y="4091576"/>
            <a:ext cx="193995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12</a:t>
            </a:r>
            <a:r>
              <a:rPr lang="vi-VN" sz="2000" dirty="0">
                <a:solidFill>
                  <a:prstClr val="black"/>
                </a:solidFill>
              </a:rPr>
              <a:t>  </a:t>
            </a:r>
            <a:r>
              <a:rPr lang="vi-VN" sz="2400" dirty="0">
                <a:solidFill>
                  <a:prstClr val="black"/>
                </a:solidFill>
              </a:rPr>
              <a:t>: </a:t>
            </a:r>
            <a:r>
              <a:rPr lang="vi-VN" sz="2000" dirty="0">
                <a:solidFill>
                  <a:prstClr val="black"/>
                </a:solidFill>
              </a:rPr>
              <a:t> </a:t>
            </a:r>
            <a:r>
              <a:rPr lang="vi-VN" sz="2400" dirty="0">
                <a:solidFill>
                  <a:prstClr val="black"/>
                </a:solidFill>
              </a:rPr>
              <a:t>2 =       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1C9BEF3-53A4-426F-A8A5-2460BB337214}"/>
                  </a:ext>
                </a:extLst>
              </p:cNvPr>
              <p:cNvSpPr/>
              <p:nvPr/>
            </p:nvSpPr>
            <p:spPr>
              <a:xfrm>
                <a:off x="6354552" y="4560388"/>
                <a:ext cx="1946367" cy="46166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  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7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1C9BEF3-53A4-426F-A8A5-2460BB3372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4552" y="4560388"/>
                <a:ext cx="1946367" cy="461665"/>
              </a:xfrm>
              <a:prstGeom prst="rect">
                <a:avLst/>
              </a:prstGeom>
              <a:blipFill>
                <a:blip r:embed="rId7"/>
                <a:stretch>
                  <a:fillRect t="-9211" r="-4063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3B3950A1-E9A3-4D61-8AF4-B9FCB8672654}"/>
              </a:ext>
            </a:extLst>
          </p:cNvPr>
          <p:cNvSpPr/>
          <p:nvPr/>
        </p:nvSpPr>
        <p:spPr>
          <a:xfrm>
            <a:off x="6354551" y="5029200"/>
            <a:ext cx="193995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14</a:t>
            </a:r>
            <a:r>
              <a:rPr lang="vi-VN" sz="2000" dirty="0">
                <a:solidFill>
                  <a:prstClr val="black"/>
                </a:solidFill>
              </a:rPr>
              <a:t>  </a:t>
            </a:r>
            <a:r>
              <a:rPr lang="vi-VN" sz="2400" dirty="0">
                <a:solidFill>
                  <a:prstClr val="black"/>
                </a:solidFill>
              </a:rPr>
              <a:t>: </a:t>
            </a:r>
            <a:r>
              <a:rPr lang="vi-VN" sz="2000" dirty="0">
                <a:solidFill>
                  <a:prstClr val="black"/>
                </a:solidFill>
              </a:rPr>
              <a:t> </a:t>
            </a:r>
            <a:r>
              <a:rPr lang="vi-VN" sz="2400" dirty="0">
                <a:solidFill>
                  <a:prstClr val="black"/>
                </a:solidFill>
              </a:rPr>
              <a:t>2 =       </a:t>
            </a:r>
            <a:endParaRPr lang="vi-VN" sz="2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289A8CA-AB09-4996-A77E-A1E17EBDD3B9}"/>
              </a:ext>
            </a:extLst>
          </p:cNvPr>
          <p:cNvSpPr/>
          <p:nvPr/>
        </p:nvSpPr>
        <p:spPr>
          <a:xfrm>
            <a:off x="6354550" y="5498012"/>
            <a:ext cx="193995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20</a:t>
            </a:r>
            <a:r>
              <a:rPr lang="vi-VN" sz="2000" dirty="0">
                <a:solidFill>
                  <a:prstClr val="black"/>
                </a:solidFill>
              </a:rPr>
              <a:t>  </a:t>
            </a:r>
            <a:r>
              <a:rPr lang="vi-VN" sz="2400" dirty="0">
                <a:solidFill>
                  <a:prstClr val="black"/>
                </a:solidFill>
              </a:rPr>
              <a:t>: </a:t>
            </a:r>
            <a:r>
              <a:rPr lang="vi-VN" sz="2000" dirty="0">
                <a:solidFill>
                  <a:prstClr val="black"/>
                </a:solidFill>
              </a:rPr>
              <a:t> </a:t>
            </a:r>
            <a:r>
              <a:rPr lang="vi-VN" sz="2400" dirty="0">
                <a:solidFill>
                  <a:prstClr val="black"/>
                </a:solidFill>
              </a:rPr>
              <a:t>2 =       </a:t>
            </a:r>
            <a:endParaRPr lang="vi-VN" sz="2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45ABD19-24A3-4D09-B9EC-246148B657EB}"/>
              </a:ext>
            </a:extLst>
          </p:cNvPr>
          <p:cNvSpPr/>
          <p:nvPr/>
        </p:nvSpPr>
        <p:spPr>
          <a:xfrm>
            <a:off x="6354549" y="5966824"/>
            <a:ext cx="1938351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  6</a:t>
            </a:r>
            <a:r>
              <a:rPr lang="vi-VN" sz="2000" dirty="0">
                <a:solidFill>
                  <a:prstClr val="black"/>
                </a:solidFill>
              </a:rPr>
              <a:t>  </a:t>
            </a:r>
            <a:r>
              <a:rPr lang="vi-VN" sz="2400" dirty="0">
                <a:solidFill>
                  <a:prstClr val="black"/>
                </a:solidFill>
              </a:rPr>
              <a:t>: </a:t>
            </a:r>
            <a:r>
              <a:rPr lang="vi-VN" sz="2000" dirty="0">
                <a:solidFill>
                  <a:prstClr val="black"/>
                </a:solidFill>
              </a:rPr>
              <a:t> </a:t>
            </a:r>
            <a:r>
              <a:rPr lang="vi-VN" sz="2400" dirty="0">
                <a:solidFill>
                  <a:prstClr val="black"/>
                </a:solidFill>
              </a:rPr>
              <a:t>2 =       </a:t>
            </a:r>
            <a:endParaRPr lang="vi-VN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727424-28E3-4334-B23E-18F9F328C396}"/>
              </a:ext>
            </a:extLst>
          </p:cNvPr>
          <p:cNvSpPr txBox="1"/>
          <p:nvPr/>
        </p:nvSpPr>
        <p:spPr>
          <a:xfrm>
            <a:off x="5205611" y="4038164"/>
            <a:ext cx="385042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484D31-4A21-4C50-9406-094EF5C1E29D}"/>
              </a:ext>
            </a:extLst>
          </p:cNvPr>
          <p:cNvSpPr txBox="1"/>
          <p:nvPr/>
        </p:nvSpPr>
        <p:spPr>
          <a:xfrm>
            <a:off x="5205610" y="4499653"/>
            <a:ext cx="385042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514D34-59E2-4A36-A8B5-FB794FCD26F8}"/>
              </a:ext>
            </a:extLst>
          </p:cNvPr>
          <p:cNvSpPr txBox="1"/>
          <p:nvPr/>
        </p:nvSpPr>
        <p:spPr>
          <a:xfrm>
            <a:off x="5205609" y="4947952"/>
            <a:ext cx="385042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510EA0-531B-4D16-A771-3D9F41AED896}"/>
              </a:ext>
            </a:extLst>
          </p:cNvPr>
          <p:cNvSpPr txBox="1"/>
          <p:nvPr/>
        </p:nvSpPr>
        <p:spPr>
          <a:xfrm>
            <a:off x="5205608" y="5441191"/>
            <a:ext cx="385042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0C7E70-4D06-4D80-BF99-11FEF8A50AA3}"/>
              </a:ext>
            </a:extLst>
          </p:cNvPr>
          <p:cNvSpPr txBox="1"/>
          <p:nvPr/>
        </p:nvSpPr>
        <p:spPr>
          <a:xfrm>
            <a:off x="5105419" y="5896330"/>
            <a:ext cx="585418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BFAFBF-5212-4ACA-9821-EDDAE0FFF8E2}"/>
              </a:ext>
            </a:extLst>
          </p:cNvPr>
          <p:cNvSpPr txBox="1"/>
          <p:nvPr/>
        </p:nvSpPr>
        <p:spPr>
          <a:xfrm>
            <a:off x="7770439" y="4068941"/>
            <a:ext cx="38504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E1A32D-502B-405A-A361-EBE2BD7A3C6A}"/>
              </a:ext>
            </a:extLst>
          </p:cNvPr>
          <p:cNvSpPr txBox="1"/>
          <p:nvPr/>
        </p:nvSpPr>
        <p:spPr>
          <a:xfrm>
            <a:off x="7670254" y="4509029"/>
            <a:ext cx="58541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50BDA9-DDEE-417F-B906-ECC4CD2399BE}"/>
              </a:ext>
            </a:extLst>
          </p:cNvPr>
          <p:cNvSpPr txBox="1"/>
          <p:nvPr/>
        </p:nvSpPr>
        <p:spPr>
          <a:xfrm>
            <a:off x="7770441" y="5002268"/>
            <a:ext cx="38504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17D2EB-90CC-4C00-8490-83511E22A92F}"/>
              </a:ext>
            </a:extLst>
          </p:cNvPr>
          <p:cNvSpPr txBox="1"/>
          <p:nvPr/>
        </p:nvSpPr>
        <p:spPr>
          <a:xfrm>
            <a:off x="7670252" y="5457407"/>
            <a:ext cx="58541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49816CC-CC4C-4AFD-85EC-C3520DB45A12}"/>
              </a:ext>
            </a:extLst>
          </p:cNvPr>
          <p:cNvSpPr txBox="1"/>
          <p:nvPr/>
        </p:nvSpPr>
        <p:spPr>
          <a:xfrm>
            <a:off x="7770439" y="5944296"/>
            <a:ext cx="38504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2162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9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66&quot;/&gt;&lt;/object&gt;&lt;object type=&quot;3&quot; unique_id=&quot;10007&quot;&gt;&lt;property id=&quot;20148&quot; value=&quot;5&quot;/&gt;&lt;property id=&quot;20300&quot; value=&quot;Slide 5&quot;/&gt;&lt;property id=&quot;20307&quot; value=&quot;265&quot;/&gt;&lt;/object&gt;&lt;object type=&quot;3&quot; unique_id=&quot;10008&quot;&gt;&lt;property id=&quot;20148&quot; value=&quot;5&quot;/&gt;&lt;property id=&quot;20300&quot; value=&quot;Slide 6&quot;/&gt;&lt;property id=&quot;20307&quot; value=&quot;264&quot;/&gt;&lt;/object&gt;&lt;object type=&quot;3&quot; unique_id=&quot;10009&quot;&gt;&lt;property id=&quot;20148&quot; value=&quot;5&quot;/&gt;&lt;property id=&quot;20300&quot; value=&quot;Slide 7&quot;/&gt;&lt;property id=&quot;20307&quot; value=&quot;263&quot;/&gt;&lt;/object&gt;&lt;object type=&quot;3&quot; unique_id=&quot;10010&quot;&gt;&lt;property id=&quot;20148&quot; value=&quot;5&quot;/&gt;&lt;property id=&quot;20300&quot; value=&quot;Slide 8&quot;/&gt;&lt;property id=&quot;20307&quot; value=&quot;262&quot;/&gt;&lt;/object&gt;&lt;object type=&quot;3&quot; unique_id=&quot;10011&quot;&gt;&lt;property id=&quot;20148&quot; value=&quot;5&quot;/&gt;&lt;property id=&quot;20300&quot; value=&quot;Slide 9&quot;/&gt;&lt;property id=&quot;20307&quot; value=&quot;261&quot;/&gt;&lt;/object&gt;&lt;object type=&quot;3&quot; unique_id=&quot;10012&quot;&gt;&lt;property id=&quot;20148&quot; value=&quot;5&quot;/&gt;&lt;property id=&quot;20300&quot; value=&quot;Slide 10&quot;/&gt;&lt;property id=&quot;20307&quot; value=&quot;260&quot;/&gt;&lt;/object&gt;&lt;object type=&quot;3&quot; unique_id=&quot;10049&quot;&gt;&lt;property id=&quot;20148&quot; value=&quot;5&quot;/&gt;&lt;property id=&quot;20300&quot; value=&quot;Slide 11&quot;/&gt;&lt;property id=&quot;20307&quot; value=&quot;267&quot;/&gt;&lt;/object&gt;&lt;/object&gt;&lt;object type=&quot;8&quot; unique_id=&quot;1002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1055</Words>
  <Application>Microsoft Office PowerPoint</Application>
  <PresentationFormat>Custom</PresentationFormat>
  <Paragraphs>165</Paragraphs>
  <Slides>15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Arial-Rounded</vt:lpstr>
      <vt:lpstr>Calibri</vt:lpstr>
      <vt:lpstr>Cambria Math</vt:lpstr>
      <vt:lpstr>HP001 4 hàng</vt:lpstr>
      <vt:lpstr>Office Theme</vt:lpstr>
      <vt:lpstr>1_Office Theme</vt:lpstr>
      <vt:lpstr>7_Office Theme</vt:lpstr>
      <vt:lpstr>PowerPoint Presentation</vt:lpstr>
      <vt:lpstr>PowerPoint Presentation</vt:lpstr>
      <vt:lpstr>BÀI 43 BẢNG CHIA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50</cp:revision>
  <dcterms:created xsi:type="dcterms:W3CDTF">2020-08-08T17:20:00Z</dcterms:created>
  <dcterms:modified xsi:type="dcterms:W3CDTF">2022-02-07T14:23:35Z</dcterms:modified>
</cp:coreProperties>
</file>