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58" r:id="rId4"/>
    <p:sldId id="271" r:id="rId5"/>
    <p:sldId id="267" r:id="rId6"/>
    <p:sldId id="268" r:id="rId7"/>
    <p:sldId id="272" r:id="rId8"/>
    <p:sldId id="269" r:id="rId9"/>
    <p:sldId id="270" r:id="rId10"/>
    <p:sldId id="273" r:id="rId11"/>
    <p:sldId id="264" r:id="rId12"/>
    <p:sldId id="265" r:id="rId13"/>
  </p:sldIdLst>
  <p:sldSz cx="18288000" cy="10287000"/>
  <p:notesSz cx="6858000" cy="9144000"/>
  <p:embeddedFontLst>
    <p:embeddedFont>
      <p:font typeface="Arial Bold" panose="020B0704020202020204" pitchFamily="34" charset="0"/>
      <p:bold r:id="rId15"/>
    </p:embeddedFont>
    <p:embeddedFont>
      <p:font typeface="Tahoma" panose="020B0604030504040204" pitchFamily="34" charset="0"/>
      <p:regular r:id="rId16"/>
      <p:bold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636B"/>
    <a:srgbClr val="0000FF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295F-61E9-49BA-9CA7-23343E8F384C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32848-F25D-48C0-BF01-5513FBEB6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6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5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6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1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3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3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9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2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32848-F25D-48C0-BF01-5513FBEB65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5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63949" y="1409700"/>
            <a:ext cx="15104851" cy="7391400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666999" y="4079426"/>
            <a:ext cx="14401801" cy="2675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6000" b="1" u="sng" cap="all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10. </a:t>
            </a:r>
            <a:r>
              <a:rPr lang="en-US" sz="60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chọn </a:t>
            </a:r>
            <a:r>
              <a:rPr lang="en-US" sz="60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và</a:t>
            </a:r>
            <a:r>
              <a:rPr lang="en-US" sz="6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60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xóa</a:t>
            </a:r>
            <a:r>
              <a:rPr lang="en-US" sz="6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60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6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6000" b="1" cap="all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60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bản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60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(trang 31)</a:t>
            </a:r>
            <a:endParaRPr lang="en-US" sz="60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C919-6CB2-BADD-95F3-48DBBD64D304}"/>
              </a:ext>
            </a:extLst>
          </p:cNvPr>
          <p:cNvGrpSpPr/>
          <p:nvPr/>
        </p:nvGrpSpPr>
        <p:grpSpPr>
          <a:xfrm>
            <a:off x="10913230" y="1451486"/>
            <a:ext cx="6096000" cy="8056636"/>
            <a:chOff x="11277600" y="1735064"/>
            <a:chExt cx="6096000" cy="80566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E7E94-DD10-8CBA-A1CE-17AE1ADB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77600" y="1735064"/>
              <a:ext cx="6096000" cy="8056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3D8A2-7D25-4053-1F86-33F902D98D01}"/>
                </a:ext>
              </a:extLst>
            </p:cNvPr>
            <p:cNvSpPr/>
            <p:nvPr/>
          </p:nvSpPr>
          <p:spPr>
            <a:xfrm>
              <a:off x="12192000" y="5905500"/>
              <a:ext cx="4419600" cy="2438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EBF9E-055F-3D0C-95EB-72F1C5D6381F}"/>
              </a:ext>
            </a:extLst>
          </p:cNvPr>
          <p:cNvGrpSpPr/>
          <p:nvPr/>
        </p:nvGrpSpPr>
        <p:grpSpPr>
          <a:xfrm>
            <a:off x="576539" y="2476500"/>
            <a:ext cx="10071504" cy="5333999"/>
            <a:chOff x="576539" y="2476500"/>
            <a:chExt cx="10071504" cy="533399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373AC6D-B1F2-6A50-985B-AAF35D150A6C}"/>
                </a:ext>
              </a:extLst>
            </p:cNvPr>
            <p:cNvSpPr/>
            <p:nvPr/>
          </p:nvSpPr>
          <p:spPr>
            <a:xfrm>
              <a:off x="576539" y="2476500"/>
              <a:ext cx="10071504" cy="5333999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4F65B9-C2A0-0970-94DD-7A2845A1C08E}"/>
                </a:ext>
              </a:extLst>
            </p:cNvPr>
            <p:cNvSpPr/>
            <p:nvPr/>
          </p:nvSpPr>
          <p:spPr>
            <a:xfrm>
              <a:off x="1600621" y="3604351"/>
              <a:ext cx="8684305" cy="3897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Mở tệp </a:t>
              </a:r>
              <a:r>
                <a:rPr lang="vi-VN" sz="4000" b="1" dirty="0">
                  <a:solidFill>
                    <a:schemeClr val="tx1"/>
                  </a:solidFill>
                </a:rPr>
                <a:t>TrongGiacMobuoiSang</a:t>
              </a:r>
              <a:r>
                <a:rPr lang="vi-VN" sz="4000" dirty="0">
                  <a:solidFill>
                    <a:schemeClr val="tx1"/>
                  </a:solidFill>
                </a:rPr>
                <a:t>. </a:t>
              </a:r>
              <a:endParaRPr lang="en-US" sz="4000" dirty="0">
                <a:solidFill>
                  <a:schemeClr val="tx1"/>
                </a:solidFill>
              </a:endParaRP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Chọn, xoá sau đó lấy lại khổ thơ thứ hai bằng các cách mà em biết.</a:t>
              </a:r>
              <a:endPara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839FE3-5F2C-232E-1679-7280EF11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0600" y="2949393"/>
              <a:ext cx="1345106" cy="1454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3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838228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320104"/>
            <a:ext cx="14109722" cy="66333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6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5719-6B72-AB41-79EA-A128B73A092E}"/>
              </a:ext>
            </a:extLst>
          </p:cNvPr>
          <p:cNvSpPr txBox="1"/>
          <p:nvPr/>
        </p:nvSpPr>
        <p:spPr>
          <a:xfrm>
            <a:off x="2590800" y="2781300"/>
            <a:ext cx="13093495" cy="577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200" dirty="0">
                <a:solidFill>
                  <a:srgbClr val="BE636B"/>
                </a:solidFill>
              </a:rPr>
              <a:t>Có thể chọn khối văn bản bằng chuột, bàn phím hoặc phối hợp chuột và bàn phím.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Các bước xoá khối văn bản: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[1] Chọn khối văn bản;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[2] Gõ phím </a:t>
            </a:r>
            <a:r>
              <a:rPr lang="vi-VN" sz="4200" dirty="0">
                <a:solidFill>
                  <a:srgbClr val="0000FF"/>
                </a:solidFill>
              </a:rPr>
              <a:t>Delete</a:t>
            </a:r>
            <a:r>
              <a:rPr lang="vi-VN" sz="4200" dirty="0">
                <a:solidFill>
                  <a:srgbClr val="BE636B"/>
                </a:solidFill>
              </a:rPr>
              <a:t> hoặc </a:t>
            </a:r>
            <a:r>
              <a:rPr lang="vi-VN" sz="4200" dirty="0">
                <a:solidFill>
                  <a:srgbClr val="0000FF"/>
                </a:solidFill>
              </a:rPr>
              <a:t>Backspace</a:t>
            </a:r>
            <a:r>
              <a:rPr lang="vi-VN" sz="4200" dirty="0">
                <a:solidFill>
                  <a:srgbClr val="BE636B"/>
                </a:solidFill>
              </a:rPr>
              <a:t>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Nhấn tổ hợp phím </a:t>
            </a:r>
            <a:r>
              <a:rPr lang="vi-VN" sz="4200" dirty="0">
                <a:solidFill>
                  <a:srgbClr val="0000FF"/>
                </a:solidFill>
              </a:rPr>
              <a:t>Ctrl + Z </a:t>
            </a:r>
            <a:r>
              <a:rPr lang="vi-VN" sz="4200" dirty="0">
                <a:solidFill>
                  <a:srgbClr val="BE636B"/>
                </a:solidFill>
              </a:rPr>
              <a:t>để hoàn tác thao tác vừa thực hiện.</a:t>
            </a:r>
            <a:endParaRPr lang="en-US" sz="4200" dirty="0">
              <a:solidFill>
                <a:srgbClr val="BE636B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6C89-B6B9-846C-240F-7E9FE76ED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1602DA-E93E-1024-61DB-E5EB10A1C3B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B4EF7C3-1DE0-75BD-FD4B-D2F239A26516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33ACF02-B133-C1BC-0981-0C301B5D7023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0CD792-3DB2-9D11-3B25-993139632326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5AFF141-907C-5A45-62D6-A08E8E54E411}"/>
              </a:ext>
            </a:extLst>
          </p:cNvPr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C9AE4CF-8D6A-3FD3-2E90-C5D4B5788FD9}"/>
                </a:ext>
              </a:extLst>
            </p:cNvPr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60EFA53-41B7-03CE-C17A-1925839AD05B}"/>
                </a:ext>
              </a:extLst>
            </p:cNvPr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0FA4D9C2-9DC4-24B3-DF90-99BE5421574A}"/>
              </a:ext>
            </a:extLst>
          </p:cNvPr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F29AE1-A131-9643-10B7-7B32635B7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8372" y="1106570"/>
            <a:ext cx="6094597" cy="80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4B2435-ED14-D42B-A378-D5C568DE69C6}"/>
              </a:ext>
            </a:extLst>
          </p:cNvPr>
          <p:cNvSpPr/>
          <p:nvPr/>
        </p:nvSpPr>
        <p:spPr>
          <a:xfrm>
            <a:off x="10896600" y="2851171"/>
            <a:ext cx="44196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1D6BC1E-20C7-1789-6093-10F81F9C2086}"/>
              </a:ext>
            </a:extLst>
          </p:cNvPr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D8BDA8-216E-5955-292F-ED00112BB74E}"/>
              </a:ext>
            </a:extLst>
          </p:cNvPr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1CCBD87-160F-DA85-6D6A-72C90E5C22AF}"/>
              </a:ext>
            </a:extLst>
          </p:cNvPr>
          <p:cNvSpPr/>
          <p:nvPr/>
        </p:nvSpPr>
        <p:spPr>
          <a:xfrm>
            <a:off x="533400" y="2017907"/>
            <a:ext cx="9333407" cy="6211187"/>
          </a:xfrm>
          <a:prstGeom prst="cloud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43A07B2-BE20-42AF-0C3B-58EA6CFE27E9}"/>
              </a:ext>
            </a:extLst>
          </p:cNvPr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2E47BA-B1E1-058B-755C-4011CAD0189B}"/>
              </a:ext>
            </a:extLst>
          </p:cNvPr>
          <p:cNvGrpSpPr/>
          <p:nvPr/>
        </p:nvGrpSpPr>
        <p:grpSpPr>
          <a:xfrm>
            <a:off x="7204570" y="6554501"/>
            <a:ext cx="2667000" cy="3109722"/>
            <a:chOff x="-293914" y="6897624"/>
            <a:chExt cx="2667000" cy="310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8A646D-97FF-939D-A549-2B581F675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3914" y="7101114"/>
              <a:ext cx="2667000" cy="2906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3C0CBA-E733-DA98-BDDF-3AD76BFD6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1682381" y="6897624"/>
              <a:ext cx="582393" cy="733623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89BF8C92-55A2-2FBB-3E4F-EA1E66250517}"/>
              </a:ext>
            </a:extLst>
          </p:cNvPr>
          <p:cNvSpPr/>
          <p:nvPr/>
        </p:nvSpPr>
        <p:spPr>
          <a:xfrm>
            <a:off x="865007" y="2434539"/>
            <a:ext cx="8419007" cy="4826056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43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0F5091-FC57-2549-1AC8-8CA2B9903BB2}"/>
              </a:ext>
            </a:extLst>
          </p:cNvPr>
          <p:cNvGrpSpPr/>
          <p:nvPr/>
        </p:nvGrpSpPr>
        <p:grpSpPr>
          <a:xfrm>
            <a:off x="1823383" y="3375290"/>
            <a:ext cx="10970100" cy="4054210"/>
            <a:chOff x="1823383" y="3375290"/>
            <a:chExt cx="10970100" cy="4054210"/>
          </a:xfrm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AC6F9B3-9C96-2FAE-F0EF-6A00D9F4D426}"/>
                </a:ext>
              </a:extLst>
            </p:cNvPr>
            <p:cNvSpPr/>
            <p:nvPr/>
          </p:nvSpPr>
          <p:spPr>
            <a:xfrm>
              <a:off x="1823383" y="3375290"/>
              <a:ext cx="9959348" cy="4054210"/>
            </a:xfrm>
            <a:custGeom>
              <a:avLst/>
              <a:gdLst/>
              <a:ahLst/>
              <a:cxnLst/>
              <a:rect l="l" t="t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633E7-6209-A3ED-D24E-AB40D9A13BCE}"/>
                </a:ext>
              </a:extLst>
            </p:cNvPr>
            <p:cNvSpPr/>
            <p:nvPr/>
          </p:nvSpPr>
          <p:spPr>
            <a:xfrm>
              <a:off x="1923428" y="4813600"/>
              <a:ext cx="10870055" cy="233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A14D5-E76D-83DA-2A53-8E4B1F34FAAF}"/>
                </a:ext>
              </a:extLst>
            </p:cNvPr>
            <p:cNvSpPr txBox="1"/>
            <p:nvPr/>
          </p:nvSpPr>
          <p:spPr>
            <a:xfrm>
              <a:off x="2081364" y="3626605"/>
              <a:ext cx="9379573" cy="12003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</a:rPr>
                <a:t>TrongGiacMobuoiSang 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FE09B-3ABA-6448-70FA-DC069F538EF6}"/>
              </a:ext>
            </a:extLst>
          </p:cNvPr>
          <p:cNvGrpSpPr/>
          <p:nvPr/>
        </p:nvGrpSpPr>
        <p:grpSpPr>
          <a:xfrm>
            <a:off x="1958165" y="7581729"/>
            <a:ext cx="10061769" cy="1981371"/>
            <a:chOff x="1958165" y="7493645"/>
            <a:chExt cx="10061769" cy="1981371"/>
          </a:xfrm>
        </p:grpSpPr>
        <p:grpSp>
          <p:nvGrpSpPr>
            <p:cNvPr id="56" name="Group 109">
              <a:extLst>
                <a:ext uri="{FF2B5EF4-FFF2-40B4-BE49-F238E27FC236}">
                  <a16:creationId xmlns:a16="http://schemas.microsoft.com/office/drawing/2014/main" id="{0000CE4C-E98A-68D4-44C5-1FB3AF2EF4AA}"/>
                </a:ext>
              </a:extLst>
            </p:cNvPr>
            <p:cNvGrpSpPr/>
            <p:nvPr/>
          </p:nvGrpSpPr>
          <p:grpSpPr>
            <a:xfrm>
              <a:off x="1958165" y="7648487"/>
              <a:ext cx="9918516" cy="1826529"/>
              <a:chOff x="-104241" y="-28575"/>
              <a:chExt cx="2790735" cy="481061"/>
            </a:xfrm>
          </p:grpSpPr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05C87BA6-C8A8-872F-FCFA-FC0886181727}"/>
                  </a:ext>
                </a:extLst>
              </p:cNvPr>
              <p:cNvSpPr/>
              <p:nvPr/>
            </p:nvSpPr>
            <p:spPr>
              <a:xfrm>
                <a:off x="-104241" y="-4774"/>
                <a:ext cx="2686494" cy="457260"/>
              </a:xfrm>
              <a:custGeom>
                <a:avLst/>
                <a:gdLst/>
                <a:ahLst/>
                <a:cxnLst/>
                <a:rect l="l" t="t" r="r" b="b"/>
                <a:pathLst>
                  <a:path w="2686494" h="406400">
                    <a:moveTo>
                      <a:pt x="75899" y="0"/>
                    </a:moveTo>
                    <a:lnTo>
                      <a:pt x="2610595" y="0"/>
                    </a:lnTo>
                    <a:cubicBezTo>
                      <a:pt x="2652513" y="0"/>
                      <a:pt x="2686494" y="33981"/>
                      <a:pt x="2686494" y="75899"/>
                    </a:cubicBezTo>
                    <a:lnTo>
                      <a:pt x="2686494" y="330501"/>
                    </a:lnTo>
                    <a:cubicBezTo>
                      <a:pt x="2686494" y="372419"/>
                      <a:pt x="2652513" y="406400"/>
                      <a:pt x="2610595" y="406400"/>
                    </a:cubicBezTo>
                    <a:lnTo>
                      <a:pt x="75899" y="406400"/>
                    </a:lnTo>
                    <a:cubicBezTo>
                      <a:pt x="33981" y="406400"/>
                      <a:pt x="0" y="372419"/>
                      <a:pt x="0" y="330501"/>
                    </a:cubicBezTo>
                    <a:lnTo>
                      <a:pt x="0" y="75899"/>
                    </a:lnTo>
                    <a:cubicBezTo>
                      <a:pt x="0" y="33981"/>
                      <a:pt x="33981" y="0"/>
                      <a:pt x="75899" y="0"/>
                    </a:cubicBezTo>
                    <a:close/>
                  </a:path>
                </a:pathLst>
              </a:custGeom>
              <a:solidFill>
                <a:srgbClr val="FFD8A3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Em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hận xét: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2.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3.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400" dirty="0"/>
              </a:p>
            </p:txBody>
          </p:sp>
          <p:sp>
            <p:nvSpPr>
              <p:cNvPr id="58" name="TextBox 111">
                <a:extLst>
                  <a:ext uri="{FF2B5EF4-FFF2-40B4-BE49-F238E27FC236}">
                    <a16:creationId xmlns:a16="http://schemas.microsoft.com/office/drawing/2014/main" id="{8BBBB9B2-0F6C-4777-7BD3-4809FEBA44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86494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69FFF62-5E94-6360-A57D-7BCDD1AD9310}"/>
                </a:ext>
              </a:extLst>
            </p:cNvPr>
            <p:cNvSpPr/>
            <p:nvPr/>
          </p:nvSpPr>
          <p:spPr>
            <a:xfrm rot="1215746">
              <a:off x="9795826" y="7493645"/>
              <a:ext cx="2224108" cy="909534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5765" y="518912"/>
            <a:ext cx="16634743" cy="8959854"/>
            <a:chOff x="-10990" y="-76200"/>
            <a:chExt cx="4381167" cy="2359797"/>
          </a:xfrm>
        </p:grpSpPr>
        <p:sp>
          <p:nvSpPr>
            <p:cNvPr id="4" name="Freeform 4"/>
            <p:cNvSpPr/>
            <p:nvPr/>
          </p:nvSpPr>
          <p:spPr>
            <a:xfrm>
              <a:off x="-1099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khối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7"/>
            <a:stretch>
              <a:fillRect l="-94647" t="-123326" r="-157783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F268-3157-E159-E263-8979F41916CE}"/>
              </a:ext>
            </a:extLst>
          </p:cNvPr>
          <p:cNvSpPr txBox="1"/>
          <p:nvPr/>
        </p:nvSpPr>
        <p:spPr>
          <a:xfrm>
            <a:off x="1676399" y="3508800"/>
            <a:ext cx="10106331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 văn bản được chọn có nền màu xám.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 chuột tại vị trí bất kì trong trang văn bản để bỏ chọn.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386206" y="-251424"/>
            <a:ext cx="4277829" cy="252827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5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39D0-AB0D-4818-5D5B-4FE426995E6C}"/>
              </a:ext>
            </a:extLst>
          </p:cNvPr>
          <p:cNvGrpSpPr/>
          <p:nvPr/>
        </p:nvGrpSpPr>
        <p:grpSpPr>
          <a:xfrm>
            <a:off x="1524000" y="1469375"/>
            <a:ext cx="8801102" cy="774186"/>
            <a:chOff x="696578" y="1357811"/>
            <a:chExt cx="8801102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E9F01-4AB1-B10F-BA1A-703605F844D4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5F766C-FD9B-1399-596B-0DA3D26B722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CC9E9-EE6A-2508-4B56-2E2C6D49D62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18AAE-322A-8DDC-995B-8E17919257CA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DFD8C-65CB-6B6C-093C-AD7FEB36D16A}"/>
              </a:ext>
            </a:extLst>
          </p:cNvPr>
          <p:cNvSpPr txBox="1"/>
          <p:nvPr/>
        </p:nvSpPr>
        <p:spPr>
          <a:xfrm>
            <a:off x="1818639" y="23237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88340-751B-6AB2-0259-AF2F28C9B676}"/>
              </a:ext>
            </a:extLst>
          </p:cNvPr>
          <p:cNvGrpSpPr/>
          <p:nvPr/>
        </p:nvGrpSpPr>
        <p:grpSpPr>
          <a:xfrm>
            <a:off x="1600201" y="3314700"/>
            <a:ext cx="15468599" cy="4419600"/>
            <a:chOff x="1600201" y="3390900"/>
            <a:chExt cx="1546859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57903A-BD4A-0239-9506-714B0DBF1670}"/>
                </a:ext>
              </a:extLst>
            </p:cNvPr>
            <p:cNvGrpSpPr/>
            <p:nvPr/>
          </p:nvGrpSpPr>
          <p:grpSpPr>
            <a:xfrm>
              <a:off x="1600201" y="3390900"/>
              <a:ext cx="15468599" cy="4419600"/>
              <a:chOff x="815673" y="1816888"/>
              <a:chExt cx="5540786" cy="4419600"/>
            </a:xfrm>
          </p:grpSpPr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BFDCC4E3-ED0F-FCB2-979B-5C468796091A}"/>
                  </a:ext>
                </a:extLst>
              </p:cNvPr>
              <p:cNvSpPr/>
              <p:nvPr/>
            </p:nvSpPr>
            <p:spPr>
              <a:xfrm>
                <a:off x="815673" y="1816888"/>
                <a:ext cx="5540786" cy="4419600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8E53D-BFD6-C5D4-4523-AE93AC2E17C1}"/>
                  </a:ext>
                </a:extLst>
              </p:cNvPr>
              <p:cNvSpPr/>
              <p:nvPr/>
            </p:nvSpPr>
            <p:spPr>
              <a:xfrm>
                <a:off x="912092" y="2731288"/>
                <a:ext cx="5383758" cy="3205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623888" indent="-623888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EF8F80-8287-C038-A3D4-31DE9E6C3D23}"/>
                  </a:ext>
                </a:extLst>
              </p:cNvPr>
              <p:cNvSpPr txBox="1"/>
              <p:nvPr/>
            </p:nvSpPr>
            <p:spPr>
              <a:xfrm>
                <a:off x="910302" y="2071418"/>
                <a:ext cx="538375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TrongGiacMobuoiSang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894EE-8908-0042-7AAB-978064A2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77600" y="5067300"/>
              <a:ext cx="1809750" cy="13239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06DBBB-6381-D4DD-D6B5-2924254A666D}"/>
              </a:ext>
            </a:extLst>
          </p:cNvPr>
          <p:cNvGrpSpPr/>
          <p:nvPr/>
        </p:nvGrpSpPr>
        <p:grpSpPr>
          <a:xfrm>
            <a:off x="2976775" y="7479112"/>
            <a:ext cx="11586180" cy="2981234"/>
            <a:chOff x="2976775" y="7479112"/>
            <a:chExt cx="11586180" cy="298123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4C15352-B359-9F95-89EB-6658CC3731CA}"/>
                </a:ext>
              </a:extLst>
            </p:cNvPr>
            <p:cNvSpPr/>
            <p:nvPr/>
          </p:nvSpPr>
          <p:spPr>
            <a:xfrm>
              <a:off x="2976775" y="7479112"/>
              <a:ext cx="11586180" cy="2981234"/>
            </a:xfrm>
            <a:custGeom>
              <a:avLst/>
              <a:gdLst/>
              <a:ahLst/>
              <a:cxnLst/>
              <a:rect l="l" t="t" r="r" b="b"/>
              <a:pathLst>
                <a:path w="7315200" h="2295144">
                  <a:moveTo>
                    <a:pt x="0" y="0"/>
                  </a:moveTo>
                  <a:lnTo>
                    <a:pt x="7315200" y="0"/>
                  </a:lnTo>
                  <a:lnTo>
                    <a:pt x="7315200" y="2295144"/>
                  </a:lnTo>
                  <a:lnTo>
                    <a:pt x="0" y="229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FE07DE-25BC-931D-9337-E6AA162AEEF6}"/>
                </a:ext>
              </a:extLst>
            </p:cNvPr>
            <p:cNvSpPr txBox="1"/>
            <p:nvPr/>
          </p:nvSpPr>
          <p:spPr>
            <a:xfrm>
              <a:off x="3858247" y="8143013"/>
              <a:ext cx="9838227" cy="160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DB202E-6BF3-931D-CEC6-640745443B27}"/>
              </a:ext>
            </a:extLst>
          </p:cNvPr>
          <p:cNvGrpSpPr/>
          <p:nvPr/>
        </p:nvGrpSpPr>
        <p:grpSpPr>
          <a:xfrm>
            <a:off x="1104898" y="1480579"/>
            <a:ext cx="8801102" cy="774186"/>
            <a:chOff x="696578" y="1357811"/>
            <a:chExt cx="8801102" cy="774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5B6D5-FFB8-D30E-153C-ED3A2D705B7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997FFF-8CAD-3038-A599-47006F785E9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3016CC-58A0-7023-103F-9BA9D10A945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1D41D-E61B-F760-3824-026E93CA3F7C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81643-6EA6-7DB8-28C5-F208C88630CF}"/>
              </a:ext>
            </a:extLst>
          </p:cNvPr>
          <p:cNvSpPr txBox="1"/>
          <p:nvPr/>
        </p:nvSpPr>
        <p:spPr>
          <a:xfrm>
            <a:off x="1227604" y="2400300"/>
            <a:ext cx="15383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57F1A-A28D-76B5-5458-B338E83C0437}"/>
              </a:ext>
            </a:extLst>
          </p:cNvPr>
          <p:cNvGrpSpPr/>
          <p:nvPr/>
        </p:nvGrpSpPr>
        <p:grpSpPr>
          <a:xfrm>
            <a:off x="1667104" y="3390900"/>
            <a:ext cx="15020696" cy="3750239"/>
            <a:chOff x="718202" y="1880181"/>
            <a:chExt cx="5380349" cy="3750239"/>
          </a:xfrm>
        </p:grpSpPr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8314FAA4-F341-DE75-9F93-6677BB71B3B4}"/>
                </a:ext>
              </a:extLst>
            </p:cNvPr>
            <p:cNvSpPr/>
            <p:nvPr/>
          </p:nvSpPr>
          <p:spPr>
            <a:xfrm>
              <a:off x="718202" y="1880181"/>
              <a:ext cx="5380349" cy="3750239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CD93D-6F36-02E5-1E0C-E011759C47DD}"/>
                </a:ext>
              </a:extLst>
            </p:cNvPr>
            <p:cNvSpPr/>
            <p:nvPr/>
          </p:nvSpPr>
          <p:spPr>
            <a:xfrm>
              <a:off x="912092" y="2841495"/>
              <a:ext cx="5089538" cy="2498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61026-C5FA-954A-1BC1-EAC1AB9DC202}"/>
                </a:ext>
              </a:extLst>
            </p:cNvPr>
            <p:cNvSpPr txBox="1"/>
            <p:nvPr/>
          </p:nvSpPr>
          <p:spPr>
            <a:xfrm>
              <a:off x="910302" y="2071418"/>
              <a:ext cx="508953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03C5E9F-597A-BE1B-78C0-5352393B1BB5}"/>
              </a:ext>
            </a:extLst>
          </p:cNvPr>
          <p:cNvSpPr txBox="1"/>
          <p:nvPr/>
        </p:nvSpPr>
        <p:spPr>
          <a:xfrm>
            <a:off x="2203403" y="7457317"/>
            <a:ext cx="14033683" cy="2409699"/>
          </a:xfrm>
          <a:prstGeom prst="rect">
            <a:avLst/>
          </a:prstGeom>
          <a:solidFill>
            <a:srgbClr val="F4E1E0"/>
          </a:solidFill>
        </p:spPr>
        <p:txBody>
          <a:bodyPr wrap="square">
            <a:spAutoFit/>
          </a:bodyPr>
          <a:lstStyle/>
          <a:p>
            <a:pPr marL="793750" indent="-62865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</a:t>
            </a:r>
            <a:r>
              <a:rPr lang="vi-VN" sz="4000" dirty="0"/>
              <a:t>ó thể chọn một từ bằng cách nháy đúp chuột vào từ đó.</a:t>
            </a:r>
            <a:endParaRPr lang="en-US" sz="4000" dirty="0"/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Nhấn tổ hợp phím </a:t>
            </a:r>
            <a:r>
              <a:rPr lang="vi-VN" sz="4000" dirty="0">
                <a:solidFill>
                  <a:srgbClr val="FF0000"/>
                </a:solidFill>
              </a:rPr>
              <a:t>Ctrl + A </a:t>
            </a:r>
            <a:r>
              <a:rPr lang="vi-VN" sz="4000" dirty="0"/>
              <a:t>để chọn cả văn bản.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7AEA-8860-0AAC-342E-1CC16D24D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3876" y="1553544"/>
            <a:ext cx="5040535" cy="75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7EC000-6569-9062-EC07-04D8DA95DF0B}"/>
              </a:ext>
            </a:extLst>
          </p:cNvPr>
          <p:cNvGrpSpPr/>
          <p:nvPr/>
        </p:nvGrpSpPr>
        <p:grpSpPr>
          <a:xfrm>
            <a:off x="871534" y="2538339"/>
            <a:ext cx="10982342" cy="6796161"/>
            <a:chOff x="871534" y="2538339"/>
            <a:chExt cx="10982342" cy="679616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C093D8-CCE3-2690-8E0A-F35806D33945}"/>
                </a:ext>
              </a:extLst>
            </p:cNvPr>
            <p:cNvSpPr/>
            <p:nvPr/>
          </p:nvSpPr>
          <p:spPr>
            <a:xfrm>
              <a:off x="871534" y="2538339"/>
              <a:ext cx="10982342" cy="679616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9412EF-3CC8-55E9-327D-1E23BAF43BFD}"/>
                </a:ext>
              </a:extLst>
            </p:cNvPr>
            <p:cNvSpPr txBox="1"/>
            <p:nvPr/>
          </p:nvSpPr>
          <p:spPr>
            <a:xfrm>
              <a:off x="1064831" y="3845948"/>
              <a:ext cx="10653307" cy="4810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Chọn khối văn bản (hình 10.1);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Gõ phím </a:t>
              </a:r>
              <a:r>
                <a:rPr lang="vi-VN" sz="4000" dirty="0">
                  <a:solidFill>
                    <a:srgbClr val="FF0000"/>
                  </a:solidFill>
                </a:rPr>
                <a:t>Delete</a:t>
              </a:r>
              <a:r>
                <a:rPr lang="vi-VN" sz="4000" dirty="0"/>
                <a:t> hoặc </a:t>
              </a:r>
              <a:r>
                <a:rPr lang="vi-VN" sz="4000" dirty="0">
                  <a:solidFill>
                    <a:srgbClr val="FF0000"/>
                  </a:solidFill>
                </a:rPr>
                <a:t>Backspace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Nhấn tổ hợp phím </a:t>
              </a:r>
              <a:r>
                <a:rPr lang="vi-VN" sz="4000" dirty="0">
                  <a:solidFill>
                    <a:srgbClr val="FF0000"/>
                  </a:solidFill>
                </a:rPr>
                <a:t>Ctrl + Z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sự thay đổi của khối văn bản: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Sau bước 2.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Khi thực hiện bước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C2FDEF-FB80-AE5C-C15F-8BB05296B7B8}"/>
                </a:ext>
              </a:extLst>
            </p:cNvPr>
            <p:cNvSpPr txBox="1"/>
            <p:nvPr/>
          </p:nvSpPr>
          <p:spPr>
            <a:xfrm>
              <a:off x="3065992" y="3037714"/>
              <a:ext cx="64588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77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26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9412EF-3CC8-55E9-327D-1E23BAF43BFD}"/>
              </a:ext>
            </a:extLst>
          </p:cNvPr>
          <p:cNvSpPr txBox="1"/>
          <p:nvPr/>
        </p:nvSpPr>
        <p:spPr>
          <a:xfrm>
            <a:off x="1017803" y="4771718"/>
            <a:ext cx="16252394" cy="4166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319213" indent="-809625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Khi gõ một phím kí tự trên bàn phím, kí tự đó sẽ thay thế khối văn bản được chọn trong văn bản.</a:t>
            </a:r>
            <a:endParaRPr lang="en-US" sz="4200" dirty="0"/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Em nhấn tổ hợp phím </a:t>
            </a:r>
            <a:r>
              <a:rPr lang="vi-VN" sz="4200" dirty="0">
                <a:solidFill>
                  <a:srgbClr val="FF0000"/>
                </a:solidFill>
              </a:rPr>
              <a:t>Ctrl + Z </a:t>
            </a:r>
            <a:r>
              <a:rPr lang="vi-VN" sz="4200" dirty="0"/>
              <a:t>để hoàn tác thao tác vừa thực hiện.</a:t>
            </a:r>
            <a:endParaRPr lang="en-US" sz="4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0ACE2D-E31E-15F4-FEE6-A30CB81B0169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94D252-D37F-8837-71FB-2F27C94E5F7E}"/>
              </a:ext>
            </a:extLst>
          </p:cNvPr>
          <p:cNvSpPr/>
          <p:nvPr/>
        </p:nvSpPr>
        <p:spPr>
          <a:xfrm>
            <a:off x="1297825" y="1775516"/>
            <a:ext cx="15122122" cy="7786018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C130C-25C0-FE45-706B-7B20B4439835}"/>
              </a:ext>
            </a:extLst>
          </p:cNvPr>
          <p:cNvSpPr txBox="1"/>
          <p:nvPr/>
        </p:nvSpPr>
        <p:spPr>
          <a:xfrm>
            <a:off x="1905000" y="3086100"/>
            <a:ext cx="14097000" cy="5747744"/>
          </a:xfrm>
          <a:prstGeom prst="round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2. Nêu các bước xoá khối văn bản.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vi-VN" sz="4000" b="1" dirty="0">
                <a:solidFill>
                  <a:schemeClr val="bg1"/>
                </a:solidFill>
              </a:rPr>
              <a:t>Nêu cách để lấy lại khối văn bản vừa bị xoá.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0 - Bài 10. Chọn và xóa khối Văn bản"/>
  <p:tag name="ISPRING_ULTRA_SCORM_COURSE_ID" val="FA0298D7-AE6E-45D3-A19F-5C3057C57F8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E-Learning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10 - Bài 10. Chọn và xóa khối Văn bả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C522A7-2697-4B51-8F7E-DED2E85FB289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A5BB7B-E7AC-4B5A-8747-C966EE47F4DC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25D1E-2C6E-4062-BDAC-46A0CDC0AB58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DA4B26-7C0F-44FC-9F9A-BFE46E16EEDB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41AB5B-8105-415B-B296-47700292080C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9C20ED-1FD4-44AA-92CE-DE1D55A0F957}:2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49FB2E-2125-411B-A5CD-B65A868137E3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692A5C-FF7B-4411-B3BB-614D766E4624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4E345F-FA7D-4513-B4A7-2C49CC87A31A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DFEF85-BC73-4153-84AD-CE0DA9743E17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E2E15-4A82-4428-B0A0-B78050F24A54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E4D332-0BC8-437F-B321-10206C224CA7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722</Words>
  <Application>Microsoft Office PowerPoint</Application>
  <PresentationFormat>Custom</PresentationFormat>
  <Paragraphs>89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Wingdings</vt:lpstr>
      <vt:lpstr>Arial</vt:lpstr>
      <vt:lpstr>Calibri</vt:lpstr>
      <vt:lpstr>Arial 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10 - Bài 10. Chọn và xóa khối Văn bản</dc:title>
  <dc:creator>Admin</dc:creator>
  <cp:lastModifiedBy>GHC</cp:lastModifiedBy>
  <cp:revision>25</cp:revision>
  <dcterms:created xsi:type="dcterms:W3CDTF">2006-08-16T00:00:00Z</dcterms:created>
  <dcterms:modified xsi:type="dcterms:W3CDTF">2025-01-16T03:21:03Z</dcterms:modified>
  <dc:identifier>DAGEvgh5pV8</dc:identifier>
</cp:coreProperties>
</file>