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3" r:id="rId4"/>
    <p:sldId id="267" r:id="rId5"/>
    <p:sldId id="271" r:id="rId6"/>
    <p:sldId id="268" r:id="rId7"/>
    <p:sldId id="269" r:id="rId8"/>
    <p:sldId id="270" r:id="rId9"/>
    <p:sldId id="272" r:id="rId10"/>
    <p:sldId id="264" r:id="rId11"/>
    <p:sldId id="265" r:id="rId12"/>
  </p:sldIdLst>
  <p:sldSz cx="18288000" cy="10287000"/>
  <p:notesSz cx="6858000" cy="9144000"/>
  <p:embeddedFontLst>
    <p:embeddedFont>
      <p:font typeface="Arial Bold" panose="020B0704020202020204" pitchFamily="34" charset="0"/>
      <p:bold r:id="rId14"/>
    </p:embeddedFont>
    <p:embeddedFont>
      <p:font typeface="Tahoma" panose="020B0604030504040204" pitchFamily="34" charset="0"/>
      <p:regular r:id="rId15"/>
      <p:bold r:id="rId16"/>
    </p:embeddedFont>
  </p:embeddedFontLst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862DE-10EA-43AA-88ED-5BEA81B04DB4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3EF58-1666-4DE7-9B15-452EA0C6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8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3EF58-1666-4DE7-9B15-452EA0C679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4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0.sv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sv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11" Type="http://schemas.openxmlformats.org/officeDocument/2006/relationships/image" Target="../media/image40.svg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939" b="-12233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76400" y="-571499"/>
            <a:ext cx="20116800" cy="10820400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670559" y="4110108"/>
            <a:ext cx="16169642" cy="2217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4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11. SAO </a:t>
            </a:r>
            <a: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CHÉP, DI CHUYỂN </a:t>
            </a:r>
            <a:r>
              <a:rPr lang="en-US" sz="5400" b="1" cap="all" dirty="0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khối</a:t>
            </a:r>
            <a: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en-US" sz="5400" b="1" cap="all" err="1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văn</a:t>
            </a:r>
            <a:r>
              <a:rPr lang="en-US" sz="54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bản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54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(</a:t>
            </a:r>
            <a:r>
              <a:rPr lang="en-US" sz="5400" b="1" cap="all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Trang 34</a:t>
            </a:r>
            <a:r>
              <a:rPr lang="en-US" sz="5400" b="1" cap="all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)</a:t>
            </a:r>
            <a:endParaRPr lang="en-US" sz="5400" b="1" cap="all" dirty="0">
              <a:solidFill>
                <a:srgbClr val="0000FF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81345" y="647700"/>
            <a:ext cx="10246300" cy="12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120878" y="2081004"/>
            <a:ext cx="14109722" cy="6872496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438400" y="2628900"/>
            <a:ext cx="13563599" cy="595231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CABDE1-3CE2-52F7-0E8A-782A35FB3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400300"/>
            <a:ext cx="13530276" cy="6215467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 flipH="1">
            <a:off x="196560" y="7011522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808234"/>
            <a:ext cx="16907108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-701825" y="51202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2B2B26-596F-EFD2-7641-66CE81F1CE65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6" name="Freeform 6"/>
          <p:cNvSpPr/>
          <p:nvPr/>
        </p:nvSpPr>
        <p:spPr>
          <a:xfrm>
            <a:off x="16478870" y="1300869"/>
            <a:ext cx="1820726" cy="1709031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5849600" y="8192808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50" name="TextBox 92">
            <a:extLst>
              <a:ext uri="{FF2B5EF4-FFF2-40B4-BE49-F238E27FC236}">
                <a16:creationId xmlns:a16="http://schemas.microsoft.com/office/drawing/2014/main" id="{976CDBAF-1E6E-683D-6885-697FB563F7D9}"/>
              </a:ext>
            </a:extLst>
          </p:cNvPr>
          <p:cNvSpPr txBox="1"/>
          <p:nvPr/>
        </p:nvSpPr>
        <p:spPr>
          <a:xfrm>
            <a:off x="2456342" y="3508800"/>
            <a:ext cx="6795872" cy="4790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8" name="Freeform 28"/>
          <p:cNvSpPr/>
          <p:nvPr/>
        </p:nvSpPr>
        <p:spPr>
          <a:xfrm flipH="1">
            <a:off x="64792" y="8472792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5"/>
            <a:stretch>
              <a:fillRect l="-94647" t="-123326" r="-157783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D993B3-09F9-97E6-FD31-B0257554B53C}"/>
              </a:ext>
            </a:extLst>
          </p:cNvPr>
          <p:cNvGrpSpPr/>
          <p:nvPr/>
        </p:nvGrpSpPr>
        <p:grpSpPr>
          <a:xfrm>
            <a:off x="1066800" y="1428292"/>
            <a:ext cx="15087600" cy="743408"/>
            <a:chOff x="696578" y="1357811"/>
            <a:chExt cx="15087600" cy="7434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62BAD2-F52B-BB6A-99E5-E1302A436E2F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244A17-1A76-D1B3-DAD7-E2C81598940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29B92-C95C-14F1-DA9A-32D696F102C2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C33D87-DE98-9A5B-EE03-FAAC05E78EEA}"/>
                </a:ext>
              </a:extLst>
            </p:cNvPr>
            <p:cNvSpPr txBox="1"/>
            <p:nvPr/>
          </p:nvSpPr>
          <p:spPr>
            <a:xfrm>
              <a:off x="1362708" y="1393333"/>
              <a:ext cx="14421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Sao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chuột</a:t>
              </a:r>
              <a:endPara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3F1F5A-132D-1229-9804-37B8DC7EE1B8}"/>
              </a:ext>
            </a:extLst>
          </p:cNvPr>
          <p:cNvGrpSpPr/>
          <p:nvPr/>
        </p:nvGrpSpPr>
        <p:grpSpPr>
          <a:xfrm>
            <a:off x="12548734" y="2144034"/>
            <a:ext cx="5544177" cy="6914640"/>
            <a:chOff x="11576674" y="2095918"/>
            <a:chExt cx="5544177" cy="691464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44484FF-4877-CC39-DAB0-4B81550ED2E3}"/>
                </a:ext>
              </a:extLst>
            </p:cNvPr>
            <p:cNvSpPr/>
            <p:nvPr/>
          </p:nvSpPr>
          <p:spPr>
            <a:xfrm>
              <a:off x="11576674" y="2095918"/>
              <a:ext cx="5544177" cy="6914640"/>
            </a:xfrm>
            <a:custGeom>
              <a:avLst/>
              <a:gdLst/>
              <a:ahLst/>
              <a:cxnLst/>
              <a:rect l="l" t="t" r="r" b="b"/>
              <a:pathLst>
                <a:path w="5929509" h="7480834">
                  <a:moveTo>
                    <a:pt x="0" y="0"/>
                  </a:moveTo>
                  <a:lnTo>
                    <a:pt x="5929510" y="0"/>
                  </a:lnTo>
                  <a:lnTo>
                    <a:pt x="5929510" y="7480834"/>
                  </a:lnTo>
                  <a:lnTo>
                    <a:pt x="0" y="7480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861660-869E-B8F2-A502-2EAC22358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06609" y="3083689"/>
              <a:ext cx="5153159" cy="579361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AA0858-DD2B-3BC4-63A1-C5B650BD1685}"/>
              </a:ext>
            </a:extLst>
          </p:cNvPr>
          <p:cNvGrpSpPr/>
          <p:nvPr/>
        </p:nvGrpSpPr>
        <p:grpSpPr>
          <a:xfrm>
            <a:off x="835896" y="2218182"/>
            <a:ext cx="11593949" cy="6963918"/>
            <a:chOff x="835896" y="2218182"/>
            <a:chExt cx="11593949" cy="696391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5AA3FD6-5618-F908-4E8F-41F7869F3229}"/>
                </a:ext>
              </a:extLst>
            </p:cNvPr>
            <p:cNvSpPr/>
            <p:nvPr/>
          </p:nvSpPr>
          <p:spPr>
            <a:xfrm>
              <a:off x="835896" y="2218182"/>
              <a:ext cx="11580196" cy="69639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0E2F5C-8BCB-BDC2-E6A6-57A7F90A67F9}"/>
                </a:ext>
              </a:extLst>
            </p:cNvPr>
            <p:cNvSpPr txBox="1"/>
            <p:nvPr/>
          </p:nvSpPr>
          <p:spPr>
            <a:xfrm>
              <a:off x="914400" y="2413491"/>
              <a:ext cx="11515445" cy="6692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8737" algn="ctr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b="1" dirty="0">
                  <a:solidFill>
                    <a:srgbClr val="0000FF"/>
                  </a:solidFill>
                </a:rPr>
                <a:t>Em cùng bạn soạn thảo văn bản trong hình 11.1: </a:t>
              </a:r>
              <a:endParaRPr lang="en-US" sz="3600" b="1" dirty="0">
                <a:solidFill>
                  <a:srgbClr val="0000FF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 </a:t>
              </a:r>
              <a:r>
                <a:rPr lang="vi-VN" sz="3600" dirty="0">
                  <a:solidFill>
                    <a:schemeClr val="tx1"/>
                  </a:solidFill>
                </a:rPr>
                <a:t>Bước 1. Soạn thảo khổ thơ thứ nhất.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2. Sao chép câu thơ đầu của khổ thơ thứ nhất tới vị trí sẽ soạn thảo khổ thơ thứ hai: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[1]</a:t>
              </a:r>
              <a:r>
                <a:rPr lang="vi-VN" sz="3600" dirty="0">
                  <a:solidFill>
                    <a:schemeClr val="tx1"/>
                  </a:solidFill>
                </a:rPr>
                <a:t> Chọn câu thơ thứ nhất (khối văn bản);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[2]</a:t>
              </a:r>
              <a:r>
                <a:rPr lang="vi-VN" sz="3600" dirty="0">
                  <a:solidFill>
                    <a:schemeClr val="tx1"/>
                  </a:solidFill>
                </a:rPr>
                <a:t> Chọn lệnh </a:t>
              </a:r>
              <a:r>
                <a:rPr lang="vi-VN" sz="3600" dirty="0">
                  <a:solidFill>
                    <a:srgbClr val="FF0000"/>
                  </a:solidFill>
                </a:rPr>
                <a:t>Copy</a:t>
              </a:r>
              <a:r>
                <a:rPr lang="vi-VN" sz="3600" dirty="0">
                  <a:solidFill>
                    <a:schemeClr val="tx1"/>
                  </a:solidFill>
                </a:rPr>
                <a:t>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3090863" indent="-638175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[3]</a:t>
              </a:r>
              <a:r>
                <a:rPr lang="vi-VN" sz="3600" dirty="0">
                  <a:solidFill>
                    <a:schemeClr val="tx1"/>
                  </a:solidFill>
                </a:rPr>
                <a:t> Đưa con trỏ soạn thảo tới vị trí sẽ soạn thảo khổ thơ thứ hai;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[4] </a:t>
              </a:r>
              <a:r>
                <a:rPr lang="vi-VN" sz="3600" dirty="0">
                  <a:solidFill>
                    <a:schemeClr val="tx1"/>
                  </a:solidFill>
                </a:rPr>
                <a:t>Chọn lệnh </a:t>
              </a:r>
              <a:r>
                <a:rPr lang="vi-VN" sz="3600" dirty="0">
                  <a:solidFill>
                    <a:srgbClr val="FF0000"/>
                  </a:solidFill>
                </a:rPr>
                <a:t>Paste</a:t>
              </a:r>
              <a:r>
                <a:rPr lang="vi-VN" sz="3600" dirty="0">
                  <a:solidFill>
                    <a:schemeClr val="tx1"/>
                  </a:solidFill>
                </a:rPr>
                <a:t>.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3. Soạn thảo hoàn chỉnh khổ thơ thứ hai.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87B8DD-E334-7865-A31F-EFD2FAA4BBE8}"/>
              </a:ext>
            </a:extLst>
          </p:cNvPr>
          <p:cNvGrpSpPr/>
          <p:nvPr/>
        </p:nvGrpSpPr>
        <p:grpSpPr>
          <a:xfrm>
            <a:off x="2949550" y="785777"/>
            <a:ext cx="12388899" cy="2064494"/>
            <a:chOff x="2079565" y="1834678"/>
            <a:chExt cx="9749442" cy="206449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5C39FD7-3781-BAD2-5B0B-677C7945D8DB}"/>
                </a:ext>
              </a:extLst>
            </p:cNvPr>
            <p:cNvSpPr/>
            <p:nvPr/>
          </p:nvSpPr>
          <p:spPr>
            <a:xfrm>
              <a:off x="2079565" y="1834678"/>
              <a:ext cx="9749442" cy="2064494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288419" y="2101881"/>
              <a:ext cx="9280988" cy="15465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F692A-97E0-4050-3576-5E77ED419DB3}"/>
              </a:ext>
            </a:extLst>
          </p:cNvPr>
          <p:cNvGrpSpPr/>
          <p:nvPr/>
        </p:nvGrpSpPr>
        <p:grpSpPr>
          <a:xfrm>
            <a:off x="847492" y="2888879"/>
            <a:ext cx="16593015" cy="6286748"/>
            <a:chOff x="1655288" y="4460424"/>
            <a:chExt cx="13013954" cy="512266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B7622A0-57E4-B7A4-3345-B6F4D2E746A3}"/>
                </a:ext>
              </a:extLst>
            </p:cNvPr>
            <p:cNvGrpSpPr/>
            <p:nvPr/>
          </p:nvGrpSpPr>
          <p:grpSpPr>
            <a:xfrm>
              <a:off x="2208302" y="4460424"/>
              <a:ext cx="12345898" cy="4512360"/>
              <a:chOff x="2208302" y="4460424"/>
              <a:chExt cx="12345898" cy="451236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2208302" y="4460424"/>
                <a:ext cx="12345898" cy="4512360"/>
                <a:chOff x="0" y="-76200"/>
                <a:chExt cx="2244717" cy="1162887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0" y="0"/>
                  <a:ext cx="2244717" cy="1086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717" h="1012125">
                      <a:moveTo>
                        <a:pt x="46327" y="0"/>
                      </a:moveTo>
                      <a:lnTo>
                        <a:pt x="2198390" y="0"/>
                      </a:lnTo>
                      <a:cubicBezTo>
                        <a:pt x="2223976" y="0"/>
                        <a:pt x="2244717" y="20741"/>
                        <a:pt x="2244717" y="46327"/>
                      </a:cubicBezTo>
                      <a:lnTo>
                        <a:pt x="2244717" y="965798"/>
                      </a:lnTo>
                      <a:cubicBezTo>
                        <a:pt x="2244717" y="978085"/>
                        <a:pt x="2239836" y="989868"/>
                        <a:pt x="2231148" y="998556"/>
                      </a:cubicBezTo>
                      <a:cubicBezTo>
                        <a:pt x="2222460" y="1007244"/>
                        <a:pt x="2210677" y="1012125"/>
                        <a:pt x="2198390" y="1012125"/>
                      </a:cubicBezTo>
                      <a:lnTo>
                        <a:pt x="46327" y="1012125"/>
                      </a:lnTo>
                      <a:cubicBezTo>
                        <a:pt x="20741" y="1012125"/>
                        <a:pt x="0" y="991384"/>
                        <a:pt x="0" y="965798"/>
                      </a:cubicBezTo>
                      <a:lnTo>
                        <a:pt x="0" y="46327"/>
                      </a:lnTo>
                      <a:cubicBezTo>
                        <a:pt x="0" y="20741"/>
                        <a:pt x="20741" y="0"/>
                        <a:pt x="46327" y="0"/>
                      </a:cubicBezTo>
                      <a:close/>
                    </a:path>
                  </a:pathLst>
                </a:custGeom>
                <a:solidFill>
                  <a:srgbClr val="FDD07E"/>
                </a:solid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0" y="-76200"/>
                  <a:ext cx="2244717" cy="10883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5872224-4028-1099-48FA-20FA1255D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38385" y="4991100"/>
                <a:ext cx="11885731" cy="3692360"/>
              </a:xfrm>
              <a:prstGeom prst="rect">
                <a:avLst/>
              </a:prstGeom>
            </p:spPr>
          </p:pic>
        </p:grpSp>
        <p:sp>
          <p:nvSpPr>
            <p:cNvPr id="18" name="Freeform 18"/>
            <p:cNvSpPr/>
            <p:nvPr/>
          </p:nvSpPr>
          <p:spPr>
            <a:xfrm>
              <a:off x="13333131" y="4478870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24727" b="-10930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655288" y="8253827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24727" b="-109305"/>
              </a:stretch>
            </a:blipFill>
          </p:spPr>
        </p: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BE40BA4C-5A43-3B37-3216-591CEB5A470F}"/>
              </a:ext>
            </a:extLst>
          </p:cNvPr>
          <p:cNvSpPr/>
          <p:nvPr/>
        </p:nvSpPr>
        <p:spPr>
          <a:xfrm>
            <a:off x="15736943" y="7277100"/>
            <a:ext cx="2490320" cy="2668366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4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091875-4A1B-F3C1-44C8-1B5F3D5410B7}"/>
              </a:ext>
            </a:extLst>
          </p:cNvPr>
          <p:cNvGrpSpPr/>
          <p:nvPr/>
        </p:nvGrpSpPr>
        <p:grpSpPr>
          <a:xfrm>
            <a:off x="1143000" y="1628844"/>
            <a:ext cx="12954000" cy="747486"/>
            <a:chOff x="696578" y="1353733"/>
            <a:chExt cx="15623309" cy="7474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170E57-BD12-2EE3-4067-105E71B4BF61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642C184-B131-B3CF-C15A-C6F62E8772E9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411BF6-0F32-FE7C-A192-5B77163657A4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C1E5D4-D46B-C71F-D37B-091028D2A41F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Sao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chép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, di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endParaRPr lang="en-US" sz="4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EC82685-9773-2A00-F69C-F7D5F5E790FD}"/>
              </a:ext>
            </a:extLst>
          </p:cNvPr>
          <p:cNvGrpSpPr/>
          <p:nvPr/>
        </p:nvGrpSpPr>
        <p:grpSpPr>
          <a:xfrm>
            <a:off x="12649200" y="2019300"/>
            <a:ext cx="5544177" cy="6914640"/>
            <a:chOff x="11576674" y="2095918"/>
            <a:chExt cx="5544177" cy="6914640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03F9BFBB-C011-A69B-86B1-C1A979C01281}"/>
                </a:ext>
              </a:extLst>
            </p:cNvPr>
            <p:cNvSpPr/>
            <p:nvPr/>
          </p:nvSpPr>
          <p:spPr>
            <a:xfrm>
              <a:off x="11576674" y="2095918"/>
              <a:ext cx="5544177" cy="6914640"/>
            </a:xfrm>
            <a:custGeom>
              <a:avLst/>
              <a:gdLst/>
              <a:ahLst/>
              <a:cxnLst/>
              <a:rect l="l" t="t" r="r" b="b"/>
              <a:pathLst>
                <a:path w="5929509" h="7480834">
                  <a:moveTo>
                    <a:pt x="0" y="0"/>
                  </a:moveTo>
                  <a:lnTo>
                    <a:pt x="5929510" y="0"/>
                  </a:lnTo>
                  <a:lnTo>
                    <a:pt x="5929510" y="7480834"/>
                  </a:lnTo>
                  <a:lnTo>
                    <a:pt x="0" y="7480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D40206F-0CB5-0E44-FFDA-4CDB9235C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06609" y="3083689"/>
              <a:ext cx="5153159" cy="579361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A7EF46-45B2-84A8-463C-5EDD0E6FA6D2}"/>
              </a:ext>
            </a:extLst>
          </p:cNvPr>
          <p:cNvGrpSpPr/>
          <p:nvPr/>
        </p:nvGrpSpPr>
        <p:grpSpPr>
          <a:xfrm>
            <a:off x="992804" y="2370582"/>
            <a:ext cx="11643614" cy="6963918"/>
            <a:chOff x="992804" y="2370582"/>
            <a:chExt cx="11643614" cy="69639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F9AB48A-F9C9-AE0C-ED7B-04D28A3D2FB7}"/>
                </a:ext>
              </a:extLst>
            </p:cNvPr>
            <p:cNvSpPr/>
            <p:nvPr/>
          </p:nvSpPr>
          <p:spPr>
            <a:xfrm>
              <a:off x="992804" y="2370582"/>
              <a:ext cx="11580196" cy="696391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C29E49-3625-BDAC-5108-6EC345248979}"/>
                </a:ext>
              </a:extLst>
            </p:cNvPr>
            <p:cNvSpPr txBox="1"/>
            <p:nvPr/>
          </p:nvSpPr>
          <p:spPr>
            <a:xfrm>
              <a:off x="1066800" y="2565891"/>
              <a:ext cx="11569618" cy="669240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58737" algn="ctr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b="1" dirty="0">
                  <a:solidFill>
                    <a:srgbClr val="0000FF"/>
                  </a:solidFill>
                </a:rPr>
                <a:t>Em cùng bạn soạn thảo văn bản trong hình 11.1: </a:t>
              </a:r>
              <a:endParaRPr lang="en-US" sz="3600" b="1" dirty="0">
                <a:solidFill>
                  <a:srgbClr val="0000FF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1. Soạn thảo khổ thơ thứ nhất.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2. Sao chép câu thơ đầu của khổ thơ thứ nhất tới vị trí sẽ soạn thảo khổ thơ thứ hai: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5873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[1]</a:t>
              </a:r>
              <a:r>
                <a:rPr lang="vi-VN" sz="3600" dirty="0">
                  <a:solidFill>
                    <a:schemeClr val="tx1"/>
                  </a:solidFill>
                </a:rPr>
                <a:t> Chọn câu thơ thứ nhất (khối văn bản);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5873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[2]</a:t>
              </a:r>
              <a:r>
                <a:rPr lang="vi-VN" sz="3600" dirty="0">
                  <a:solidFill>
                    <a:schemeClr val="tx1"/>
                  </a:solidFill>
                </a:rPr>
                <a:t> Nhấn tổ hợp phím </a:t>
              </a:r>
              <a:r>
                <a:rPr lang="vi-VN" sz="3600" dirty="0">
                  <a:solidFill>
                    <a:srgbClr val="FF0000"/>
                  </a:solidFill>
                </a:rPr>
                <a:t>Ctrl + C</a:t>
              </a:r>
              <a:r>
                <a:rPr lang="vi-VN" sz="3600" dirty="0">
                  <a:solidFill>
                    <a:schemeClr val="tx1"/>
                  </a:solidFill>
                </a:rPr>
                <a:t>; 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3208338" indent="-696913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[3]</a:t>
              </a:r>
              <a:r>
                <a:rPr lang="vi-VN" sz="3600" dirty="0">
                  <a:solidFill>
                    <a:schemeClr val="tx1"/>
                  </a:solidFill>
                </a:rPr>
                <a:t> Đưa con trỏ soạn thảo tới vị trí sẽ soạn thảo khổ thơ thứ hai;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5873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vi-VN" sz="3600" dirty="0">
                  <a:solidFill>
                    <a:srgbClr val="FF0000"/>
                  </a:solidFill>
                </a:rPr>
                <a:t>[4]</a:t>
              </a:r>
              <a:r>
                <a:rPr lang="vi-VN" sz="3600" dirty="0">
                  <a:solidFill>
                    <a:schemeClr val="tx1"/>
                  </a:solidFill>
                </a:rPr>
                <a:t> Nhấn tổ hợp phím </a:t>
              </a:r>
              <a:r>
                <a:rPr lang="vi-VN" sz="3600" dirty="0">
                  <a:solidFill>
                    <a:srgbClr val="FF0000"/>
                  </a:solidFill>
                </a:rPr>
                <a:t>Ctrl + V</a:t>
              </a:r>
              <a:r>
                <a:rPr lang="vi-VN" sz="3600" dirty="0">
                  <a:solidFill>
                    <a:schemeClr val="tx1"/>
                  </a:solidFill>
                </a:rPr>
                <a:t>.</a:t>
              </a:r>
              <a:endParaRPr lang="en-US" sz="3600" dirty="0">
                <a:solidFill>
                  <a:schemeClr val="tx1"/>
                </a:solidFill>
              </a:endParaRPr>
            </a:p>
            <a:p>
              <a:pPr marL="2452688" indent="-1944688" algn="just">
                <a:lnSpc>
                  <a:spcPct val="120000"/>
                </a:lnSpc>
                <a:buClr>
                  <a:srgbClr val="FF0000"/>
                </a:buClr>
              </a:pPr>
              <a:r>
                <a:rPr lang="en-US" sz="3600" dirty="0">
                  <a:solidFill>
                    <a:schemeClr val="tx1"/>
                  </a:solidFill>
                </a:rPr>
                <a:t>- </a:t>
              </a:r>
              <a:r>
                <a:rPr lang="vi-VN" sz="3600" dirty="0">
                  <a:solidFill>
                    <a:schemeClr val="tx1"/>
                  </a:solidFill>
                </a:rPr>
                <a:t>Bước 3. Soạn thảo hoàn chỉnh khổ thơ thứ hai.</a:t>
              </a:r>
              <a:endPara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CF904AA-1B3F-9AAB-787C-D60876B64868}"/>
              </a:ext>
            </a:extLst>
          </p:cNvPr>
          <p:cNvSpPr/>
          <p:nvPr/>
        </p:nvSpPr>
        <p:spPr>
          <a:xfrm rot="19842602">
            <a:off x="-327447" y="467688"/>
            <a:ext cx="4344456" cy="173293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487B8DD-E334-7865-A31F-EFD2FAA4BBE8}"/>
              </a:ext>
            </a:extLst>
          </p:cNvPr>
          <p:cNvGrpSpPr/>
          <p:nvPr/>
        </p:nvGrpSpPr>
        <p:grpSpPr>
          <a:xfrm>
            <a:off x="2949550" y="1608211"/>
            <a:ext cx="12388899" cy="1740516"/>
            <a:chOff x="2079565" y="1834678"/>
            <a:chExt cx="9749442" cy="1740516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45C39FD7-3781-BAD2-5B0B-677C7945D8DB}"/>
                </a:ext>
              </a:extLst>
            </p:cNvPr>
            <p:cNvSpPr/>
            <p:nvPr/>
          </p:nvSpPr>
          <p:spPr>
            <a:xfrm>
              <a:off x="2079565" y="1834678"/>
              <a:ext cx="9749442" cy="1740516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13791" y="2309494"/>
              <a:ext cx="9280988" cy="73783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B052EC-B171-0F2B-3578-0455450C93AC}"/>
              </a:ext>
            </a:extLst>
          </p:cNvPr>
          <p:cNvGrpSpPr/>
          <p:nvPr/>
        </p:nvGrpSpPr>
        <p:grpSpPr>
          <a:xfrm>
            <a:off x="15377064" y="6346604"/>
            <a:ext cx="3148564" cy="3339846"/>
            <a:chOff x="2930639" y="6564748"/>
            <a:chExt cx="3148564" cy="3339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69F9D4-0BDB-A04F-F8FE-BBBF61D3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14" b="100000" l="6061" r="89532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0639" y="6564748"/>
              <a:ext cx="2936800" cy="33398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7DB53E-E84F-090C-9195-8D32D240E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05846">
              <a:off x="5361686" y="6975113"/>
              <a:ext cx="717517" cy="90383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5CF9A2-7C86-98DA-1E7E-ADFDD5B46FFA}"/>
              </a:ext>
            </a:extLst>
          </p:cNvPr>
          <p:cNvGrpSpPr/>
          <p:nvPr/>
        </p:nvGrpSpPr>
        <p:grpSpPr>
          <a:xfrm>
            <a:off x="2304638" y="3707144"/>
            <a:ext cx="13678719" cy="5273112"/>
            <a:chOff x="2324495" y="3902515"/>
            <a:chExt cx="13678719" cy="5273112"/>
          </a:xfrm>
        </p:grpSpPr>
        <p:grpSp>
          <p:nvGrpSpPr>
            <p:cNvPr id="11" name="Group 11"/>
            <p:cNvGrpSpPr/>
            <p:nvPr/>
          </p:nvGrpSpPr>
          <p:grpSpPr>
            <a:xfrm>
              <a:off x="2514598" y="4052965"/>
              <a:ext cx="13182599" cy="4707295"/>
              <a:chOff x="-65984" y="-76200"/>
              <a:chExt cx="2396845" cy="121312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65984" y="-49399"/>
                <a:ext cx="2396845" cy="1186323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E201BAB-0784-5C16-91D6-8A4E5E69C776}"/>
                </a:ext>
              </a:extLst>
            </p:cNvPr>
            <p:cNvSpPr/>
            <p:nvPr/>
          </p:nvSpPr>
          <p:spPr>
            <a:xfrm>
              <a:off x="2838893" y="4472682"/>
              <a:ext cx="12499555" cy="39073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324495" y="7846368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24727" b="-109305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4667103" y="3902515"/>
              <a:ext cx="1336111" cy="1329259"/>
            </a:xfrm>
            <a:custGeom>
              <a:avLst/>
              <a:gdLst/>
              <a:ahLst/>
              <a:cxnLst/>
              <a:rect l="l" t="t" r="r" b="b"/>
              <a:pathLst>
                <a:path w="1336111" h="1329259">
                  <a:moveTo>
                    <a:pt x="0" y="0"/>
                  </a:moveTo>
                  <a:lnTo>
                    <a:pt x="1336111" y="0"/>
                  </a:lnTo>
                  <a:lnTo>
                    <a:pt x="1336111" y="1329259"/>
                  </a:lnTo>
                  <a:lnTo>
                    <a:pt x="0" y="1329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24727" b="-109305"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412F0E-2046-3A9C-6380-043970BAA32E}"/>
                </a:ext>
              </a:extLst>
            </p:cNvPr>
            <p:cNvSpPr txBox="1"/>
            <p:nvPr/>
          </p:nvSpPr>
          <p:spPr>
            <a:xfrm>
              <a:off x="3102600" y="4832658"/>
              <a:ext cx="11895715" cy="33552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indent="-742950" algn="just">
                <a:lnSpc>
                  <a:spcPct val="120000"/>
                </a:lnSpc>
                <a:buAutoNum type="alphaLcPeriod"/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So sánh hai cách sao chép khối văn bản bằng chuột và bằng bàn phím.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42950" indent="-742950" algn="just">
                <a:lnSpc>
                  <a:spcPct val="120000"/>
                </a:lnSpc>
                <a:buAutoNum type="alphaLcPeriod"/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Cho biết khi nhấn tổ hợp phím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C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X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) tương ứng với việc chọn lệnh nào trong các lệnh thực hiện sao chép (di chuyển) khối văn bản.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38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352586" y="1287224"/>
            <a:ext cx="1966543" cy="253095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655824" y="5705178"/>
            <a:ext cx="2105843" cy="2805103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891" y="382135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5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962400" y="858778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986E198-F6F2-1F1B-5D0C-71B5F7E01709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FBCA5F-A693-C901-3D45-85F5CB328A61}"/>
              </a:ext>
            </a:extLst>
          </p:cNvPr>
          <p:cNvGrpSpPr/>
          <p:nvPr/>
        </p:nvGrpSpPr>
        <p:grpSpPr>
          <a:xfrm>
            <a:off x="1835999" y="2969975"/>
            <a:ext cx="3613519" cy="4188835"/>
            <a:chOff x="1835999" y="2969975"/>
            <a:chExt cx="3613519" cy="4188835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9B2E96A4-2312-1389-401F-3B6414AE5A65}"/>
                </a:ext>
              </a:extLst>
            </p:cNvPr>
            <p:cNvGrpSpPr/>
            <p:nvPr/>
          </p:nvGrpSpPr>
          <p:grpSpPr>
            <a:xfrm rot="-646107">
              <a:off x="1835999" y="2969975"/>
              <a:ext cx="3613519" cy="4188835"/>
              <a:chOff x="0" y="0"/>
              <a:chExt cx="4818025" cy="5585113"/>
            </a:xfrm>
          </p:grpSpPr>
          <p:grpSp>
            <p:nvGrpSpPr>
              <p:cNvPr id="8" name="Group 22">
                <a:extLst>
                  <a:ext uri="{FF2B5EF4-FFF2-40B4-BE49-F238E27FC236}">
                    <a16:creationId xmlns:a16="http://schemas.microsoft.com/office/drawing/2014/main" id="{73D9C9B9-FB8E-91D1-762D-2DAB8B19A151}"/>
                  </a:ext>
                </a:extLst>
              </p:cNvPr>
              <p:cNvGrpSpPr/>
              <p:nvPr/>
            </p:nvGrpSpPr>
            <p:grpSpPr>
              <a:xfrm rot="514076">
                <a:off x="495605" y="705667"/>
                <a:ext cx="4001563" cy="4607073"/>
                <a:chOff x="0" y="0"/>
                <a:chExt cx="1133220" cy="1304697"/>
              </a:xfrm>
            </p:grpSpPr>
            <p:sp>
              <p:nvSpPr>
                <p:cNvPr id="31" name="Freeform 23">
                  <a:extLst>
                    <a:ext uri="{FF2B5EF4-FFF2-40B4-BE49-F238E27FC236}">
                      <a16:creationId xmlns:a16="http://schemas.microsoft.com/office/drawing/2014/main" id="{02BB30BA-7EB6-E2B8-AACC-C507F2B0EB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2" name="TextBox 24">
                  <a:extLst>
                    <a:ext uri="{FF2B5EF4-FFF2-40B4-BE49-F238E27FC236}">
                      <a16:creationId xmlns:a16="http://schemas.microsoft.com/office/drawing/2014/main" id="{B6890BDE-BF24-95DA-C394-31AA25E4EAE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2222C967-BCC9-56CA-CBDB-245B56C0AF10}"/>
                  </a:ext>
                </a:extLst>
              </p:cNvPr>
              <p:cNvGrpSpPr/>
              <p:nvPr/>
            </p:nvGrpSpPr>
            <p:grpSpPr>
              <a:xfrm rot="514076">
                <a:off x="320857" y="491137"/>
                <a:ext cx="4001563" cy="4607073"/>
                <a:chOff x="0" y="0"/>
                <a:chExt cx="1133220" cy="1304697"/>
              </a:xfrm>
            </p:grpSpPr>
            <p:sp>
              <p:nvSpPr>
                <p:cNvPr id="15" name="Freeform 26">
                  <a:extLst>
                    <a:ext uri="{FF2B5EF4-FFF2-40B4-BE49-F238E27FC236}">
                      <a16:creationId xmlns:a16="http://schemas.microsoft.com/office/drawing/2014/main" id="{E9B053E5-3BB1-1125-5141-F5FC23F8E3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0" name="TextBox 27">
                  <a:extLst>
                    <a:ext uri="{FF2B5EF4-FFF2-40B4-BE49-F238E27FC236}">
                      <a16:creationId xmlns:a16="http://schemas.microsoft.com/office/drawing/2014/main" id="{11820ABE-C69E-EC17-6D3B-4DBD3EEDDE6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13" name="Freeform 28">
                <a:extLst>
                  <a:ext uri="{FF2B5EF4-FFF2-40B4-BE49-F238E27FC236}">
                    <a16:creationId xmlns:a16="http://schemas.microsoft.com/office/drawing/2014/main" id="{DA6576D0-C950-B7A0-29E0-5A82BF5B2F1A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14" name="Freeform 29">
                <a:extLst>
                  <a:ext uri="{FF2B5EF4-FFF2-40B4-BE49-F238E27FC236}">
                    <a16:creationId xmlns:a16="http://schemas.microsoft.com/office/drawing/2014/main" id="{D317F339-C7BC-2152-7E55-AF03110A19B9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38B6B1-5AC1-7292-6E2C-0D5F645F0B14}"/>
                </a:ext>
              </a:extLst>
            </p:cNvPr>
            <p:cNvSpPr txBox="1"/>
            <p:nvPr/>
          </p:nvSpPr>
          <p:spPr>
            <a:xfrm>
              <a:off x="2418728" y="4526841"/>
              <a:ext cx="23150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9893AC-527A-A988-8B6F-7C6D91FB279E}"/>
              </a:ext>
            </a:extLst>
          </p:cNvPr>
          <p:cNvGrpSpPr/>
          <p:nvPr/>
        </p:nvGrpSpPr>
        <p:grpSpPr>
          <a:xfrm>
            <a:off x="5941841" y="2196202"/>
            <a:ext cx="10479470" cy="6196132"/>
            <a:chOff x="5941841" y="2196202"/>
            <a:chExt cx="10479470" cy="619613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859DDCD-D1F4-0DB7-022F-536ECA6A12BA}"/>
                </a:ext>
              </a:extLst>
            </p:cNvPr>
            <p:cNvGrpSpPr/>
            <p:nvPr/>
          </p:nvGrpSpPr>
          <p:grpSpPr>
            <a:xfrm>
              <a:off x="5941841" y="2196202"/>
              <a:ext cx="10479470" cy="6196132"/>
              <a:chOff x="5941841" y="2196202"/>
              <a:chExt cx="10479470" cy="6196132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4FA75549-AF7E-7C60-3B3F-533DCA528ABF}"/>
                  </a:ext>
                </a:extLst>
              </p:cNvPr>
              <p:cNvSpPr/>
              <p:nvPr/>
            </p:nvSpPr>
            <p:spPr>
              <a:xfrm>
                <a:off x="5941841" y="2196202"/>
                <a:ext cx="10479470" cy="6196132"/>
              </a:xfrm>
              <a:custGeom>
                <a:avLst/>
                <a:gdLst/>
                <a:ahLst/>
                <a:cxnLst/>
                <a:rect l="l" t="t" r="r" b="b"/>
                <a:pathLst>
                  <a:path w="5303716" h="4114800">
                    <a:moveTo>
                      <a:pt x="0" y="0"/>
                    </a:moveTo>
                    <a:lnTo>
                      <a:pt x="5303716" y="0"/>
                    </a:lnTo>
                    <a:lnTo>
                      <a:pt x="530371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760FCC-953A-F6FC-6DA8-627AC65B562C}"/>
                  </a:ext>
                </a:extLst>
              </p:cNvPr>
              <p:cNvSpPr txBox="1"/>
              <p:nvPr/>
            </p:nvSpPr>
            <p:spPr>
              <a:xfrm>
                <a:off x="6794879" y="3239167"/>
                <a:ext cx="8973001" cy="40101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1200"/>
                  </a:spcAft>
                </a:pPr>
                <a:r>
                  <a:rPr lang="vi-VN" sz="4000" dirty="0"/>
                  <a:t>Các bước di chuyển khối văn bản bằng bàn phím cũng tương tự như sao chép khối văn bản</a:t>
                </a:r>
                <a:r>
                  <a:rPr lang="en-US" sz="4000" dirty="0"/>
                  <a:t>;</a:t>
                </a:r>
                <a:r>
                  <a:rPr lang="vi-VN" sz="4000" dirty="0"/>
                  <a:t> </a:t>
                </a:r>
                <a:r>
                  <a:rPr lang="en-US" sz="4000" dirty="0"/>
                  <a:t>n</a:t>
                </a:r>
                <a:r>
                  <a:rPr lang="vi-VN" sz="4000" dirty="0"/>
                  <a:t>hưng ở bước </a:t>
                </a:r>
                <a:r>
                  <a:rPr lang="vi-VN" sz="4000" dirty="0">
                    <a:solidFill>
                      <a:srgbClr val="FF0000"/>
                    </a:solidFill>
                  </a:rPr>
                  <a:t>[2]</a:t>
                </a:r>
                <a:r>
                  <a:rPr lang="vi-VN" sz="4000" dirty="0"/>
                  <a:t>, thay vì nhấn tổ hợp phím </a:t>
                </a:r>
                <a:r>
                  <a:rPr lang="vi-VN" sz="4000" dirty="0">
                    <a:solidFill>
                      <a:srgbClr val="FF0000"/>
                    </a:solidFill>
                  </a:rPr>
                  <a:t>Ctrl + C</a:t>
                </a:r>
                <a:r>
                  <a:rPr lang="vi-VN" sz="4000" dirty="0"/>
                  <a:t>, em nhấn tổ hợp phím </a:t>
                </a:r>
                <a:r>
                  <a:rPr lang="vi-VN" sz="4000" dirty="0">
                    <a:solidFill>
                      <a:srgbClr val="FF0000"/>
                    </a:solidFill>
                  </a:rPr>
                  <a:t>Ctrl + X.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167F5E-142F-A12F-C2AF-74F4FE97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63" b="93562" l="416" r="9958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887702">
              <a:off x="13277717" y="6716802"/>
              <a:ext cx="2602051" cy="126045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00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7493" y="808234"/>
            <a:ext cx="16593015" cy="8670532"/>
          </a:xfrm>
          <a:custGeom>
            <a:avLst/>
            <a:gdLst/>
            <a:ahLst/>
            <a:cxnLst/>
            <a:rect l="l" t="t" r="r" b="b"/>
            <a:pathLst>
              <a:path w="4370177" h="2283597">
                <a:moveTo>
                  <a:pt x="23795" y="0"/>
                </a:moveTo>
                <a:lnTo>
                  <a:pt x="4346381" y="0"/>
                </a:lnTo>
                <a:cubicBezTo>
                  <a:pt x="4352692" y="0"/>
                  <a:pt x="4358745" y="2507"/>
                  <a:pt x="4363207" y="6970"/>
                </a:cubicBezTo>
                <a:cubicBezTo>
                  <a:pt x="4367670" y="11432"/>
                  <a:pt x="4370177" y="17484"/>
                  <a:pt x="4370177" y="23795"/>
                </a:cubicBezTo>
                <a:lnTo>
                  <a:pt x="4370177" y="2259802"/>
                </a:lnTo>
                <a:cubicBezTo>
                  <a:pt x="4370177" y="2266113"/>
                  <a:pt x="4367670" y="2272165"/>
                  <a:pt x="4363207" y="2276628"/>
                </a:cubicBezTo>
                <a:cubicBezTo>
                  <a:pt x="4358745" y="2281090"/>
                  <a:pt x="4352692" y="2283597"/>
                  <a:pt x="4346381" y="2283597"/>
                </a:cubicBezTo>
                <a:lnTo>
                  <a:pt x="23795" y="2283597"/>
                </a:lnTo>
                <a:cubicBezTo>
                  <a:pt x="17484" y="2283597"/>
                  <a:pt x="11432" y="2281090"/>
                  <a:pt x="6970" y="2276628"/>
                </a:cubicBezTo>
                <a:cubicBezTo>
                  <a:pt x="2507" y="2272165"/>
                  <a:pt x="0" y="2266113"/>
                  <a:pt x="0" y="2259802"/>
                </a:cubicBezTo>
                <a:lnTo>
                  <a:pt x="0" y="23795"/>
                </a:lnTo>
                <a:cubicBezTo>
                  <a:pt x="0" y="17484"/>
                  <a:pt x="2507" y="11432"/>
                  <a:pt x="6970" y="6970"/>
                </a:cubicBezTo>
                <a:cubicBezTo>
                  <a:pt x="11432" y="2507"/>
                  <a:pt x="17484" y="0"/>
                  <a:pt x="23795" y="0"/>
                </a:cubicBezTo>
                <a:close/>
              </a:path>
            </a:pathLst>
          </a:custGeom>
          <a:solidFill>
            <a:srgbClr val="FAFAF8">
              <a:alpha val="80000"/>
            </a:srgbClr>
          </a:solidFill>
        </p:spPr>
      </p:sp>
      <p:sp>
        <p:nvSpPr>
          <p:cNvPr id="5" name="TextBox 5"/>
          <p:cNvSpPr txBox="1"/>
          <p:nvPr/>
        </p:nvSpPr>
        <p:spPr>
          <a:xfrm>
            <a:off x="847493" y="518912"/>
            <a:ext cx="16593015" cy="895985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3CCB3C-768A-C2B6-85A0-F10EF2E0ED72}"/>
              </a:ext>
            </a:extLst>
          </p:cNvPr>
          <p:cNvSpPr/>
          <p:nvPr/>
        </p:nvSpPr>
        <p:spPr>
          <a:xfrm>
            <a:off x="6934200" y="338826"/>
            <a:ext cx="4648200" cy="990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7CEF8D-E22B-A438-9A28-BD7600993F95}"/>
              </a:ext>
            </a:extLst>
          </p:cNvPr>
          <p:cNvGrpSpPr/>
          <p:nvPr/>
        </p:nvGrpSpPr>
        <p:grpSpPr>
          <a:xfrm>
            <a:off x="1600200" y="1485900"/>
            <a:ext cx="15163800" cy="7871254"/>
            <a:chOff x="1600200" y="1790700"/>
            <a:chExt cx="15163800" cy="78712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B28674-76DF-615B-0446-9F454F65D439}"/>
                </a:ext>
              </a:extLst>
            </p:cNvPr>
            <p:cNvSpPr txBox="1"/>
            <p:nvPr/>
          </p:nvSpPr>
          <p:spPr>
            <a:xfrm>
              <a:off x="7142987" y="1844971"/>
              <a:ext cx="419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PHIẾU HỌC TẬP</a:t>
              </a:r>
              <a:endParaRPr lang="en-US" sz="3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01B7CA-0900-3996-8794-50BB00AC6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4600" y="3785390"/>
              <a:ext cx="12954000" cy="39385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4E81C7-EAB7-A5B4-74E8-CC88D9FC8406}"/>
                </a:ext>
              </a:extLst>
            </p:cNvPr>
            <p:cNvSpPr txBox="1"/>
            <p:nvPr/>
          </p:nvSpPr>
          <p:spPr>
            <a:xfrm>
              <a:off x="2133600" y="3086100"/>
              <a:ext cx="1172789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v"/>
              </a:pPr>
              <a:r>
                <a:rPr lang="en-US" sz="3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4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EE0519-9BB4-F69E-9BD8-84BCA36E45E4}"/>
                </a:ext>
              </a:extLst>
            </p:cNvPr>
            <p:cNvSpPr/>
            <p:nvPr/>
          </p:nvSpPr>
          <p:spPr>
            <a:xfrm>
              <a:off x="1600200" y="1790700"/>
              <a:ext cx="15163800" cy="784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5D0DA8-B0CB-72BE-36EF-25A76531C8CC}"/>
                </a:ext>
              </a:extLst>
            </p:cNvPr>
            <p:cNvSpPr txBox="1"/>
            <p:nvPr/>
          </p:nvSpPr>
          <p:spPr>
            <a:xfrm>
              <a:off x="2169885" y="7938405"/>
              <a:ext cx="13954461" cy="172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……………………………………………………………………...........................</a:t>
              </a:r>
            </a:p>
            <a:p>
              <a:pPr>
                <a:spcAft>
                  <a:spcPts val="600"/>
                </a:spcAft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…………………………………………………………………………………….....</a:t>
              </a:r>
            </a:p>
            <a:p>
              <a:pPr>
                <a:spcAft>
                  <a:spcPts val="600"/>
                </a:spcAft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………………………………………………………………………………………..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2CC513-E305-97DE-68C0-8E8D70B7D0E0}"/>
                </a:ext>
              </a:extLst>
            </p:cNvPr>
            <p:cNvSpPr txBox="1"/>
            <p:nvPr/>
          </p:nvSpPr>
          <p:spPr>
            <a:xfrm>
              <a:off x="2157168" y="2409677"/>
              <a:ext cx="140153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………………………………………………………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:…………….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8641966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-11867" y="3824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15271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49395-1265-55F8-FCED-C5EA7F381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87" l="0" r="99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3" y="0"/>
            <a:ext cx="2851438" cy="242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8AAE-A325-D7B9-FA62-1A221F4302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1127" y="2937009"/>
            <a:ext cx="11734800" cy="70808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C13C83-2AB4-971A-0C7B-CA9DFAADA81B}"/>
              </a:ext>
            </a:extLst>
          </p:cNvPr>
          <p:cNvGrpSpPr/>
          <p:nvPr/>
        </p:nvGrpSpPr>
        <p:grpSpPr>
          <a:xfrm>
            <a:off x="2590800" y="952500"/>
            <a:ext cx="13704830" cy="1840678"/>
            <a:chOff x="2414059" y="1969198"/>
            <a:chExt cx="9085339" cy="1840678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12AF587-C17A-7C8F-F080-08B3D1B4460D}"/>
                </a:ext>
              </a:extLst>
            </p:cNvPr>
            <p:cNvSpPr/>
            <p:nvPr/>
          </p:nvSpPr>
          <p:spPr>
            <a:xfrm>
              <a:off x="2414059" y="1969198"/>
              <a:ext cx="9085339" cy="1840678"/>
            </a:xfrm>
            <a:custGeom>
              <a:avLst/>
              <a:gdLst/>
              <a:ahLst/>
              <a:cxnLst/>
              <a:rect l="l" t="t" r="r" b="b"/>
              <a:pathLst>
                <a:path w="7315200" h="1688592">
                  <a:moveTo>
                    <a:pt x="0" y="0"/>
                  </a:moveTo>
                  <a:lnTo>
                    <a:pt x="7315200" y="0"/>
                  </a:lnTo>
                  <a:lnTo>
                    <a:pt x="7315200" y="1688592"/>
                  </a:lnTo>
                  <a:lnTo>
                    <a:pt x="0" y="16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D3277610-D037-8B85-D0D5-73140E91295B}"/>
                </a:ext>
              </a:extLst>
            </p:cNvPr>
            <p:cNvSpPr txBox="1"/>
            <p:nvPr/>
          </p:nvSpPr>
          <p:spPr>
            <a:xfrm>
              <a:off x="2570386" y="2081615"/>
              <a:ext cx="8757487" cy="1517147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marL="508000">
                <a:lnSpc>
                  <a:spcPct val="13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tệp </a:t>
              </a:r>
              <a:r>
                <a:rPr lang="vi-VN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TrongGiacMobuoiSang</a:t>
              </a:r>
              <a:r>
                <a:rPr lang="vi-VN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(hình 11.2) và thực hiện sửa đổi để được nội dung như hình 11.3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37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5092" y="571500"/>
            <a:ext cx="16830908" cy="9288266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83979" flipV="1">
            <a:off x="-1522000" y="-104387"/>
            <a:ext cx="4586585" cy="294588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4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2400" y="81915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5A6884-462A-7207-9B38-BD1837061278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3943F5-E7BC-99B8-2F45-6BB17237D1B6}"/>
              </a:ext>
            </a:extLst>
          </p:cNvPr>
          <p:cNvGrpSpPr/>
          <p:nvPr/>
        </p:nvGrpSpPr>
        <p:grpSpPr>
          <a:xfrm>
            <a:off x="13871701" y="3467100"/>
            <a:ext cx="4384248" cy="5167594"/>
            <a:chOff x="10820400" y="643000"/>
            <a:chExt cx="5334000" cy="6100700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2CB83176-9273-BF8D-4257-76AF3FB69F2C}"/>
                </a:ext>
              </a:extLst>
            </p:cNvPr>
            <p:cNvSpPr/>
            <p:nvPr/>
          </p:nvSpPr>
          <p:spPr>
            <a:xfrm>
              <a:off x="10820400" y="643000"/>
              <a:ext cx="5334000" cy="61007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3107A0-53B5-266F-FEE9-D573FF463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949"/>
            <a:stretch/>
          </p:blipFill>
          <p:spPr>
            <a:xfrm>
              <a:off x="11066287" y="846672"/>
              <a:ext cx="4859513" cy="565655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351F5AF-0258-5A3A-F717-8A171E3E3E25}"/>
              </a:ext>
            </a:extLst>
          </p:cNvPr>
          <p:cNvGrpSpPr/>
          <p:nvPr/>
        </p:nvGrpSpPr>
        <p:grpSpPr>
          <a:xfrm>
            <a:off x="361945" y="1431757"/>
            <a:ext cx="13431464" cy="8671527"/>
            <a:chOff x="361945" y="1431757"/>
            <a:chExt cx="13431464" cy="86715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104A0-A1E3-A688-DAE9-7CFC2DBD9E28}"/>
                </a:ext>
              </a:extLst>
            </p:cNvPr>
            <p:cNvSpPr/>
            <p:nvPr/>
          </p:nvSpPr>
          <p:spPr>
            <a:xfrm>
              <a:off x="361945" y="2043596"/>
              <a:ext cx="13431464" cy="80596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B5519E-574F-4C9A-3EA0-43B21D45FEC1}"/>
                </a:ext>
              </a:extLst>
            </p:cNvPr>
            <p:cNvSpPr txBox="1"/>
            <p:nvPr/>
          </p:nvSpPr>
          <p:spPr>
            <a:xfrm>
              <a:off x="685800" y="2628900"/>
              <a:ext cx="12990125" cy="7310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bước để soạn thảo văn bản trong hình 11.4</a:t>
              </a:r>
              <a:endParaRPr lang="en-US" sz="3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20000"/>
                </a:lnSpc>
                <a:spcAft>
                  <a:spcPts val="300"/>
                </a:spcAft>
              </a:pPr>
              <a:r>
                <a:rPr lang="en-US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sánh với cách làm của bạn An như sau: </a:t>
              </a:r>
              <a:endParaRPr lang="en-US" sz="3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1.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Soạn thảo tiêu đề bài thơ.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 algn="just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2.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ao chép câu “</a:t>
              </a: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Trong giấc mơ buổi sáng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” đến vị trí sẽ soạn thảo khổ thơ thứ nhất.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 algn="just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3.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Soạn thảo hoàn chỉnh khổ thơ thứ nhất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trỏ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soạn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vi-VN" sz="3600" dirty="0"/>
                <a:t> vị trí sẽ soạn thảo khổ thơ thứ hai</a:t>
              </a:r>
              <a:r>
                <a:rPr lang="en-US" sz="3600" dirty="0"/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4.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Nhấn tổ hợp phím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V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để sao chép câu “</a:t>
              </a: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Trong giấc mơ buổi sáng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606550">
                <a:lnSpc>
                  <a:spcPct val="110000"/>
                </a:lnSpc>
                <a:spcAft>
                  <a:spcPts val="300"/>
                </a:spcAft>
              </a:pPr>
              <a:r>
                <a:rPr lang="vi-VN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Bước 5.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Soạn thảo hoàn chỉnh khổ thơ thứ hai.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87538" indent="-1887538">
                <a:lnSpc>
                  <a:spcPct val="110000"/>
                </a:lnSpc>
                <a:spcAft>
                  <a:spcPts val="300"/>
                </a:spcAft>
              </a:pPr>
              <a:r>
                <a:rPr lang="vi-VN" sz="3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Soạn thảo văn bản.</a:t>
              </a:r>
              <a:endParaRPr lang="en-US" sz="3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9AE44CF-D69C-221D-F37A-C1884B82D693}"/>
                </a:ext>
              </a:extLst>
            </p:cNvPr>
            <p:cNvGrpSpPr/>
            <p:nvPr/>
          </p:nvGrpSpPr>
          <p:grpSpPr>
            <a:xfrm>
              <a:off x="3419633" y="1431757"/>
              <a:ext cx="6779122" cy="1164464"/>
              <a:chOff x="2333882" y="1722141"/>
              <a:chExt cx="6779122" cy="1164464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85A652C7-9F57-539D-9629-6CE142052698}"/>
                  </a:ext>
                </a:extLst>
              </p:cNvPr>
              <p:cNvSpPr/>
              <p:nvPr/>
            </p:nvSpPr>
            <p:spPr>
              <a:xfrm>
                <a:off x="2333882" y="1722141"/>
                <a:ext cx="6779122" cy="1164464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063496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063496"/>
                    </a:lnTo>
                    <a:lnTo>
                      <a:pt x="0" y="20634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A3187A-6F2A-6D9B-1F88-2BF6E14345F2}"/>
                  </a:ext>
                </a:extLst>
              </p:cNvPr>
              <p:cNvSpPr txBox="1"/>
              <p:nvPr/>
            </p:nvSpPr>
            <p:spPr>
              <a:xfrm>
                <a:off x="3224330" y="1946725"/>
                <a:ext cx="549060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Em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11 - Bài 11. Sao chép, di chuyển khối văn bản"/>
  <p:tag name="ISPRING_ULTRA_SCORM_COURSE_ID" val="E8119931-773E-4399-8994-3D81203E22D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E-Learning\\Lop 5\\L5 - Tuần 12 - Bài 12. Định dạng ký tự (Published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11 - Bài 11. Sao chép, di chuyển khối văn bả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3A016-3A65-4307-916B-5F86814D231B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9E11F-0523-427F-B360-1254E3ADD0DA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355759-A07E-445D-9A5A-0096DB718CB5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F1DF2-46A2-4CCC-8D4F-29F40F5A5E06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F782B6-1993-4FDE-9DCE-B17E5DB39EE2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D32E13-CFBF-4BC7-AA9C-210A3FEB16C8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E41977-5A72-4393-9B96-D28D10D7D222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51F3B6-CDA4-41F4-9501-8E79915D985A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57418-46B8-49EF-9453-679395B4F0F1}:2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6F40FD-6F9E-45C1-842E-B2BDDB6B3D8F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447019-3BCE-4E52-BBF6-240C26A238E7}:2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587</Words>
  <Application>Microsoft Office PowerPoint</Application>
  <PresentationFormat>Custom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Wingdings</vt:lpstr>
      <vt:lpstr>Arial</vt:lpstr>
      <vt:lpstr>Calibri</vt:lpstr>
      <vt:lpstr>Arial Bold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11 - Bài 11. Sao chép, di chuyển khối văn bản</dc:title>
  <dc:creator>Admin</dc:creator>
  <cp:lastModifiedBy>GHC</cp:lastModifiedBy>
  <cp:revision>27</cp:revision>
  <dcterms:created xsi:type="dcterms:W3CDTF">2006-08-16T00:00:00Z</dcterms:created>
  <dcterms:modified xsi:type="dcterms:W3CDTF">2025-01-16T03:16:41Z</dcterms:modified>
  <dc:identifier>DAGEvgh5pV8</dc:identifier>
</cp:coreProperties>
</file>