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56" r:id="rId4"/>
    <p:sldId id="269" r:id="rId5"/>
    <p:sldId id="265" r:id="rId6"/>
    <p:sldId id="258" r:id="rId7"/>
    <p:sldId id="259" r:id="rId8"/>
    <p:sldId id="263" r:id="rId9"/>
    <p:sldId id="268" r:id="rId10"/>
    <p:sldId id="270" r:id="rId11"/>
    <p:sldId id="271" r:id="rId12"/>
    <p:sldId id="272" r:id="rId13"/>
    <p:sldId id="273" r:id="rId14"/>
    <p:sldId id="264" r:id="rId15"/>
    <p:sldId id="266" r:id="rId16"/>
  </p:sldIdLst>
  <p:sldSz cx="18288000" cy="10287000"/>
  <p:notesSz cx="6858000" cy="9144000"/>
  <p:embeddedFontLst>
    <p:embeddedFont>
      <p:font typeface="Tahoma" panose="020B0604030504040204" pitchFamily="34" charset="0"/>
      <p:regular r:id="rId18"/>
      <p:bold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29A"/>
    <a:srgbClr val="DD3133"/>
    <a:srgbClr val="F19DA4"/>
    <a:srgbClr val="FDFDFD"/>
    <a:srgbClr val="FEF5D2"/>
    <a:srgbClr val="0000FF"/>
    <a:srgbClr val="FFE697"/>
    <a:srgbClr val="A4C060"/>
    <a:srgbClr val="FCDED8"/>
    <a:srgbClr val="ED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928E9-5844-427E-AA8B-58EC8735564B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24E2D-9330-437B-BFC1-04A824FFA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8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78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79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6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2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30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5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4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5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8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77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9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1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24E2D-9330-437B-BFC1-04A824FFAB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7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18" Type="http://schemas.openxmlformats.org/officeDocument/2006/relationships/image" Target="../media/image73.gif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76.gif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2.jpeg"/><Relationship Id="rId20" Type="http://schemas.openxmlformats.org/officeDocument/2006/relationships/image" Target="../media/image75.gif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68.png"/><Relationship Id="rId23" Type="http://schemas.microsoft.com/office/2007/relationships/hdphoto" Target="../media/hdphoto5.wdp"/><Relationship Id="rId10" Type="http://schemas.openxmlformats.org/officeDocument/2006/relationships/image" Target="../media/image14.png"/><Relationship Id="rId19" Type="http://schemas.openxmlformats.org/officeDocument/2006/relationships/image" Target="../media/image74.gif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67.png"/><Relationship Id="rId22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2.jpeg"/><Relationship Id="rId18" Type="http://schemas.openxmlformats.org/officeDocument/2006/relationships/image" Target="../media/image76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png"/><Relationship Id="rId12" Type="http://schemas.openxmlformats.org/officeDocument/2006/relationships/image" Target="../media/image70.png"/><Relationship Id="rId17" Type="http://schemas.openxmlformats.org/officeDocument/2006/relationships/image" Target="../media/image75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.gif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11" Type="http://schemas.openxmlformats.org/officeDocument/2006/relationships/image" Target="../media/image69.png"/><Relationship Id="rId5" Type="http://schemas.openxmlformats.org/officeDocument/2006/relationships/audio" Target="../media/audio2.wav"/><Relationship Id="rId15" Type="http://schemas.openxmlformats.org/officeDocument/2006/relationships/image" Target="../media/image83.gif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7.png"/><Relationship Id="rId1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84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6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5.pn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88.png"/><Relationship Id="rId11" Type="http://schemas.openxmlformats.org/officeDocument/2006/relationships/image" Target="../media/image89.png"/><Relationship Id="rId5" Type="http://schemas.openxmlformats.org/officeDocument/2006/relationships/image" Target="../media/image2.png"/><Relationship Id="rId10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5" Type="http://schemas.openxmlformats.org/officeDocument/2006/relationships/image" Target="../media/image43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55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1" Type="http://schemas.openxmlformats.org/officeDocument/2006/relationships/tags" Target="../tags/tag7.xml"/><Relationship Id="rId6" Type="http://schemas.openxmlformats.org/officeDocument/2006/relationships/image" Target="../media/image49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52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8.xml"/><Relationship Id="rId18" Type="http://schemas.openxmlformats.org/officeDocument/2006/relationships/slide" Target="slide10.xml"/><Relationship Id="rId3" Type="http://schemas.openxmlformats.org/officeDocument/2006/relationships/notesSlide" Target="../notesSlides/notesSlide8.xml"/><Relationship Id="rId21" Type="http://schemas.openxmlformats.org/officeDocument/2006/relationships/slide" Target="slide11.xml"/><Relationship Id="rId7" Type="http://schemas.openxmlformats.org/officeDocument/2006/relationships/image" Target="../media/image61.png"/><Relationship Id="rId12" Type="http://schemas.openxmlformats.org/officeDocument/2006/relationships/image" Target="../media/image64.jpe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11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slide" Target="slide9.xml"/><Relationship Id="rId23" Type="http://schemas.openxmlformats.org/officeDocument/2006/relationships/image" Target="../media/image71.gif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image" Target="../media/image1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Relationship Id="rId22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18" Type="http://schemas.openxmlformats.org/officeDocument/2006/relationships/image" Target="../media/image73.gif"/><Relationship Id="rId26" Type="http://schemas.openxmlformats.org/officeDocument/2006/relationships/image" Target="../media/image79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75.gif"/><Relationship Id="rId7" Type="http://schemas.openxmlformats.org/officeDocument/2006/relationships/image" Target="../media/image2.png"/><Relationship Id="rId12" Type="http://schemas.openxmlformats.org/officeDocument/2006/relationships/image" Target="../media/image38.png"/><Relationship Id="rId17" Type="http://schemas.openxmlformats.org/officeDocument/2006/relationships/slide" Target="slide8.xml"/><Relationship Id="rId25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2.jpeg"/><Relationship Id="rId20" Type="http://schemas.openxmlformats.org/officeDocument/2006/relationships/image" Target="../media/image74.gif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11" Type="http://schemas.openxmlformats.org/officeDocument/2006/relationships/image" Target="../media/image42.png"/><Relationship Id="rId24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7.png"/><Relationship Id="rId28" Type="http://schemas.openxmlformats.org/officeDocument/2006/relationships/image" Target="../media/image81.png"/><Relationship Id="rId10" Type="http://schemas.openxmlformats.org/officeDocument/2006/relationships/image" Target="../media/image41.png"/><Relationship Id="rId19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65.png"/><Relationship Id="rId22" Type="http://schemas.openxmlformats.org/officeDocument/2006/relationships/image" Target="../media/image76.gif"/><Relationship Id="rId27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646998" y="8823150"/>
            <a:ext cx="1069002" cy="1182073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95047" y="8829032"/>
            <a:ext cx="1149348" cy="1182073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709083" y="8627441"/>
            <a:ext cx="1149348" cy="1225759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854737-D9D1-5C2F-9CCF-E44CEBCE57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127" y="6524216"/>
            <a:ext cx="3015287" cy="27889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1F5B03-10AD-FCC3-8CC0-B7A38DB205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406" y="6335969"/>
            <a:ext cx="3155319" cy="2213576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D80BC051-453A-8F83-B3B8-9F38F8396929}"/>
              </a:ext>
            </a:extLst>
          </p:cNvPr>
          <p:cNvSpPr/>
          <p:nvPr/>
        </p:nvSpPr>
        <p:spPr>
          <a:xfrm>
            <a:off x="14241042" y="6622951"/>
            <a:ext cx="2493905" cy="148277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513BA5-FA07-BD4F-54FC-D65AF061AE43}"/>
              </a:ext>
            </a:extLst>
          </p:cNvPr>
          <p:cNvGrpSpPr/>
          <p:nvPr/>
        </p:nvGrpSpPr>
        <p:grpSpPr>
          <a:xfrm>
            <a:off x="9494509" y="6132542"/>
            <a:ext cx="3252506" cy="2958850"/>
            <a:chOff x="103065" y="4357445"/>
            <a:chExt cx="2196554" cy="243439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08638E-5539-279B-EB3C-1734EC090F4C}"/>
                </a:ext>
              </a:extLst>
            </p:cNvPr>
            <p:cNvSpPr/>
            <p:nvPr/>
          </p:nvSpPr>
          <p:spPr>
            <a:xfrm rot="5600923">
              <a:off x="108248" y="5710967"/>
              <a:ext cx="1852175" cy="309568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Arrow: Pentagon 36">
              <a:hlinkClick r:id="rId17" action="ppaction://hlinksldjump"/>
              <a:extLst>
                <a:ext uri="{FF2B5EF4-FFF2-40B4-BE49-F238E27FC236}">
                  <a16:creationId xmlns:a16="http://schemas.microsoft.com/office/drawing/2014/main" id="{169B2D69-7C5D-306C-88E8-3DC7A667CC9A}"/>
                </a:ext>
              </a:extLst>
            </p:cNvPr>
            <p:cNvSpPr/>
            <p:nvPr/>
          </p:nvSpPr>
          <p:spPr>
            <a:xfrm rot="586976" flipH="1">
              <a:off x="103065" y="5107168"/>
              <a:ext cx="1981705" cy="607100"/>
            </a:xfrm>
            <a:prstGeom prst="homePlate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8" name="Flowchart: Summing Junction 37">
              <a:extLst>
                <a:ext uri="{FF2B5EF4-FFF2-40B4-BE49-F238E27FC236}">
                  <a16:creationId xmlns:a16="http://schemas.microsoft.com/office/drawing/2014/main" id="{8958BADD-B873-EF27-7A7D-D48D499BBF8D}"/>
                </a:ext>
              </a:extLst>
            </p:cNvPr>
            <p:cNvSpPr/>
            <p:nvPr/>
          </p:nvSpPr>
          <p:spPr>
            <a:xfrm>
              <a:off x="985523" y="5107997"/>
              <a:ext cx="125928" cy="133028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3D1673-7A03-8DEB-61B9-76846AC0E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3" y="4357445"/>
              <a:ext cx="779877" cy="77051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C3A3E94-F08E-C487-EDA0-281873BCE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7309" y="4609689"/>
              <a:ext cx="882310" cy="84525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8F5A8A0-54D2-67A3-9CCC-35C148298F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81" y="6356722"/>
            <a:ext cx="758423" cy="7008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467F5B-9E26-4FC2-0159-507EC24758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894" y="6879672"/>
            <a:ext cx="1093881" cy="1904412"/>
          </a:xfrm>
          <a:prstGeom prst="rect">
            <a:avLst/>
          </a:prstGeom>
        </p:spPr>
      </p:pic>
      <p:grpSp>
        <p:nvGrpSpPr>
          <p:cNvPr id="43" name="Group 10">
            <a:extLst>
              <a:ext uri="{FF2B5EF4-FFF2-40B4-BE49-F238E27FC236}">
                <a16:creationId xmlns:a16="http://schemas.microsoft.com/office/drawing/2014/main" id="{2DAE97C0-E4B7-1820-F790-984209BAB35B}"/>
              </a:ext>
            </a:extLst>
          </p:cNvPr>
          <p:cNvGrpSpPr/>
          <p:nvPr/>
        </p:nvGrpSpPr>
        <p:grpSpPr>
          <a:xfrm>
            <a:off x="331574" y="567724"/>
            <a:ext cx="10860476" cy="2599810"/>
            <a:chOff x="0" y="0"/>
            <a:chExt cx="2807601" cy="52903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1BFA69E-E1C7-E0D1-AE53-1B2641FCFF0C}"/>
                </a:ext>
              </a:extLst>
            </p:cNvPr>
            <p:cNvSpPr/>
            <p:nvPr/>
          </p:nvSpPr>
          <p:spPr>
            <a:xfrm>
              <a:off x="92710" y="106680"/>
              <a:ext cx="2703461" cy="409656"/>
            </a:xfrm>
            <a:custGeom>
              <a:avLst/>
              <a:gdLst/>
              <a:ahLst/>
              <a:cxnLst/>
              <a:rect l="l" t="t" r="r" b="b"/>
              <a:pathLst>
                <a:path w="2703461" h="409656">
                  <a:moveTo>
                    <a:pt x="2676791" y="220426"/>
                  </a:moveTo>
                  <a:cubicBezTo>
                    <a:pt x="2676791" y="308056"/>
                    <a:pt x="2600591" y="379176"/>
                    <a:pt x="2519311" y="379176"/>
                  </a:cubicBezTo>
                  <a:lnTo>
                    <a:pt x="66040" y="379176"/>
                  </a:lnTo>
                  <a:cubicBezTo>
                    <a:pt x="43180" y="379176"/>
                    <a:pt x="20320" y="374096"/>
                    <a:pt x="0" y="365206"/>
                  </a:cubicBezTo>
                  <a:cubicBezTo>
                    <a:pt x="26670" y="393146"/>
                    <a:pt x="63500" y="409656"/>
                    <a:pt x="111358" y="409656"/>
                  </a:cubicBezTo>
                  <a:lnTo>
                    <a:pt x="2557411" y="409656"/>
                  </a:lnTo>
                  <a:cubicBezTo>
                    <a:pt x="2637421" y="409656"/>
                    <a:pt x="2703461" y="343616"/>
                    <a:pt x="2703461" y="263606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20426"/>
                  </a:ln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3B6F8B52-5B08-1034-514D-C5FBDDE66CAE}"/>
                </a:ext>
              </a:extLst>
            </p:cNvPr>
            <p:cNvSpPr/>
            <p:nvPr/>
          </p:nvSpPr>
          <p:spPr>
            <a:xfrm>
              <a:off x="12700" y="12700"/>
              <a:ext cx="2742831" cy="460456"/>
            </a:xfrm>
            <a:custGeom>
              <a:avLst/>
              <a:gdLst/>
              <a:ahLst/>
              <a:cxnLst/>
              <a:rect l="l" t="t" r="r" b="b"/>
              <a:pathLst>
                <a:path w="2742831" h="460456">
                  <a:moveTo>
                    <a:pt x="146050" y="460456"/>
                  </a:moveTo>
                  <a:lnTo>
                    <a:pt x="2596781" y="460456"/>
                  </a:lnTo>
                  <a:cubicBezTo>
                    <a:pt x="2676791" y="460456"/>
                    <a:pt x="2742831" y="394416"/>
                    <a:pt x="2742831" y="314406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14406"/>
                  </a:lnTo>
                  <a:cubicBezTo>
                    <a:pt x="0" y="395686"/>
                    <a:pt x="66040" y="460456"/>
                    <a:pt x="146050" y="4604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E43BCD10-117B-FC0E-E7F6-C184C0389196}"/>
                </a:ext>
              </a:extLst>
            </p:cNvPr>
            <p:cNvSpPr/>
            <p:nvPr/>
          </p:nvSpPr>
          <p:spPr>
            <a:xfrm>
              <a:off x="0" y="0"/>
              <a:ext cx="2807601" cy="529036"/>
            </a:xfrm>
            <a:custGeom>
              <a:avLst/>
              <a:gdLst/>
              <a:ahLst/>
              <a:cxnLst/>
              <a:rect l="l" t="t" r="r" b="b"/>
              <a:pathLst>
                <a:path w="2807601" h="529036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7106"/>
                  </a:lnTo>
                  <a:cubicBezTo>
                    <a:pt x="0" y="379176"/>
                    <a:pt x="25400" y="424896"/>
                    <a:pt x="63500" y="454106"/>
                  </a:cubicBezTo>
                  <a:cubicBezTo>
                    <a:pt x="91440" y="498556"/>
                    <a:pt x="140970" y="529036"/>
                    <a:pt x="206464" y="529036"/>
                  </a:cubicBezTo>
                  <a:lnTo>
                    <a:pt x="2648851" y="529036"/>
                  </a:lnTo>
                  <a:cubicBezTo>
                    <a:pt x="2736481" y="529036"/>
                    <a:pt x="2807601" y="457916"/>
                    <a:pt x="2807601" y="370286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271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27106"/>
                  </a:lnTo>
                  <a:cubicBezTo>
                    <a:pt x="2755531" y="407116"/>
                    <a:pt x="2689491" y="473156"/>
                    <a:pt x="2609481" y="473156"/>
                  </a:cubicBezTo>
                  <a:lnTo>
                    <a:pt x="158750" y="473156"/>
                  </a:lnTo>
                  <a:cubicBezTo>
                    <a:pt x="78740" y="473156"/>
                    <a:pt x="12700" y="408386"/>
                    <a:pt x="12700" y="327106"/>
                  </a:cubicBezTo>
                  <a:close/>
                  <a:moveTo>
                    <a:pt x="2796171" y="370286"/>
                  </a:moveTo>
                  <a:cubicBezTo>
                    <a:pt x="2796171" y="450296"/>
                    <a:pt x="2728861" y="516336"/>
                    <a:pt x="2648851" y="516336"/>
                  </a:cubicBezTo>
                  <a:lnTo>
                    <a:pt x="206464" y="516336"/>
                  </a:lnTo>
                  <a:cubicBezTo>
                    <a:pt x="157480" y="516336"/>
                    <a:pt x="120650" y="499826"/>
                    <a:pt x="93980" y="471886"/>
                  </a:cubicBezTo>
                  <a:cubicBezTo>
                    <a:pt x="114300" y="480776"/>
                    <a:pt x="135890" y="485856"/>
                    <a:pt x="160020" y="485856"/>
                  </a:cubicBezTo>
                  <a:lnTo>
                    <a:pt x="2610751" y="485856"/>
                  </a:lnTo>
                  <a:cubicBezTo>
                    <a:pt x="2698381" y="485856"/>
                    <a:pt x="2769501" y="414736"/>
                    <a:pt x="2769501" y="327106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70286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397BF2D-8EEC-F89B-A03F-7A3A1FF1BA6E}"/>
              </a:ext>
            </a:extLst>
          </p:cNvPr>
          <p:cNvSpPr txBox="1"/>
          <p:nvPr/>
        </p:nvSpPr>
        <p:spPr>
          <a:xfrm>
            <a:off x="600537" y="701717"/>
            <a:ext cx="10143663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Lệnh lặp trong đoạn chương trình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000" dirty="0"/>
              <a:t> </a:t>
            </a:r>
            <a:r>
              <a:rPr lang="vi-VN" sz="4000" dirty="0"/>
              <a:t>hình bên điều khiển lặp lại khối lệnh nào? Lặp lại bao nhiêu lần?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3A0C1EA-C65A-77DC-B9D0-D6903EB594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8892" y="536719"/>
            <a:ext cx="6498407" cy="41528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ADFFFB-C2D6-AAD1-90FD-DDDA573DC9EE}"/>
              </a:ext>
            </a:extLst>
          </p:cNvPr>
          <p:cNvGrpSpPr/>
          <p:nvPr/>
        </p:nvGrpSpPr>
        <p:grpSpPr>
          <a:xfrm>
            <a:off x="964126" y="4577746"/>
            <a:ext cx="7829367" cy="3239622"/>
            <a:chOff x="964126" y="4577746"/>
            <a:chExt cx="7829367" cy="323962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7D70273-B368-C895-39A9-A9335A29ED1C}"/>
                </a:ext>
              </a:extLst>
            </p:cNvPr>
            <p:cNvGrpSpPr/>
            <p:nvPr/>
          </p:nvGrpSpPr>
          <p:grpSpPr>
            <a:xfrm>
              <a:off x="964126" y="4577746"/>
              <a:ext cx="7829367" cy="3239622"/>
              <a:chOff x="1038906" y="8314136"/>
              <a:chExt cx="5862670" cy="270573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825352-08D0-1E52-41F2-49AC079F056B}"/>
                  </a:ext>
                </a:extLst>
              </p:cNvPr>
              <p:cNvGrpSpPr/>
              <p:nvPr/>
            </p:nvGrpSpPr>
            <p:grpSpPr>
              <a:xfrm>
                <a:off x="1377468" y="8314136"/>
                <a:ext cx="5524108" cy="2705735"/>
                <a:chOff x="0" y="-28575"/>
                <a:chExt cx="1964128" cy="1146447"/>
              </a:xfrm>
            </p:grpSpPr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9ABAE5B3-3BAF-9BE0-8E89-D184A446F0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64128" cy="11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622" h="280188">
                      <a:moveTo>
                        <a:pt x="0" y="0"/>
                      </a:moveTo>
                      <a:lnTo>
                        <a:pt x="1790622" y="0"/>
                      </a:lnTo>
                      <a:lnTo>
                        <a:pt x="1790622" y="280188"/>
                      </a:lnTo>
                      <a:lnTo>
                        <a:pt x="0" y="280188"/>
                      </a:lnTo>
                      <a:close/>
                    </a:path>
                  </a:pathLst>
                </a:custGeom>
                <a:solidFill>
                  <a:srgbClr val="EA929A"/>
                </a:solidFill>
              </p:spPr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6D39579-31EC-F8EA-86B7-5DF4583F1811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790622" cy="3087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0EBF6C2-211D-A4A7-9061-324F2C04788F}"/>
                  </a:ext>
                </a:extLst>
              </p:cNvPr>
              <p:cNvGrpSpPr/>
              <p:nvPr/>
            </p:nvGrpSpPr>
            <p:grpSpPr>
              <a:xfrm>
                <a:off x="1038906" y="8314803"/>
                <a:ext cx="941687" cy="2705069"/>
                <a:chOff x="0" y="-28575"/>
                <a:chExt cx="334822" cy="1146164"/>
              </a:xfrm>
            </p:grpSpPr>
            <p:sp>
              <p:nvSpPr>
                <p:cNvPr id="54" name="Freeform 44">
                  <a:extLst>
                    <a:ext uri="{FF2B5EF4-FFF2-40B4-BE49-F238E27FC236}">
                      <a16:creationId xmlns:a16="http://schemas.microsoft.com/office/drawing/2014/main" id="{80B1F51D-1576-0B0F-A580-F20A02F5F174}"/>
                    </a:ext>
                  </a:extLst>
                </p:cNvPr>
                <p:cNvSpPr/>
                <p:nvPr/>
              </p:nvSpPr>
              <p:spPr>
                <a:xfrm>
                  <a:off x="0" y="-205"/>
                  <a:ext cx="334822" cy="1117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87" h="281668">
                      <a:moveTo>
                        <a:pt x="0" y="0"/>
                      </a:moveTo>
                      <a:lnTo>
                        <a:pt x="257687" y="0"/>
                      </a:lnTo>
                      <a:lnTo>
                        <a:pt x="257687" y="281668"/>
                      </a:lnTo>
                      <a:lnTo>
                        <a:pt x="0" y="281668"/>
                      </a:lnTo>
                      <a:close/>
                    </a:path>
                  </a:pathLst>
                </a:custGeom>
                <a:solidFill>
                  <a:srgbClr val="DD3133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6DF6B5D-068D-82FF-6FA2-9C8EE7153432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257687" cy="31024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AE57AD-3B9A-A77B-652A-FE225F8143AC}"/>
                  </a:ext>
                </a:extLst>
              </p:cNvPr>
              <p:cNvSpPr txBox="1"/>
              <p:nvPr/>
            </p:nvSpPr>
            <p:spPr>
              <a:xfrm>
                <a:off x="1093174" y="9075433"/>
                <a:ext cx="894124" cy="11374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</a:pP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74220D-6492-B6B8-3F2B-8CC02FA49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016" t="22873" b="14524"/>
            <a:stretch/>
          </p:blipFill>
          <p:spPr>
            <a:xfrm>
              <a:off x="2423726" y="4952730"/>
              <a:ext cx="6237465" cy="2599811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0046 -0.1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12864" y="6426962"/>
            <a:ext cx="3827590" cy="3453672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40B69A-2F54-A7D0-EF01-D3B72B9524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892" y="6605926"/>
            <a:ext cx="3496244" cy="30957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5868E8-021A-0FD7-5E0D-51ADC5E994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709" y="6421953"/>
            <a:ext cx="3658604" cy="2457112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586A6458-B7D1-7706-51A3-272B748B36CC}"/>
              </a:ext>
            </a:extLst>
          </p:cNvPr>
          <p:cNvSpPr/>
          <p:nvPr/>
        </p:nvSpPr>
        <p:spPr>
          <a:xfrm>
            <a:off x="13428764" y="6387386"/>
            <a:ext cx="2940217" cy="194716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ECEFD1-0CCA-CD11-C751-03010AE0207C}"/>
              </a:ext>
            </a:extLst>
          </p:cNvPr>
          <p:cNvGrpSpPr/>
          <p:nvPr/>
        </p:nvGrpSpPr>
        <p:grpSpPr>
          <a:xfrm>
            <a:off x="8145658" y="6791224"/>
            <a:ext cx="3124200" cy="3009889"/>
            <a:chOff x="8825009" y="1721447"/>
            <a:chExt cx="1664112" cy="16334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069AAD3-59F0-18D3-E936-D979EBAB4285}"/>
                </a:ext>
              </a:extLst>
            </p:cNvPr>
            <p:cNvSpPr/>
            <p:nvPr/>
          </p:nvSpPr>
          <p:spPr>
            <a:xfrm rot="5600923">
              <a:off x="8953322" y="2447299"/>
              <a:ext cx="1521518" cy="138996"/>
            </a:xfrm>
            <a:prstGeom prst="rect">
              <a:avLst/>
            </a:prstGeom>
            <a:blipFill>
              <a:blip r:embed="rId1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Arrow: Pentagon 30">
              <a:hlinkClick r:id="rId14" action="ppaction://hlinksldjump"/>
              <a:extLst>
                <a:ext uri="{FF2B5EF4-FFF2-40B4-BE49-F238E27FC236}">
                  <a16:creationId xmlns:a16="http://schemas.microsoft.com/office/drawing/2014/main" id="{13BACED0-C92B-42AF-46FF-0C44F7FF7C37}"/>
                </a:ext>
              </a:extLst>
            </p:cNvPr>
            <p:cNvSpPr/>
            <p:nvPr/>
          </p:nvSpPr>
          <p:spPr>
            <a:xfrm rot="586976" flipH="1">
              <a:off x="8825009" y="1880900"/>
              <a:ext cx="1555524" cy="484907"/>
            </a:xfrm>
            <a:prstGeom prst="homePlate">
              <a:avLst/>
            </a:prstGeom>
            <a:blipFill>
              <a:blip r:embed="rId1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131CCB-FF4F-07B6-E208-2A7EBC6AA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147" y="2718956"/>
              <a:ext cx="594359" cy="6359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7D362C1-E2F4-6FFE-8BE0-F1C560F9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39901" y="1721447"/>
              <a:ext cx="549220" cy="526153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8F4024-3FA3-A7FF-3950-566E41C2B0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565" y="6453942"/>
            <a:ext cx="879398" cy="777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1EF8D9-A9B1-E092-F946-20E2C0324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505" y="6898079"/>
            <a:ext cx="1199256" cy="199876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49F4DE5-6EBA-BF08-36CA-0F5808A5BFF6}"/>
              </a:ext>
            </a:extLst>
          </p:cNvPr>
          <p:cNvGrpSpPr/>
          <p:nvPr/>
        </p:nvGrpSpPr>
        <p:grpSpPr>
          <a:xfrm>
            <a:off x="3200400" y="950728"/>
            <a:ext cx="11347304" cy="2027702"/>
            <a:chOff x="1705100" y="345207"/>
            <a:chExt cx="7677046" cy="1439899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90745D02-EF43-401E-4206-C615AEC8B544}"/>
                </a:ext>
              </a:extLst>
            </p:cNvPr>
            <p:cNvGrpSpPr/>
            <p:nvPr/>
          </p:nvGrpSpPr>
          <p:grpSpPr>
            <a:xfrm>
              <a:off x="1705100" y="345207"/>
              <a:ext cx="7677046" cy="1439899"/>
              <a:chOff x="0" y="0"/>
              <a:chExt cx="2807601" cy="529036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ED9E31E0-5B11-6A94-C921-74ABD0FB1735}"/>
                  </a:ext>
                </a:extLst>
              </p:cNvPr>
              <p:cNvSpPr/>
              <p:nvPr/>
            </p:nvSpPr>
            <p:spPr>
              <a:xfrm>
                <a:off x="92710" y="106680"/>
                <a:ext cx="2703461" cy="409656"/>
              </a:xfrm>
              <a:custGeom>
                <a:avLst/>
                <a:gdLst/>
                <a:ahLst/>
                <a:cxnLst/>
                <a:rect l="l" t="t" r="r" b="b"/>
                <a:pathLst>
                  <a:path w="2703461" h="409656">
                    <a:moveTo>
                      <a:pt x="2676791" y="220426"/>
                    </a:moveTo>
                    <a:cubicBezTo>
                      <a:pt x="2676791" y="308056"/>
                      <a:pt x="2600591" y="379176"/>
                      <a:pt x="2519311" y="379176"/>
                    </a:cubicBezTo>
                    <a:lnTo>
                      <a:pt x="66040" y="379176"/>
                    </a:lnTo>
                    <a:cubicBezTo>
                      <a:pt x="43180" y="379176"/>
                      <a:pt x="20320" y="374096"/>
                      <a:pt x="0" y="365206"/>
                    </a:cubicBezTo>
                    <a:cubicBezTo>
                      <a:pt x="26670" y="393146"/>
                      <a:pt x="63500" y="409656"/>
                      <a:pt x="111358" y="409656"/>
                    </a:cubicBezTo>
                    <a:lnTo>
                      <a:pt x="2557411" y="409656"/>
                    </a:lnTo>
                    <a:cubicBezTo>
                      <a:pt x="2637421" y="409656"/>
                      <a:pt x="2703461" y="343616"/>
                      <a:pt x="2703461" y="263606"/>
                    </a:cubicBezTo>
                    <a:lnTo>
                      <a:pt x="2703461" y="95250"/>
                    </a:lnTo>
                    <a:cubicBezTo>
                      <a:pt x="2703461" y="58420"/>
                      <a:pt x="2689491" y="25400"/>
                      <a:pt x="2667901" y="0"/>
                    </a:cubicBezTo>
                    <a:cubicBezTo>
                      <a:pt x="2674251" y="16510"/>
                      <a:pt x="2676791" y="34290"/>
                      <a:pt x="2676791" y="52070"/>
                    </a:cubicBezTo>
                    <a:lnTo>
                      <a:pt x="2676791" y="22042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66B27D43-E618-FC73-0899-4C511FA92B7C}"/>
                  </a:ext>
                </a:extLst>
              </p:cNvPr>
              <p:cNvSpPr/>
              <p:nvPr/>
            </p:nvSpPr>
            <p:spPr>
              <a:xfrm>
                <a:off x="12700" y="12700"/>
                <a:ext cx="2742831" cy="460456"/>
              </a:xfrm>
              <a:custGeom>
                <a:avLst/>
                <a:gdLst/>
                <a:ahLst/>
                <a:cxnLst/>
                <a:rect l="l" t="t" r="r" b="b"/>
                <a:pathLst>
                  <a:path w="2742831" h="460456">
                    <a:moveTo>
                      <a:pt x="146050" y="460456"/>
                    </a:moveTo>
                    <a:lnTo>
                      <a:pt x="2596781" y="460456"/>
                    </a:lnTo>
                    <a:cubicBezTo>
                      <a:pt x="2676791" y="460456"/>
                      <a:pt x="2742831" y="394416"/>
                      <a:pt x="2742831" y="314406"/>
                    </a:cubicBezTo>
                    <a:lnTo>
                      <a:pt x="2742831" y="146050"/>
                    </a:lnTo>
                    <a:cubicBezTo>
                      <a:pt x="2742831" y="66040"/>
                      <a:pt x="2676791" y="0"/>
                      <a:pt x="259678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314406"/>
                    </a:lnTo>
                    <a:cubicBezTo>
                      <a:pt x="0" y="395686"/>
                      <a:pt x="66040" y="460456"/>
                      <a:pt x="146050" y="46045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D16F680D-2936-A721-9C67-AB9EE58D57E9}"/>
                  </a:ext>
                </a:extLst>
              </p:cNvPr>
              <p:cNvSpPr/>
              <p:nvPr/>
            </p:nvSpPr>
            <p:spPr>
              <a:xfrm>
                <a:off x="0" y="0"/>
                <a:ext cx="2807601" cy="529036"/>
              </a:xfrm>
              <a:custGeom>
                <a:avLst/>
                <a:gdLst/>
                <a:ahLst/>
                <a:cxnLst/>
                <a:rect l="l" t="t" r="r" b="b"/>
                <a:pathLst>
                  <a:path w="2807601" h="529036">
                    <a:moveTo>
                      <a:pt x="2744101" y="74930"/>
                    </a:moveTo>
                    <a:cubicBezTo>
                      <a:pt x="2716161" y="30480"/>
                      <a:pt x="2666631" y="0"/>
                      <a:pt x="260948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327106"/>
                    </a:lnTo>
                    <a:cubicBezTo>
                      <a:pt x="0" y="379176"/>
                      <a:pt x="25400" y="424896"/>
                      <a:pt x="63500" y="454106"/>
                    </a:cubicBezTo>
                    <a:cubicBezTo>
                      <a:pt x="91440" y="498556"/>
                      <a:pt x="140970" y="529036"/>
                      <a:pt x="206464" y="529036"/>
                    </a:cubicBezTo>
                    <a:lnTo>
                      <a:pt x="2648851" y="529036"/>
                    </a:lnTo>
                    <a:cubicBezTo>
                      <a:pt x="2736481" y="529036"/>
                      <a:pt x="2807601" y="457916"/>
                      <a:pt x="2807601" y="370286"/>
                    </a:cubicBezTo>
                    <a:lnTo>
                      <a:pt x="2807601" y="201930"/>
                    </a:lnTo>
                    <a:cubicBezTo>
                      <a:pt x="2807601" y="149860"/>
                      <a:pt x="2782201" y="104140"/>
                      <a:pt x="2744101" y="74930"/>
                    </a:cubicBezTo>
                    <a:close/>
                    <a:moveTo>
                      <a:pt x="12700" y="327106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609481" y="12700"/>
                    </a:lnTo>
                    <a:cubicBezTo>
                      <a:pt x="2689491" y="12700"/>
                      <a:pt x="2755531" y="78740"/>
                      <a:pt x="2755531" y="158750"/>
                    </a:cubicBezTo>
                    <a:lnTo>
                      <a:pt x="2755531" y="327106"/>
                    </a:lnTo>
                    <a:cubicBezTo>
                      <a:pt x="2755531" y="407116"/>
                      <a:pt x="2689491" y="473156"/>
                      <a:pt x="2609481" y="473156"/>
                    </a:cubicBezTo>
                    <a:lnTo>
                      <a:pt x="158750" y="473156"/>
                    </a:lnTo>
                    <a:cubicBezTo>
                      <a:pt x="78740" y="473156"/>
                      <a:pt x="12700" y="408386"/>
                      <a:pt x="12700" y="327106"/>
                    </a:cubicBezTo>
                    <a:close/>
                    <a:moveTo>
                      <a:pt x="2796171" y="370286"/>
                    </a:moveTo>
                    <a:cubicBezTo>
                      <a:pt x="2796171" y="450296"/>
                      <a:pt x="2728861" y="516336"/>
                      <a:pt x="2648851" y="516336"/>
                    </a:cubicBezTo>
                    <a:lnTo>
                      <a:pt x="206464" y="516336"/>
                    </a:lnTo>
                    <a:cubicBezTo>
                      <a:pt x="157480" y="516336"/>
                      <a:pt x="120650" y="499826"/>
                      <a:pt x="93980" y="471886"/>
                    </a:cubicBezTo>
                    <a:cubicBezTo>
                      <a:pt x="114300" y="480776"/>
                      <a:pt x="135890" y="485856"/>
                      <a:pt x="160020" y="485856"/>
                    </a:cubicBezTo>
                    <a:lnTo>
                      <a:pt x="2610751" y="485856"/>
                    </a:lnTo>
                    <a:cubicBezTo>
                      <a:pt x="2698381" y="485856"/>
                      <a:pt x="2769501" y="414736"/>
                      <a:pt x="2769501" y="327106"/>
                    </a:cubicBezTo>
                    <a:lnTo>
                      <a:pt x="2769501" y="158750"/>
                    </a:lnTo>
                    <a:cubicBezTo>
                      <a:pt x="2769501" y="140970"/>
                      <a:pt x="2765691" y="123190"/>
                      <a:pt x="2760611" y="106680"/>
                    </a:cubicBezTo>
                    <a:cubicBezTo>
                      <a:pt x="2782201" y="132080"/>
                      <a:pt x="2796171" y="165100"/>
                      <a:pt x="2796171" y="201930"/>
                    </a:cubicBezTo>
                    <a:lnTo>
                      <a:pt x="2796171" y="37028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07E3B6-04B4-72E6-7336-09A8C95139AC}"/>
                </a:ext>
              </a:extLst>
            </p:cNvPr>
            <p:cNvSpPr txBox="1"/>
            <p:nvPr/>
          </p:nvSpPr>
          <p:spPr>
            <a:xfrm>
              <a:off x="1928774" y="505963"/>
              <a:ext cx="7122045" cy="939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342900">
                <a:defRPr/>
              </a:pP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Nêu một vài ví dụ mô tả cấu trúc lặp với số lần biết trước</a:t>
              </a:r>
              <a:r>
                <a:rPr lang="en-US" sz="4000" dirty="0"/>
                <a:t>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A47342-03E7-A52B-98C5-3048DEC7DF88}"/>
              </a:ext>
            </a:extLst>
          </p:cNvPr>
          <p:cNvGrpSpPr/>
          <p:nvPr/>
        </p:nvGrpSpPr>
        <p:grpSpPr>
          <a:xfrm>
            <a:off x="5537704" y="3381395"/>
            <a:ext cx="7177682" cy="3239622"/>
            <a:chOff x="1038906" y="8314136"/>
            <a:chExt cx="5374685" cy="27057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5BEBFC-F13A-8AC6-215D-8E2EC84DF6B6}"/>
                </a:ext>
              </a:extLst>
            </p:cNvPr>
            <p:cNvGrpSpPr/>
            <p:nvPr/>
          </p:nvGrpSpPr>
          <p:grpSpPr>
            <a:xfrm>
              <a:off x="1377468" y="8314136"/>
              <a:ext cx="5036123" cy="2705735"/>
              <a:chOff x="0" y="-28575"/>
              <a:chExt cx="1790622" cy="1146447"/>
            </a:xfrm>
          </p:grpSpPr>
          <p:sp>
            <p:nvSpPr>
              <p:cNvPr id="15" name="Freeform 41">
                <a:extLst>
                  <a:ext uri="{FF2B5EF4-FFF2-40B4-BE49-F238E27FC236}">
                    <a16:creationId xmlns:a16="http://schemas.microsoft.com/office/drawing/2014/main" id="{65C79141-0E55-C0BC-FEBB-C45981BA200F}"/>
                  </a:ext>
                </a:extLst>
              </p:cNvPr>
              <p:cNvSpPr/>
              <p:nvPr/>
            </p:nvSpPr>
            <p:spPr>
              <a:xfrm>
                <a:off x="227723" y="0"/>
                <a:ext cx="1195663" cy="1117872"/>
              </a:xfrm>
              <a:custGeom>
                <a:avLst/>
                <a:gdLst/>
                <a:ahLst/>
                <a:cxnLst/>
                <a:rect l="l" t="t" r="r" b="b"/>
                <a:pathLst>
                  <a:path w="1790622" h="280188">
                    <a:moveTo>
                      <a:pt x="0" y="0"/>
                    </a:moveTo>
                    <a:lnTo>
                      <a:pt x="1790622" y="0"/>
                    </a:lnTo>
                    <a:lnTo>
                      <a:pt x="1790622" y="280188"/>
                    </a:lnTo>
                    <a:lnTo>
                      <a:pt x="0" y="280188"/>
                    </a:lnTo>
                    <a:close/>
                  </a:path>
                </a:pathLst>
              </a:custGeom>
              <a:solidFill>
                <a:srgbClr val="F19DA4"/>
              </a:solidFill>
            </p:spPr>
            <p:txBody>
              <a:bodyPr anchor="ctr"/>
              <a:lstStyle/>
              <a:p>
                <a:pPr algn="ctr"/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tam </a:t>
                </a:r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17AC13-AFC4-B455-1975-A5FF646E5B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790622" cy="3087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A5506F-9C39-281E-8CCC-81B21ED18CB9}"/>
                </a:ext>
              </a:extLst>
            </p:cNvPr>
            <p:cNvGrpSpPr/>
            <p:nvPr/>
          </p:nvGrpSpPr>
          <p:grpSpPr>
            <a:xfrm>
              <a:off x="1038906" y="8314803"/>
              <a:ext cx="941687" cy="2705069"/>
              <a:chOff x="0" y="-28575"/>
              <a:chExt cx="334822" cy="1146164"/>
            </a:xfrm>
          </p:grpSpPr>
          <p:sp>
            <p:nvSpPr>
              <p:cNvPr id="10" name="Freeform 44">
                <a:extLst>
                  <a:ext uri="{FF2B5EF4-FFF2-40B4-BE49-F238E27FC236}">
                    <a16:creationId xmlns:a16="http://schemas.microsoft.com/office/drawing/2014/main" id="{FB2F7A05-7E8F-B5B3-4FCB-412C96950EA0}"/>
                  </a:ext>
                </a:extLst>
              </p:cNvPr>
              <p:cNvSpPr/>
              <p:nvPr/>
            </p:nvSpPr>
            <p:spPr>
              <a:xfrm>
                <a:off x="0" y="-205"/>
                <a:ext cx="334822" cy="1117794"/>
              </a:xfrm>
              <a:custGeom>
                <a:avLst/>
                <a:gdLst/>
                <a:ahLst/>
                <a:cxnLst/>
                <a:rect l="l" t="t" r="r" b="b"/>
                <a:pathLst>
                  <a:path w="257687" h="281668">
                    <a:moveTo>
                      <a:pt x="0" y="0"/>
                    </a:moveTo>
                    <a:lnTo>
                      <a:pt x="257687" y="0"/>
                    </a:lnTo>
                    <a:lnTo>
                      <a:pt x="257687" y="281668"/>
                    </a:lnTo>
                    <a:lnTo>
                      <a:pt x="0" y="281668"/>
                    </a:lnTo>
                    <a:close/>
                  </a:path>
                </a:pathLst>
              </a:custGeom>
              <a:solidFill>
                <a:srgbClr val="DD3133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4E0CB3-F85B-BA79-8242-9B9F1FB48A2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7687" cy="3102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2E08E8-C965-83BD-E831-0BBA24077B32}"/>
                </a:ext>
              </a:extLst>
            </p:cNvPr>
            <p:cNvSpPr txBox="1"/>
            <p:nvPr/>
          </p:nvSpPr>
          <p:spPr>
            <a:xfrm>
              <a:off x="1093174" y="9075433"/>
              <a:ext cx="894124" cy="1137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endPara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2.83951E-6 L 0.00122 -0.127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8A90A69-8418-F00D-879B-30DB4AA04405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EB73D-74EF-319E-7003-D67516D44F07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B7F2AA-7AB3-5C29-177D-C70D81871E29}"/>
              </a:ext>
            </a:extLst>
          </p:cNvPr>
          <p:cNvGrpSpPr/>
          <p:nvPr/>
        </p:nvGrpSpPr>
        <p:grpSpPr>
          <a:xfrm>
            <a:off x="696109" y="2027602"/>
            <a:ext cx="17020900" cy="6283549"/>
            <a:chOff x="444228" y="2401700"/>
            <a:chExt cx="17020900" cy="628354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A84564-335C-A7FD-E184-8DA45AB467A1}"/>
                </a:ext>
              </a:extLst>
            </p:cNvPr>
            <p:cNvGrpSpPr/>
            <p:nvPr/>
          </p:nvGrpSpPr>
          <p:grpSpPr>
            <a:xfrm>
              <a:off x="444228" y="2401700"/>
              <a:ext cx="17020900" cy="6283549"/>
              <a:chOff x="-760591" y="1303097"/>
              <a:chExt cx="14531327" cy="543032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D952D8-FAE5-04CC-52A6-00086A8373BB}"/>
                  </a:ext>
                </a:extLst>
              </p:cNvPr>
              <p:cNvGrpSpPr/>
              <p:nvPr/>
            </p:nvGrpSpPr>
            <p:grpSpPr>
              <a:xfrm>
                <a:off x="-760591" y="1303097"/>
                <a:ext cx="14531327" cy="5430324"/>
                <a:chOff x="-760591" y="1303097"/>
                <a:chExt cx="14531327" cy="5430324"/>
              </a:xfrm>
            </p:grpSpPr>
            <p:sp>
              <p:nvSpPr>
                <p:cNvPr id="44" name="Thought Bubble: Cloud 126">
                  <a:extLst>
                    <a:ext uri="{FF2B5EF4-FFF2-40B4-BE49-F238E27FC236}">
                      <a16:creationId xmlns:a16="http://schemas.microsoft.com/office/drawing/2014/main" id="{3A7ACCC1-F46A-D388-7A3E-203E197588CA}"/>
                    </a:ext>
                  </a:extLst>
                </p:cNvPr>
                <p:cNvSpPr/>
                <p:nvPr/>
              </p:nvSpPr>
              <p:spPr>
                <a:xfrm>
                  <a:off x="-760591" y="1303097"/>
                  <a:ext cx="14531327" cy="5430324"/>
                </a:xfrm>
                <a:prstGeom prst="roundRect">
                  <a:avLst/>
                </a:prstGeom>
                <a:solidFill>
                  <a:schemeClr val="bg1"/>
                </a:solidFill>
                <a:ln w="57150" cmpd="thickThin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 sz="2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64D417A-725F-9DED-38F5-9D034C341CA1}"/>
                    </a:ext>
                  </a:extLst>
                </p:cNvPr>
                <p:cNvSpPr txBox="1"/>
                <p:nvPr/>
              </p:nvSpPr>
              <p:spPr>
                <a:xfrm>
                  <a:off x="4759144" y="1558115"/>
                  <a:ext cx="8715359" cy="4983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algn="just">
                    <a:lnSpc>
                      <a:spcPct val="1300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Em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cùng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bạn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luận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thực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Để vẽ được hình vuông ABCD (hình 19.4) chú mèo phải lặp lại mấy lần những hành động nào?</a:t>
                  </a:r>
                  <a:endParaRPr lang="en-US" sz="4000" dirty="0"/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Sử dụng lệnh lặp với số lần biết trước </a:t>
                  </a:r>
                  <a:r>
                    <a:rPr lang="en-US" sz="4000" dirty="0" err="1"/>
                    <a:t>lập</a:t>
                  </a:r>
                  <a:r>
                    <a:rPr lang="vi-VN" sz="4000" dirty="0"/>
                    <a:t> chương trình điều khiển chú mèo vẽ hình vuông ABC</a:t>
                  </a:r>
                  <a:r>
                    <a:rPr lang="en-US" sz="4000" dirty="0"/>
                    <a:t>D,</a:t>
                  </a:r>
                  <a:r>
                    <a:rPr lang="vi-VN" sz="4000" dirty="0"/>
                    <a:t> cạnh 123 bước.</a:t>
                  </a:r>
                  <a:endParaRPr lang="en-US" sz="4000" dirty="0"/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Chạy thử chương trình.</a:t>
                  </a:r>
                  <a:endPara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F315DCF-6A41-6DFF-F6F1-F0D001F39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4957" y="1626262"/>
                <a:ext cx="0" cy="4878014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BC5FA04-053F-900A-645C-C4A639263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503" y="2857500"/>
              <a:ext cx="5877697" cy="534644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909302" y="9056910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449559" y="-215845"/>
            <a:ext cx="1809710" cy="166775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>
            <a:off x="7737900" y="8978456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A7D1E9-1C2A-7E5A-71FF-AF844A5420F6}"/>
              </a:ext>
            </a:extLst>
          </p:cNvPr>
          <p:cNvGrpSpPr/>
          <p:nvPr/>
        </p:nvGrpSpPr>
        <p:grpSpPr>
          <a:xfrm>
            <a:off x="419020" y="1827917"/>
            <a:ext cx="10372638" cy="7425959"/>
            <a:chOff x="-912604" y="1172763"/>
            <a:chExt cx="9573042" cy="6741606"/>
          </a:xfrm>
        </p:grpSpPr>
        <p:sp>
          <p:nvSpPr>
            <p:cNvPr id="25" name="Thought Bubble: Cloud 126">
              <a:extLst>
                <a:ext uri="{FF2B5EF4-FFF2-40B4-BE49-F238E27FC236}">
                  <a16:creationId xmlns:a16="http://schemas.microsoft.com/office/drawing/2014/main" id="{47DAB038-BBB5-6B87-6C1C-C7403FE21C5B}"/>
                </a:ext>
              </a:extLst>
            </p:cNvPr>
            <p:cNvSpPr/>
            <p:nvPr/>
          </p:nvSpPr>
          <p:spPr>
            <a:xfrm>
              <a:off x="-912604" y="1172763"/>
              <a:ext cx="9573042" cy="6269010"/>
            </a:xfrm>
            <a:prstGeom prst="roundRect">
              <a:avLst/>
            </a:prstGeom>
            <a:solidFill>
              <a:schemeClr val="bg1"/>
            </a:solidFill>
            <a:ln w="57150" cmpd="thickThin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BCFF14-35AB-E3C4-B87F-F7131C1E51A7}"/>
                </a:ext>
              </a:extLst>
            </p:cNvPr>
            <p:cNvSpPr txBox="1"/>
            <p:nvPr/>
          </p:nvSpPr>
          <p:spPr>
            <a:xfrm>
              <a:off x="-551933" y="1332973"/>
              <a:ext cx="9115503" cy="658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a. Điều chỉnh chương trình ở hình </a:t>
              </a:r>
              <a:r>
                <a:rPr lang="en-US" sz="4000" dirty="0" err="1"/>
                <a:t>bên</a:t>
              </a:r>
              <a:r>
                <a:rPr lang="vi-VN" sz="4000" dirty="0"/>
                <a:t> sao cho chú vẹt </a:t>
              </a:r>
              <a:r>
                <a:rPr lang="vi-VN" sz="4000" b="1" dirty="0"/>
                <a:t>Parrot</a:t>
              </a:r>
              <a:r>
                <a:rPr lang="vi-VN" sz="4000" dirty="0"/>
                <a:t> thực hiện: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Lặp lại 20 lần h</a:t>
              </a:r>
              <a:r>
                <a:rPr lang="en-US" sz="4000" dirty="0" err="1"/>
                <a:t>oạt</a:t>
              </a:r>
              <a:r>
                <a:rPr lang="vi-VN" sz="4000" dirty="0"/>
                <a:t> động “Lướt trong 0,5 giây tới một vị trí ngẫu nhiên, phát âm thanh tiếng chim và thay đổi trang phục bằng trang phục kế tiếp”.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Nói “Xin chào!”. 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b. Chạy thử chương trình.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8203842-A04A-B177-E9B0-0AB956B74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3438" y="1593928"/>
            <a:ext cx="6725542" cy="7178943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2540592" y="8577162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57A84D21-1FAF-7D0B-A281-55D8A5E311DD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5C0A36-B6D8-9F6A-BEF8-BEE6CDFE76C5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9833403" cy="8077199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EA929A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83C691CE-70CA-377C-B3EB-7D34083E579E}"/>
              </a:ext>
            </a:extLst>
          </p:cNvPr>
          <p:cNvSpPr txBox="1"/>
          <p:nvPr/>
        </p:nvSpPr>
        <p:spPr>
          <a:xfrm>
            <a:off x="1468875" y="2752999"/>
            <a:ext cx="8904306" cy="633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Trong cấu trúc lặp với số lần biết trước</a:t>
            </a:r>
            <a:r>
              <a:rPr lang="en-US" sz="4000" dirty="0"/>
              <a:t>,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vi-VN" sz="4000" dirty="0"/>
              <a:t> được lặp lại một số lần nhất định.</a:t>
            </a:r>
            <a:endParaRPr lang="en-US" sz="4000" dirty="0"/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b="1" dirty="0"/>
              <a:t>Scratch</a:t>
            </a:r>
            <a:r>
              <a:rPr lang="vi-VN" sz="4000" dirty="0"/>
              <a:t> cung cấp lệnh </a:t>
            </a:r>
            <a:endParaRPr lang="en-US" sz="4000" dirty="0"/>
          </a:p>
          <a:p>
            <a:pPr marL="461963" indent="-66675" algn="just">
              <a:lnSpc>
                <a:spcPct val="130000"/>
              </a:lnSpc>
            </a:pPr>
            <a:r>
              <a:rPr lang="vi-VN" sz="4000" dirty="0"/>
              <a:t>để điều khiển cấu trúc lặp với số lần biết trước.</a:t>
            </a:r>
            <a:endParaRPr lang="en-US" sz="4000" spc="97" dirty="0">
              <a:solidFill>
                <a:srgbClr val="3D3D3D"/>
              </a:solidFill>
              <a:latin typeface="Kollektif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BFB5EA-B819-FC5D-C80F-92A88CCD67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8156" y="5078961"/>
            <a:ext cx="3467425" cy="25445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267251" y="1584633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03780" y="8801100"/>
            <a:ext cx="1123503" cy="1379222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60717" y="9075799"/>
            <a:ext cx="1239683" cy="1124634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73490-EE23-4FB4-537B-7B7B336A2C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587" y="412527"/>
            <a:ext cx="8136162" cy="63508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F18DAC-0A12-CC39-F751-6FA92A92CED7}"/>
              </a:ext>
            </a:extLst>
          </p:cNvPr>
          <p:cNvGrpSpPr/>
          <p:nvPr/>
        </p:nvGrpSpPr>
        <p:grpSpPr>
          <a:xfrm>
            <a:off x="1348337" y="6781224"/>
            <a:ext cx="7070414" cy="2705676"/>
            <a:chOff x="650008" y="4542219"/>
            <a:chExt cx="5145811" cy="192021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2792CF06-BA26-A46A-0385-FF2C85E2ED3F}"/>
                </a:ext>
              </a:extLst>
            </p:cNvPr>
            <p:cNvGrpSpPr/>
            <p:nvPr/>
          </p:nvGrpSpPr>
          <p:grpSpPr>
            <a:xfrm>
              <a:off x="650008" y="4847478"/>
              <a:ext cx="4923084" cy="1614952"/>
              <a:chOff x="0" y="-45009"/>
              <a:chExt cx="3898182" cy="905153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F5A944FB-3A12-4BAB-7DA6-901C0941208C}"/>
                  </a:ext>
                </a:extLst>
              </p:cNvPr>
              <p:cNvSpPr/>
              <p:nvPr/>
            </p:nvSpPr>
            <p:spPr>
              <a:xfrm>
                <a:off x="68644" y="-45009"/>
                <a:ext cx="3829538" cy="90515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B050"/>
                </a:solidFill>
                <a:prstDash val="solid"/>
                <a:miter/>
              </a:ln>
            </p:spPr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65831F72-F513-F763-B44D-E9068138F7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72D94E14-C547-AE90-BB55-90C4775AF6CF}"/>
                </a:ext>
              </a:extLst>
            </p:cNvPr>
            <p:cNvSpPr/>
            <p:nvPr/>
          </p:nvSpPr>
          <p:spPr>
            <a:xfrm>
              <a:off x="4510513" y="4542219"/>
              <a:ext cx="1285306" cy="828907"/>
            </a:xfrm>
            <a:custGeom>
              <a:avLst/>
              <a:gdLst/>
              <a:ahLst/>
              <a:cxnLst/>
              <a:rect l="l" t="t" r="r" b="b"/>
              <a:pathLst>
                <a:path w="3099227" h="2475508">
                  <a:moveTo>
                    <a:pt x="0" y="0"/>
                  </a:moveTo>
                  <a:lnTo>
                    <a:pt x="3099227" y="0"/>
                  </a:lnTo>
                  <a:lnTo>
                    <a:pt x="3099227" y="2475508"/>
                  </a:lnTo>
                  <a:lnTo>
                    <a:pt x="0" y="24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3391DE-0688-0C90-A07C-FF80F88A3275}"/>
                </a:ext>
              </a:extLst>
            </p:cNvPr>
            <p:cNvSpPr txBox="1"/>
            <p:nvPr/>
          </p:nvSpPr>
          <p:spPr>
            <a:xfrm>
              <a:off x="814530" y="5035680"/>
              <a:ext cx="4291792" cy="1323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đánh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răng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lần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6714C3-5741-A13A-F5AA-D5AFE21F324F}"/>
              </a:ext>
            </a:extLst>
          </p:cNvPr>
          <p:cNvGrpSpPr/>
          <p:nvPr/>
        </p:nvGrpSpPr>
        <p:grpSpPr>
          <a:xfrm>
            <a:off x="10061353" y="6763411"/>
            <a:ext cx="6931247" cy="2571089"/>
            <a:chOff x="650008" y="4542219"/>
            <a:chExt cx="5145811" cy="1878531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C50CF913-D1D1-2EE6-9424-7AA0EB45C89D}"/>
                </a:ext>
              </a:extLst>
            </p:cNvPr>
            <p:cNvGrpSpPr/>
            <p:nvPr/>
          </p:nvGrpSpPr>
          <p:grpSpPr>
            <a:xfrm>
              <a:off x="650008" y="4859805"/>
              <a:ext cx="4836392" cy="1560945"/>
              <a:chOff x="0" y="-38100"/>
              <a:chExt cx="3829538" cy="874883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D854A17-068E-EA86-1F4B-99BD338D487F}"/>
                  </a:ext>
                </a:extLst>
              </p:cNvPr>
              <p:cNvSpPr/>
              <p:nvPr/>
            </p:nvSpPr>
            <p:spPr>
              <a:xfrm>
                <a:off x="0" y="-38100"/>
                <a:ext cx="3829538" cy="87488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B050"/>
                </a:solidFill>
                <a:prstDash val="solid"/>
                <a:miter/>
              </a:ln>
            </p:spPr>
          </p:sp>
          <p:sp>
            <p:nvSpPr>
              <p:cNvPr id="30" name="TextBox 5">
                <a:extLst>
                  <a:ext uri="{FF2B5EF4-FFF2-40B4-BE49-F238E27FC236}">
                    <a16:creationId xmlns:a16="http://schemas.microsoft.com/office/drawing/2014/main" id="{D7073917-0A26-A876-F078-ED309F75AE8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2C673E4-9434-5F98-BB06-2E77CE3243D3}"/>
                </a:ext>
              </a:extLst>
            </p:cNvPr>
            <p:cNvSpPr/>
            <p:nvPr/>
          </p:nvSpPr>
          <p:spPr>
            <a:xfrm>
              <a:off x="4510513" y="4542219"/>
              <a:ext cx="1285306" cy="828907"/>
            </a:xfrm>
            <a:custGeom>
              <a:avLst/>
              <a:gdLst/>
              <a:ahLst/>
              <a:cxnLst/>
              <a:rect l="l" t="t" r="r" b="b"/>
              <a:pathLst>
                <a:path w="3099227" h="2475508">
                  <a:moveTo>
                    <a:pt x="0" y="0"/>
                  </a:moveTo>
                  <a:lnTo>
                    <a:pt x="3099227" y="0"/>
                  </a:lnTo>
                  <a:lnTo>
                    <a:pt x="3099227" y="2475508"/>
                  </a:lnTo>
                  <a:lnTo>
                    <a:pt x="0" y="24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8FE978-FCC0-1B17-0B91-520056245543}"/>
                </a:ext>
              </a:extLst>
            </p:cNvPr>
            <p:cNvSpPr txBox="1"/>
            <p:nvPr/>
          </p:nvSpPr>
          <p:spPr>
            <a:xfrm>
              <a:off x="814530" y="5035680"/>
              <a:ext cx="4108451" cy="123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5A3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Toán</a:t>
              </a:r>
              <a:r>
                <a:rPr lang="en-US" sz="4200" b="1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CD94A8A-BF50-F5D8-23D5-96DA4938C6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21520" y="448418"/>
            <a:ext cx="7948456" cy="62568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379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19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LẶP VỚI SỐ LẦN BIẾT TRƯỚC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A35B8-67C9-8DAF-8E34-D2BA3F7590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3132" y="565663"/>
            <a:ext cx="7502806" cy="894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5872D31-D157-E318-B76E-6B5B04216AEB}"/>
              </a:ext>
            </a:extLst>
          </p:cNvPr>
          <p:cNvGrpSpPr/>
          <p:nvPr/>
        </p:nvGrpSpPr>
        <p:grpSpPr>
          <a:xfrm>
            <a:off x="838200" y="2270371"/>
            <a:ext cx="8357996" cy="7597529"/>
            <a:chOff x="265551" y="1904213"/>
            <a:chExt cx="6288268" cy="473673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DE0DA9B-A588-391B-4F98-07CE87B54304}"/>
                </a:ext>
              </a:extLst>
            </p:cNvPr>
            <p:cNvGrpSpPr/>
            <p:nvPr/>
          </p:nvGrpSpPr>
          <p:grpSpPr>
            <a:xfrm>
              <a:off x="265551" y="1904213"/>
              <a:ext cx="6288268" cy="4736731"/>
              <a:chOff x="334819" y="1691794"/>
              <a:chExt cx="6288268" cy="4644351"/>
            </a:xfrm>
          </p:grpSpPr>
          <p:grpSp>
            <p:nvGrpSpPr>
              <p:cNvPr id="34" name="Group 2">
                <a:extLst>
                  <a:ext uri="{FF2B5EF4-FFF2-40B4-BE49-F238E27FC236}">
                    <a16:creationId xmlns:a16="http://schemas.microsoft.com/office/drawing/2014/main" id="{152F27CD-B319-5537-CCF1-5CB0A962507D}"/>
                  </a:ext>
                </a:extLst>
              </p:cNvPr>
              <p:cNvGrpSpPr/>
              <p:nvPr/>
            </p:nvGrpSpPr>
            <p:grpSpPr>
              <a:xfrm>
                <a:off x="334819" y="1691794"/>
                <a:ext cx="6288268" cy="4644351"/>
                <a:chOff x="-7584" y="-102322"/>
                <a:chExt cx="1376903" cy="1098593"/>
              </a:xfrm>
            </p:grpSpPr>
            <p:sp>
              <p:nvSpPr>
                <p:cNvPr id="53" name="Freeform 3">
                  <a:extLst>
                    <a:ext uri="{FF2B5EF4-FFF2-40B4-BE49-F238E27FC236}">
                      <a16:creationId xmlns:a16="http://schemas.microsoft.com/office/drawing/2014/main" id="{AFFC2835-B2B6-8D00-E3F7-A59F43D13605}"/>
                    </a:ext>
                  </a:extLst>
                </p:cNvPr>
                <p:cNvSpPr/>
                <p:nvPr/>
              </p:nvSpPr>
              <p:spPr>
                <a:xfrm>
                  <a:off x="-7584" y="-102322"/>
                  <a:ext cx="1376903" cy="985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06" h="996271">
                      <a:moveTo>
                        <a:pt x="78832" y="0"/>
                      </a:moveTo>
                      <a:lnTo>
                        <a:pt x="1175074" y="0"/>
                      </a:lnTo>
                      <a:cubicBezTo>
                        <a:pt x="1195982" y="0"/>
                        <a:pt x="1216033" y="8306"/>
                        <a:pt x="1230817" y="23089"/>
                      </a:cubicBezTo>
                      <a:cubicBezTo>
                        <a:pt x="1245601" y="37873"/>
                        <a:pt x="1253906" y="57925"/>
                        <a:pt x="1253906" y="78832"/>
                      </a:cubicBezTo>
                      <a:lnTo>
                        <a:pt x="1253906" y="917439"/>
                      </a:lnTo>
                      <a:cubicBezTo>
                        <a:pt x="1253906" y="938347"/>
                        <a:pt x="1245601" y="958398"/>
                        <a:pt x="1230817" y="973182"/>
                      </a:cubicBezTo>
                      <a:cubicBezTo>
                        <a:pt x="1216033" y="987966"/>
                        <a:pt x="1195982" y="996271"/>
                        <a:pt x="1175074" y="996271"/>
                      </a:cubicBezTo>
                      <a:lnTo>
                        <a:pt x="78832" y="996271"/>
                      </a:lnTo>
                      <a:cubicBezTo>
                        <a:pt x="57925" y="996271"/>
                        <a:pt x="37873" y="987966"/>
                        <a:pt x="23089" y="973182"/>
                      </a:cubicBezTo>
                      <a:cubicBezTo>
                        <a:pt x="8306" y="958398"/>
                        <a:pt x="0" y="938347"/>
                        <a:pt x="0" y="917439"/>
                      </a:cubicBezTo>
                      <a:lnTo>
                        <a:pt x="0" y="78832"/>
                      </a:lnTo>
                      <a:cubicBezTo>
                        <a:pt x="0" y="57925"/>
                        <a:pt x="8306" y="37873"/>
                        <a:pt x="23089" y="23089"/>
                      </a:cubicBezTo>
                      <a:cubicBezTo>
                        <a:pt x="37873" y="8306"/>
                        <a:pt x="57925" y="0"/>
                        <a:pt x="7883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</p:sp>
            <p:sp>
              <p:nvSpPr>
                <p:cNvPr id="56" name="TextBox 4">
                  <a:extLst>
                    <a:ext uri="{FF2B5EF4-FFF2-40B4-BE49-F238E27FC236}">
                      <a16:creationId xmlns:a16="http://schemas.microsoft.com/office/drawing/2014/main" id="{D96B141E-0015-2690-052D-658BDC94CE9E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1253906" cy="996271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599"/>
                    </a:lnSpc>
                  </a:pPr>
                  <a:endParaRPr sz="1200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4BC6B8-4F09-C94F-D16E-57E8D9B381F2}"/>
                  </a:ext>
                </a:extLst>
              </p:cNvPr>
              <p:cNvSpPr txBox="1"/>
              <p:nvPr/>
            </p:nvSpPr>
            <p:spPr>
              <a:xfrm>
                <a:off x="429312" y="2978457"/>
                <a:ext cx="6094586" cy="2469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v"/>
                </a:pPr>
                <a:r>
                  <a:rPr lang="vi-VN" sz="4000" dirty="0"/>
                  <a:t>Quan sát hành động của chú vẹt Parrot trong Bài 17 và cho biết:</a:t>
                </a:r>
                <a:endParaRPr lang="en-US" sz="4000" dirty="0"/>
              </a:p>
              <a:p>
                <a:pPr marL="282575" indent="-282575" algn="just">
                  <a:lnSpc>
                    <a:spcPct val="120000"/>
                  </a:lnSpc>
                  <a:spcAft>
                    <a:spcPts val="1200"/>
                  </a:spcAft>
                </a:pPr>
                <a:r>
                  <a:rPr lang="vi-VN" sz="4000" dirty="0"/>
                  <a:t>– H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4000" dirty="0"/>
                  <a:t> động nào được lặp lại?</a:t>
                </a:r>
                <a:endParaRPr lang="en-US" sz="4000" dirty="0"/>
              </a:p>
              <a:p>
                <a:pPr marL="282575" indent="-282575" algn="just">
                  <a:lnSpc>
                    <a:spcPct val="120000"/>
                  </a:lnSpc>
                  <a:spcAft>
                    <a:spcPts val="1200"/>
                  </a:spcAft>
                </a:pPr>
                <a:r>
                  <a:rPr lang="vi-VN" sz="4000" dirty="0"/>
                  <a:t>– H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4000" dirty="0"/>
                  <a:t> động đó được lặp lại bao nhiêu lần?</a:t>
                </a:r>
                <a:endParaRPr lang="en-US" sz="4000" dirty="0"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9302929-FC07-6121-31F2-017D323BCF2A}"/>
                  </a:ext>
                </a:extLst>
              </p:cNvPr>
              <p:cNvSpPr txBox="1"/>
              <p:nvPr/>
            </p:nvSpPr>
            <p:spPr>
              <a:xfrm>
                <a:off x="2001967" y="2039204"/>
                <a:ext cx="3783602" cy="432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44D61A-9945-F504-A54F-4CA94BC8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446139" y="1998793"/>
              <a:ext cx="1206210" cy="890932"/>
            </a:xfrm>
            <a:prstGeom prst="rect">
              <a:avLst/>
            </a:prstGeom>
          </p:spPr>
        </p:pic>
      </p:grp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297832" y="194481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F428EE84-DCA4-F9C6-D110-CF62413D05E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94047-EE10-6B51-6B2F-F90BF7FA8C64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E15EAE-5444-371B-95A0-CBCFAC4B1B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1614" y="583783"/>
            <a:ext cx="7218952" cy="86089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48778D-8222-8316-49BA-DDE5EDB71CE2}"/>
              </a:ext>
            </a:extLst>
          </p:cNvPr>
          <p:cNvGrpSpPr/>
          <p:nvPr/>
        </p:nvGrpSpPr>
        <p:grpSpPr>
          <a:xfrm>
            <a:off x="762000" y="2920566"/>
            <a:ext cx="8294521" cy="4813734"/>
            <a:chOff x="177059" y="2567709"/>
            <a:chExt cx="6060574" cy="3376802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3435AE7-7DA1-97A6-8C95-84695069E5C0}"/>
                </a:ext>
              </a:extLst>
            </p:cNvPr>
            <p:cNvSpPr/>
            <p:nvPr/>
          </p:nvSpPr>
          <p:spPr>
            <a:xfrm>
              <a:off x="177059" y="2567709"/>
              <a:ext cx="6060574" cy="3352800"/>
            </a:xfrm>
            <a:custGeom>
              <a:avLst/>
              <a:gdLst/>
              <a:ahLst/>
              <a:cxnLst/>
              <a:rect l="l" t="t" r="r" b="b"/>
              <a:pathLst>
                <a:path w="6375276" h="2770347">
                  <a:moveTo>
                    <a:pt x="0" y="0"/>
                  </a:moveTo>
                  <a:lnTo>
                    <a:pt x="6375276" y="0"/>
                  </a:lnTo>
                  <a:lnTo>
                    <a:pt x="6375276" y="2770347"/>
                  </a:lnTo>
                  <a:lnTo>
                    <a:pt x="0" y="277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1EB14D-140A-4EAB-B45E-2CE2756093A7}"/>
                </a:ext>
              </a:extLst>
            </p:cNvPr>
            <p:cNvSpPr txBox="1"/>
            <p:nvPr/>
          </p:nvSpPr>
          <p:spPr>
            <a:xfrm>
              <a:off x="518111" y="3122260"/>
              <a:ext cx="5378469" cy="282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động: “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Lướt trong 0,5 giây tới một vị trí ngẫu nhiên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thay đổi trang phục bằng trang phục kế tiếp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” được 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lặp lại 3 lần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78614" y="8749852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438400" y="1866899"/>
            <a:ext cx="14036573" cy="6562098"/>
            <a:chOff x="0" y="-54953"/>
            <a:chExt cx="2187652" cy="94949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-54953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86000" y="1409700"/>
            <a:ext cx="14036573" cy="6491724"/>
            <a:chOff x="0" y="-38100"/>
            <a:chExt cx="2187652" cy="94111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1161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7A17166-5D7C-9579-A86C-45FEE62794B3}"/>
              </a:ext>
            </a:extLst>
          </p:cNvPr>
          <p:cNvSpPr/>
          <p:nvPr/>
        </p:nvSpPr>
        <p:spPr>
          <a:xfrm rot="19996840">
            <a:off x="1814959" y="1956031"/>
            <a:ext cx="2306301" cy="705301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54C40-8650-93CC-06B9-EE9CDF1D35F7}"/>
              </a:ext>
            </a:extLst>
          </p:cNvPr>
          <p:cNvSpPr txBox="1"/>
          <p:nvPr/>
        </p:nvSpPr>
        <p:spPr>
          <a:xfrm>
            <a:off x="3321689" y="2247900"/>
            <a:ext cx="12680311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vi-VN" sz="4000" dirty="0"/>
              <a:t>Trong </a:t>
            </a:r>
            <a:r>
              <a:rPr lang="vi-VN" sz="4000" dirty="0">
                <a:solidFill>
                  <a:srgbClr val="FF0000"/>
                </a:solidFill>
              </a:rPr>
              <a:t>Scratch</a:t>
            </a:r>
            <a:r>
              <a:rPr lang="vi-VN" sz="4000" dirty="0"/>
              <a:t> để thực hiện cấu trúc lặp với số lần biết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51C3A-F08B-6505-281C-93E734361E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4509" y="3848100"/>
            <a:ext cx="7573818" cy="39829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BBE089-B65B-CE13-AE08-422E116863CF}"/>
              </a:ext>
            </a:extLst>
          </p:cNvPr>
          <p:cNvGrpSpPr/>
          <p:nvPr/>
        </p:nvGrpSpPr>
        <p:grpSpPr>
          <a:xfrm>
            <a:off x="3046441" y="8072107"/>
            <a:ext cx="12006317" cy="1861420"/>
            <a:chOff x="2620460" y="8127591"/>
            <a:chExt cx="12006317" cy="186142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D998075-1532-FBCA-1B8E-ADA36DDE09B3}"/>
                </a:ext>
              </a:extLst>
            </p:cNvPr>
            <p:cNvSpPr/>
            <p:nvPr/>
          </p:nvSpPr>
          <p:spPr>
            <a:xfrm>
              <a:off x="2620460" y="8201998"/>
              <a:ext cx="12006317" cy="1787013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8475"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 dirty="0"/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541780B4-4BBB-0632-6E86-DDBEE04D57A7}"/>
                </a:ext>
              </a:extLst>
            </p:cNvPr>
            <p:cNvSpPr/>
            <p:nvPr/>
          </p:nvSpPr>
          <p:spPr>
            <a:xfrm>
              <a:off x="2711334" y="8127591"/>
              <a:ext cx="1775283" cy="1861420"/>
            </a:xfrm>
            <a:custGeom>
              <a:avLst/>
              <a:gdLst/>
              <a:ahLst/>
              <a:cxnLst/>
              <a:rect l="l" t="t" r="r" b="b"/>
              <a:pathLst>
                <a:path w="3307270" h="4114800">
                  <a:moveTo>
                    <a:pt x="0" y="0"/>
                  </a:moveTo>
                  <a:lnTo>
                    <a:pt x="3307270" y="0"/>
                  </a:lnTo>
                  <a:lnTo>
                    <a:pt x="33072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9">
            <a:extLst>
              <a:ext uri="{FF2B5EF4-FFF2-40B4-BE49-F238E27FC236}">
                <a16:creationId xmlns:a16="http://schemas.microsoft.com/office/drawing/2014/main" id="{645239A6-AEA5-C929-6118-CA62EBAC193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BAE90-C63D-8F39-CF12-EB6349D67439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6EBD12E-2273-7CBD-C639-37F85A99CBA7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6D92B-CCE3-FDDF-9BDC-33E9D6789231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3212658" y="6684269"/>
            <a:ext cx="4267200" cy="3602731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F8446-58F7-AFEA-2D6B-EC90ED7347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4658" y="1972961"/>
            <a:ext cx="6753830" cy="720913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CD0FD23-2699-39B1-443D-512A1E27697C}"/>
              </a:ext>
            </a:extLst>
          </p:cNvPr>
          <p:cNvGrpSpPr/>
          <p:nvPr/>
        </p:nvGrpSpPr>
        <p:grpSpPr>
          <a:xfrm>
            <a:off x="564408" y="1854208"/>
            <a:ext cx="9134330" cy="8089892"/>
            <a:chOff x="564408" y="1854208"/>
            <a:chExt cx="9134330" cy="808989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8C1940-818F-EB00-F512-3C2519604069}"/>
                </a:ext>
              </a:extLst>
            </p:cNvPr>
            <p:cNvGrpSpPr/>
            <p:nvPr/>
          </p:nvGrpSpPr>
          <p:grpSpPr>
            <a:xfrm>
              <a:off x="564408" y="1854208"/>
              <a:ext cx="9134330" cy="8089892"/>
              <a:chOff x="564408" y="1854208"/>
              <a:chExt cx="9134330" cy="808989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4B3E320-6BFA-789C-2FAC-13022E177E61}"/>
                  </a:ext>
                </a:extLst>
              </p:cNvPr>
              <p:cNvGrpSpPr/>
              <p:nvPr/>
            </p:nvGrpSpPr>
            <p:grpSpPr>
              <a:xfrm>
                <a:off x="609601" y="1854208"/>
                <a:ext cx="9089137" cy="8089892"/>
                <a:chOff x="609601" y="1854208"/>
                <a:chExt cx="9089137" cy="8089892"/>
              </a:xfrm>
            </p:grpSpPr>
            <p:grpSp>
              <p:nvGrpSpPr>
                <p:cNvPr id="18" name="Group 4">
                  <a:extLst>
                    <a:ext uri="{FF2B5EF4-FFF2-40B4-BE49-F238E27FC236}">
                      <a16:creationId xmlns:a16="http://schemas.microsoft.com/office/drawing/2014/main" id="{1165C6C4-E89D-C8CC-333C-89837175F8BD}"/>
                    </a:ext>
                  </a:extLst>
                </p:cNvPr>
                <p:cNvGrpSpPr/>
                <p:nvPr/>
              </p:nvGrpSpPr>
              <p:grpSpPr>
                <a:xfrm>
                  <a:off x="609601" y="2058411"/>
                  <a:ext cx="9089137" cy="7885689"/>
                  <a:chOff x="-45113" y="-43793"/>
                  <a:chExt cx="2393847" cy="2232836"/>
                </a:xfrm>
              </p:grpSpPr>
              <p:sp>
                <p:nvSpPr>
                  <p:cNvPr id="19" name="Freeform 5">
                    <a:extLst>
                      <a:ext uri="{FF2B5EF4-FFF2-40B4-BE49-F238E27FC236}">
                        <a16:creationId xmlns:a16="http://schemas.microsoft.com/office/drawing/2014/main" id="{06B9A974-7E01-757F-1619-1A88310CFC31}"/>
                      </a:ext>
                    </a:extLst>
                  </p:cNvPr>
                  <p:cNvSpPr/>
                  <p:nvPr/>
                </p:nvSpPr>
                <p:spPr>
                  <a:xfrm>
                    <a:off x="-45113" y="-43793"/>
                    <a:ext cx="2348734" cy="2232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8734" h="2167467">
                        <a:moveTo>
                          <a:pt x="44275" y="0"/>
                        </a:moveTo>
                        <a:lnTo>
                          <a:pt x="2304459" y="0"/>
                        </a:lnTo>
                        <a:cubicBezTo>
                          <a:pt x="2316202" y="0"/>
                          <a:pt x="2327463" y="4665"/>
                          <a:pt x="2335766" y="12968"/>
                        </a:cubicBezTo>
                        <a:cubicBezTo>
                          <a:pt x="2344070" y="21271"/>
                          <a:pt x="2348734" y="32533"/>
                          <a:pt x="2348734" y="44275"/>
                        </a:cubicBezTo>
                        <a:lnTo>
                          <a:pt x="2348734" y="2123192"/>
                        </a:lnTo>
                        <a:cubicBezTo>
                          <a:pt x="2348734" y="2147644"/>
                          <a:pt x="2328912" y="2167467"/>
                          <a:pt x="2304459" y="2167467"/>
                        </a:cubicBezTo>
                        <a:lnTo>
                          <a:pt x="44275" y="2167467"/>
                        </a:lnTo>
                        <a:cubicBezTo>
                          <a:pt x="32533" y="2167467"/>
                          <a:pt x="21271" y="2162802"/>
                          <a:pt x="12968" y="2154499"/>
                        </a:cubicBezTo>
                        <a:cubicBezTo>
                          <a:pt x="4665" y="2146196"/>
                          <a:pt x="0" y="2134934"/>
                          <a:pt x="0" y="2123192"/>
                        </a:cubicBezTo>
                        <a:lnTo>
                          <a:pt x="0" y="44275"/>
                        </a:lnTo>
                        <a:cubicBezTo>
                          <a:pt x="0" y="19823"/>
                          <a:pt x="19823" y="0"/>
                          <a:pt x="44275" y="0"/>
                        </a:cubicBezTo>
                        <a:close/>
                      </a:path>
                    </a:pathLst>
                  </a:custGeom>
                  <a:solidFill>
                    <a:srgbClr val="FFDC96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0" name="TextBox 6">
                    <a:extLst>
                      <a:ext uri="{FF2B5EF4-FFF2-40B4-BE49-F238E27FC236}">
                        <a16:creationId xmlns:a16="http://schemas.microsoft.com/office/drawing/2014/main" id="{FC567AE8-192A-67F7-C40E-B8EF09AA8CDC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48734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21" name="Group 7">
                  <a:extLst>
                    <a:ext uri="{FF2B5EF4-FFF2-40B4-BE49-F238E27FC236}">
                      <a16:creationId xmlns:a16="http://schemas.microsoft.com/office/drawing/2014/main" id="{C1AC48E1-6A36-87F2-1F80-5DE46A9A2B60}"/>
                    </a:ext>
                  </a:extLst>
                </p:cNvPr>
                <p:cNvGrpSpPr/>
                <p:nvPr/>
              </p:nvGrpSpPr>
              <p:grpSpPr>
                <a:xfrm>
                  <a:off x="791203" y="1854208"/>
                  <a:ext cx="8756163" cy="7861292"/>
                  <a:chOff x="0" y="-58461"/>
                  <a:chExt cx="2306150" cy="2225928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D23F4DA2-F50B-D728-7D2D-1A8AC2794C02}"/>
                      </a:ext>
                    </a:extLst>
                  </p:cNvPr>
                  <p:cNvSpPr/>
                  <p:nvPr/>
                </p:nvSpPr>
                <p:spPr>
                  <a:xfrm>
                    <a:off x="0" y="-58461"/>
                    <a:ext cx="2306150" cy="222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6150" h="2167467">
                        <a:moveTo>
                          <a:pt x="45093" y="0"/>
                        </a:moveTo>
                        <a:lnTo>
                          <a:pt x="2261057" y="0"/>
                        </a:lnTo>
                        <a:cubicBezTo>
                          <a:pt x="2273017" y="0"/>
                          <a:pt x="2284486" y="4751"/>
                          <a:pt x="2292943" y="13207"/>
                        </a:cubicBezTo>
                        <a:cubicBezTo>
                          <a:pt x="2301399" y="21664"/>
                          <a:pt x="2306150" y="33133"/>
                          <a:pt x="2306150" y="45093"/>
                        </a:cubicBezTo>
                        <a:lnTo>
                          <a:pt x="2306150" y="2122374"/>
                        </a:lnTo>
                        <a:cubicBezTo>
                          <a:pt x="2306150" y="2147278"/>
                          <a:pt x="2285961" y="2167467"/>
                          <a:pt x="2261057" y="2167467"/>
                        </a:cubicBezTo>
                        <a:lnTo>
                          <a:pt x="45093" y="2167467"/>
                        </a:lnTo>
                        <a:cubicBezTo>
                          <a:pt x="20189" y="2167467"/>
                          <a:pt x="0" y="2147278"/>
                          <a:pt x="0" y="2122374"/>
                        </a:cubicBezTo>
                        <a:lnTo>
                          <a:pt x="0" y="45093"/>
                        </a:lnTo>
                        <a:cubicBezTo>
                          <a:pt x="0" y="20189"/>
                          <a:pt x="20189" y="0"/>
                          <a:pt x="45093" y="0"/>
                        </a:cubicBezTo>
                        <a:close/>
                      </a:path>
                    </a:pathLst>
                  </a:custGeom>
                  <a:solidFill>
                    <a:srgbClr val="FEF5D2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3D0E50D-22FA-68A4-A6B1-0B43441ADA7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06150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D1CE09-B8FB-6669-DDAC-5C21AAF50240}"/>
                  </a:ext>
                </a:extLst>
              </p:cNvPr>
              <p:cNvSpPr txBox="1"/>
              <p:nvPr/>
            </p:nvSpPr>
            <p:spPr>
              <a:xfrm>
                <a:off x="564408" y="2633433"/>
                <a:ext cx="8917849" cy="7082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Sử dụng lệnh này để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chương trình điều khiển chú vẹt </a:t>
                </a:r>
                <a:r>
                  <a:rPr lang="vi-VN" sz="3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Parrot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thực hiện các công việc: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Lặp lại 3 lần h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động “Lướt trong 0,5 giây tới một vị trí ngẫu nhiên và thay đổi trang phục bằng trang phục kế tiếp”.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Phát âm thanh tiếng chim.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Nói “Xin chào!”. 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Chạy thử chương trình.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ABA770-5159-5282-A31C-99F48E4FBAF9}"/>
                  </a:ext>
                </a:extLst>
              </p:cNvPr>
              <p:cNvSpPr txBox="1"/>
              <p:nvPr/>
            </p:nvSpPr>
            <p:spPr>
              <a:xfrm>
                <a:off x="2075435" y="1866900"/>
                <a:ext cx="5895793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E601C2-E562-EA3C-97C5-453B2D5F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68683" y="8228589"/>
              <a:ext cx="1487833" cy="13967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1071" y="8343900"/>
            <a:ext cx="1689329" cy="1266534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17086" y="7925105"/>
            <a:ext cx="1729265" cy="1940358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9413" y="7899203"/>
            <a:ext cx="1234962" cy="1980626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55017" y="3253173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4550" y="1472516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C345B6C8-5A60-BB50-0B89-5AE901A91384}"/>
              </a:ext>
            </a:extLst>
          </p:cNvPr>
          <p:cNvSpPr/>
          <p:nvPr/>
        </p:nvSpPr>
        <p:spPr>
          <a:xfrm>
            <a:off x="-928397" y="316491"/>
            <a:ext cx="7606659" cy="92506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6AB9C-C75F-4070-6259-0398D409F4CB}"/>
              </a:ext>
            </a:extLst>
          </p:cNvPr>
          <p:cNvSpPr txBox="1"/>
          <p:nvPr/>
        </p:nvSpPr>
        <p:spPr>
          <a:xfrm>
            <a:off x="1261851" y="350103"/>
            <a:ext cx="390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4" name="Rectangle 43">
            <a:hlinkClick r:id="" action="ppaction://noaction"/>
            <a:extLst>
              <a:ext uri="{FF2B5EF4-FFF2-40B4-BE49-F238E27FC236}">
                <a16:creationId xmlns:a16="http://schemas.microsoft.com/office/drawing/2014/main" id="{490E2FCD-FFAC-D3A1-555F-6E4A30CDB255}"/>
              </a:ext>
            </a:extLst>
          </p:cNvPr>
          <p:cNvSpPr/>
          <p:nvPr/>
        </p:nvSpPr>
        <p:spPr>
          <a:xfrm>
            <a:off x="4502402" y="2449248"/>
            <a:ext cx="9892157" cy="82138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/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5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Arrow: Right 44">
            <a:hlinkClick r:id="rId11" action="ppaction://hlinksldjump"/>
            <a:extLst>
              <a:ext uri="{FF2B5EF4-FFF2-40B4-BE49-F238E27FC236}">
                <a16:creationId xmlns:a16="http://schemas.microsoft.com/office/drawing/2014/main" id="{D7938E03-EAD4-C04A-35C3-6117E500CDC0}"/>
              </a:ext>
            </a:extLst>
          </p:cNvPr>
          <p:cNvSpPr/>
          <p:nvPr/>
        </p:nvSpPr>
        <p:spPr>
          <a:xfrm>
            <a:off x="15698386" y="8889516"/>
            <a:ext cx="2076848" cy="1266534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5D2C71-17D3-6D76-B343-853CF2B8E392}"/>
              </a:ext>
            </a:extLst>
          </p:cNvPr>
          <p:cNvSpPr/>
          <p:nvPr/>
        </p:nvSpPr>
        <p:spPr>
          <a:xfrm>
            <a:off x="4342493" y="6451395"/>
            <a:ext cx="9883403" cy="642232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hlinkClick r:id="rId13" action="ppaction://hlinksldjump"/>
            <a:extLst>
              <a:ext uri="{FF2B5EF4-FFF2-40B4-BE49-F238E27FC236}">
                <a16:creationId xmlns:a16="http://schemas.microsoft.com/office/drawing/2014/main" id="{1F390409-115D-A781-F13B-D19DED2634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8" y="4938854"/>
            <a:ext cx="2183028" cy="1932960"/>
          </a:xfrm>
          <a:prstGeom prst="rect">
            <a:avLst/>
          </a:prstGeom>
        </p:spPr>
      </p:pic>
      <p:pic>
        <p:nvPicPr>
          <p:cNvPr id="48" name="Picture 47">
            <a:hlinkClick r:id="rId15" action="ppaction://hlinksldjump"/>
            <a:extLst>
              <a:ext uri="{FF2B5EF4-FFF2-40B4-BE49-F238E27FC236}">
                <a16:creationId xmlns:a16="http://schemas.microsoft.com/office/drawing/2014/main" id="{6EFB3902-E1BF-818A-A203-6DDD4DAA76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67" y="4847219"/>
            <a:ext cx="2284409" cy="1534204"/>
          </a:xfrm>
          <a:prstGeom prst="rect">
            <a:avLst/>
          </a:prstGeom>
        </p:spPr>
      </p:pic>
      <p:pic>
        <p:nvPicPr>
          <p:cNvPr id="49" name="Picture 48">
            <a:hlinkClick r:id="rId13" action="ppaction://hlinksldjump"/>
            <a:extLst>
              <a:ext uri="{FF2B5EF4-FFF2-40B4-BE49-F238E27FC236}">
                <a16:creationId xmlns:a16="http://schemas.microsoft.com/office/drawing/2014/main" id="{E2EF3C19-C4E8-50CD-F2BF-F52D2DCFC4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14" y="4986970"/>
            <a:ext cx="2161063" cy="1913511"/>
          </a:xfrm>
          <a:prstGeom prst="rect">
            <a:avLst/>
          </a:prstGeom>
        </p:spPr>
      </p:pic>
      <p:pic>
        <p:nvPicPr>
          <p:cNvPr id="50" name="Picture 49">
            <a:hlinkClick r:id="rId18" action="ppaction://hlinksldjump"/>
            <a:extLst>
              <a:ext uri="{FF2B5EF4-FFF2-40B4-BE49-F238E27FC236}">
                <a16:creationId xmlns:a16="http://schemas.microsoft.com/office/drawing/2014/main" id="{A8A6B25A-4BA8-D536-646C-2B9532C125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94" y="4891324"/>
            <a:ext cx="2261424" cy="1518767"/>
          </a:xfrm>
          <a:prstGeom prst="rect">
            <a:avLst/>
          </a:prstGeom>
        </p:spPr>
      </p:pic>
      <p:pic>
        <p:nvPicPr>
          <p:cNvPr id="51" name="Picture 50">
            <a:hlinkClick r:id="rId15" action="ppaction://hlinksldjump"/>
            <a:extLst>
              <a:ext uri="{FF2B5EF4-FFF2-40B4-BE49-F238E27FC236}">
                <a16:creationId xmlns:a16="http://schemas.microsoft.com/office/drawing/2014/main" id="{F9B78D16-BEE8-3E8E-F2BA-1A5A55F852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110" y="5024642"/>
            <a:ext cx="2161064" cy="1913512"/>
          </a:xfrm>
          <a:prstGeom prst="rect">
            <a:avLst/>
          </a:prstGeom>
        </p:spPr>
      </p:pic>
      <p:pic>
        <p:nvPicPr>
          <p:cNvPr id="52" name="Picture 51">
            <a:hlinkClick r:id="rId21" action="ppaction://hlinksldjump"/>
            <a:extLst>
              <a:ext uri="{FF2B5EF4-FFF2-40B4-BE49-F238E27FC236}">
                <a16:creationId xmlns:a16="http://schemas.microsoft.com/office/drawing/2014/main" id="{596D9C4B-C13B-714D-3B54-C6E7AD375E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389" y="4928996"/>
            <a:ext cx="2261425" cy="15187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6A6282-ECC5-E4F7-CAF2-B293932959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21" y="7093627"/>
            <a:ext cx="4716651" cy="2590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443B2E-9552-2DCE-A7C0-A10D3DF681E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114382"/>
            <a:ext cx="5001999" cy="2747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09877E-6 L 1.38889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87244" y="487773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38400" y="906838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9234" y="9084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290898" y="8711719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FA9B2-9724-99E7-C546-8F073280E5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91" y="5928497"/>
            <a:ext cx="2720679" cy="2695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219EC0-B1DD-1D84-8257-C040A44F46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591" y="5824162"/>
            <a:ext cx="2847027" cy="213919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F4D20019-804F-0607-0CB4-E3364CC983EE}"/>
              </a:ext>
            </a:extLst>
          </p:cNvPr>
          <p:cNvSpPr/>
          <p:nvPr/>
        </p:nvSpPr>
        <p:spPr>
          <a:xfrm>
            <a:off x="14004034" y="6030550"/>
            <a:ext cx="2226566" cy="128094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E28AD-D9B6-71C1-B246-28B7D4BA4AC2}"/>
              </a:ext>
            </a:extLst>
          </p:cNvPr>
          <p:cNvGrpSpPr/>
          <p:nvPr/>
        </p:nvGrpSpPr>
        <p:grpSpPr>
          <a:xfrm>
            <a:off x="13793242" y="1999270"/>
            <a:ext cx="2862350" cy="3009736"/>
            <a:chOff x="8459808" y="883000"/>
            <a:chExt cx="1907276" cy="21920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2EDEAE-0247-C6AF-3D9E-6E69C781AF7F}"/>
                </a:ext>
              </a:extLst>
            </p:cNvPr>
            <p:cNvSpPr/>
            <p:nvPr/>
          </p:nvSpPr>
          <p:spPr>
            <a:xfrm rot="5600923">
              <a:off x="8432922" y="2066569"/>
              <a:ext cx="1828748" cy="188234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Arrow: Pentagon 31">
              <a:hlinkClick r:id="rId17" action="ppaction://hlinksldjump"/>
              <a:extLst>
                <a:ext uri="{FF2B5EF4-FFF2-40B4-BE49-F238E27FC236}">
                  <a16:creationId xmlns:a16="http://schemas.microsoft.com/office/drawing/2014/main" id="{62382932-A121-D05E-D45F-3E285636B36C}"/>
                </a:ext>
              </a:extLst>
            </p:cNvPr>
            <p:cNvSpPr/>
            <p:nvPr/>
          </p:nvSpPr>
          <p:spPr>
            <a:xfrm rot="586976" flipH="1">
              <a:off x="8459808" y="1384720"/>
              <a:ext cx="1733204" cy="674636"/>
            </a:xfrm>
            <a:prstGeom prst="homePlate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3" name="Flowchart: Summing Junction 32">
              <a:extLst>
                <a:ext uri="{FF2B5EF4-FFF2-40B4-BE49-F238E27FC236}">
                  <a16:creationId xmlns:a16="http://schemas.microsoft.com/office/drawing/2014/main" id="{D40CA86F-0E96-20A6-FFD9-7CD3A53E50FF}"/>
                </a:ext>
              </a:extLst>
            </p:cNvPr>
            <p:cNvSpPr/>
            <p:nvPr/>
          </p:nvSpPr>
          <p:spPr>
            <a:xfrm>
              <a:off x="9307967" y="1450461"/>
              <a:ext cx="115805" cy="115805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BA5725A-DF33-AAEA-7AF7-797989B8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0" y="883000"/>
              <a:ext cx="583484" cy="576482"/>
            </a:xfrm>
            <a:prstGeom prst="rect">
              <a:avLst/>
            </a:prstGeom>
          </p:spPr>
        </p:pic>
        <p:pic>
          <p:nvPicPr>
            <p:cNvPr id="37" name="Picture 36">
              <a:hlinkClick r:id="rId19" action="ppaction://hlinksldjump"/>
              <a:extLst>
                <a:ext uri="{FF2B5EF4-FFF2-40B4-BE49-F238E27FC236}">
                  <a16:creationId xmlns:a16="http://schemas.microsoft.com/office/drawing/2014/main" id="{C160A2A9-5D8E-7539-B5AD-511DE0D6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06963" y="1053375"/>
              <a:ext cx="660121" cy="63239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BFAF6D9-9A02-01E7-BFC4-CABCE5B738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597" y="6005787"/>
            <a:ext cx="539637" cy="5340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99A02F-E771-5FEC-DEC2-BFB9F4A09F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397" y="6034381"/>
            <a:ext cx="987003" cy="1840419"/>
          </a:xfrm>
          <a:prstGeom prst="rect">
            <a:avLst/>
          </a:prstGeom>
        </p:spPr>
      </p:pic>
      <p:grpSp>
        <p:nvGrpSpPr>
          <p:cNvPr id="40" name="Group 2">
            <a:extLst>
              <a:ext uri="{FF2B5EF4-FFF2-40B4-BE49-F238E27FC236}">
                <a16:creationId xmlns:a16="http://schemas.microsoft.com/office/drawing/2014/main" id="{4865EBA7-D707-E6A6-376B-D97028D65445}"/>
              </a:ext>
            </a:extLst>
          </p:cNvPr>
          <p:cNvGrpSpPr/>
          <p:nvPr/>
        </p:nvGrpSpPr>
        <p:grpSpPr>
          <a:xfrm>
            <a:off x="1295400" y="242743"/>
            <a:ext cx="11976163" cy="1714344"/>
            <a:chOff x="0" y="0"/>
            <a:chExt cx="2807601" cy="521063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B5F5E046-0765-2D3E-5B68-B1361CDD96DB}"/>
                </a:ext>
              </a:extLst>
            </p:cNvPr>
            <p:cNvSpPr/>
            <p:nvPr/>
          </p:nvSpPr>
          <p:spPr>
            <a:xfrm>
              <a:off x="92710" y="106680"/>
              <a:ext cx="2703461" cy="401683"/>
            </a:xfrm>
            <a:custGeom>
              <a:avLst/>
              <a:gdLst/>
              <a:ahLst/>
              <a:cxnLst/>
              <a:rect l="l" t="t" r="r" b="b"/>
              <a:pathLst>
                <a:path w="2703461" h="401683">
                  <a:moveTo>
                    <a:pt x="2676791" y="212453"/>
                  </a:moveTo>
                  <a:cubicBezTo>
                    <a:pt x="2676791" y="300083"/>
                    <a:pt x="2600591" y="371203"/>
                    <a:pt x="2519311" y="371203"/>
                  </a:cubicBezTo>
                  <a:lnTo>
                    <a:pt x="66040" y="371203"/>
                  </a:lnTo>
                  <a:cubicBezTo>
                    <a:pt x="43180" y="371203"/>
                    <a:pt x="20320" y="366123"/>
                    <a:pt x="0" y="357233"/>
                  </a:cubicBezTo>
                  <a:cubicBezTo>
                    <a:pt x="26670" y="385173"/>
                    <a:pt x="63500" y="401683"/>
                    <a:pt x="111358" y="401683"/>
                  </a:cubicBezTo>
                  <a:lnTo>
                    <a:pt x="2557411" y="401683"/>
                  </a:lnTo>
                  <a:cubicBezTo>
                    <a:pt x="2637421" y="401683"/>
                    <a:pt x="2703461" y="335643"/>
                    <a:pt x="2703461" y="255633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12453"/>
                  </a:lnTo>
                  <a:close/>
                </a:path>
              </a:pathLst>
            </a:custGeom>
            <a:solidFill>
              <a:srgbClr val="FFA37C"/>
            </a:solidFill>
          </p:spPr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76F0635F-FA68-A227-BDC9-4FB431C4E2AB}"/>
                </a:ext>
              </a:extLst>
            </p:cNvPr>
            <p:cNvSpPr/>
            <p:nvPr/>
          </p:nvSpPr>
          <p:spPr>
            <a:xfrm>
              <a:off x="12700" y="12700"/>
              <a:ext cx="2742831" cy="452483"/>
            </a:xfrm>
            <a:custGeom>
              <a:avLst/>
              <a:gdLst/>
              <a:ahLst/>
              <a:cxnLst/>
              <a:rect l="l" t="t" r="r" b="b"/>
              <a:pathLst>
                <a:path w="2742831" h="452483">
                  <a:moveTo>
                    <a:pt x="146050" y="452483"/>
                  </a:moveTo>
                  <a:lnTo>
                    <a:pt x="2596781" y="452483"/>
                  </a:lnTo>
                  <a:cubicBezTo>
                    <a:pt x="2676791" y="452483"/>
                    <a:pt x="2742831" y="386443"/>
                    <a:pt x="2742831" y="306433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6433"/>
                  </a:lnTo>
                  <a:cubicBezTo>
                    <a:pt x="0" y="387713"/>
                    <a:pt x="66040" y="452483"/>
                    <a:pt x="146050" y="4524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A83EE2D-1E5B-0C80-C4DC-E1D56235AB1A}"/>
                </a:ext>
              </a:extLst>
            </p:cNvPr>
            <p:cNvSpPr/>
            <p:nvPr/>
          </p:nvSpPr>
          <p:spPr>
            <a:xfrm>
              <a:off x="0" y="0"/>
              <a:ext cx="2807601" cy="521063"/>
            </a:xfrm>
            <a:custGeom>
              <a:avLst/>
              <a:gdLst/>
              <a:ahLst/>
              <a:cxnLst/>
              <a:rect l="l" t="t" r="r" b="b"/>
              <a:pathLst>
                <a:path w="2807601" h="521063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19133"/>
                  </a:lnTo>
                  <a:cubicBezTo>
                    <a:pt x="0" y="371203"/>
                    <a:pt x="25400" y="416923"/>
                    <a:pt x="63500" y="446133"/>
                  </a:cubicBezTo>
                  <a:cubicBezTo>
                    <a:pt x="91440" y="490583"/>
                    <a:pt x="140970" y="521063"/>
                    <a:pt x="206464" y="521063"/>
                  </a:cubicBezTo>
                  <a:lnTo>
                    <a:pt x="2648851" y="521063"/>
                  </a:lnTo>
                  <a:cubicBezTo>
                    <a:pt x="2736481" y="521063"/>
                    <a:pt x="2807601" y="449943"/>
                    <a:pt x="2807601" y="362313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1913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19133"/>
                  </a:lnTo>
                  <a:cubicBezTo>
                    <a:pt x="2755531" y="399143"/>
                    <a:pt x="2689491" y="465183"/>
                    <a:pt x="2609481" y="465183"/>
                  </a:cubicBezTo>
                  <a:lnTo>
                    <a:pt x="158750" y="465183"/>
                  </a:lnTo>
                  <a:cubicBezTo>
                    <a:pt x="78740" y="465183"/>
                    <a:pt x="12700" y="400413"/>
                    <a:pt x="12700" y="319133"/>
                  </a:cubicBezTo>
                  <a:close/>
                  <a:moveTo>
                    <a:pt x="2796171" y="362313"/>
                  </a:moveTo>
                  <a:cubicBezTo>
                    <a:pt x="2796171" y="442323"/>
                    <a:pt x="2728861" y="508363"/>
                    <a:pt x="2648851" y="508363"/>
                  </a:cubicBezTo>
                  <a:lnTo>
                    <a:pt x="206464" y="508363"/>
                  </a:lnTo>
                  <a:cubicBezTo>
                    <a:pt x="157480" y="508363"/>
                    <a:pt x="120650" y="491853"/>
                    <a:pt x="93980" y="463913"/>
                  </a:cubicBezTo>
                  <a:cubicBezTo>
                    <a:pt x="114300" y="472803"/>
                    <a:pt x="135890" y="477883"/>
                    <a:pt x="160020" y="477883"/>
                  </a:cubicBezTo>
                  <a:lnTo>
                    <a:pt x="2610751" y="477883"/>
                  </a:lnTo>
                  <a:cubicBezTo>
                    <a:pt x="2698381" y="477883"/>
                    <a:pt x="2769501" y="406763"/>
                    <a:pt x="2769501" y="319133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62313"/>
                  </a:lnTo>
                  <a:close/>
                </a:path>
              </a:pathLst>
            </a:custGeom>
            <a:solidFill>
              <a:srgbClr val="FFA37C"/>
            </a:solidFill>
          </p:spPr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13E9973-CE34-A6E8-5B5E-2C38D34D9470}"/>
              </a:ext>
            </a:extLst>
          </p:cNvPr>
          <p:cNvSpPr txBox="1"/>
          <p:nvPr/>
        </p:nvSpPr>
        <p:spPr>
          <a:xfrm>
            <a:off x="1611498" y="406092"/>
            <a:ext cx="11024754" cy="14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Chỉ ra lệnh lặp với số lần biết trước trong các lệnh sau: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FB2EFD-85E9-0519-6E9B-31DE8EB7C5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422" b="97924" l="1361" r="97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7664" y="3863578"/>
            <a:ext cx="1185385" cy="11652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A8F6B4-A899-E37E-0041-3CA0F34B63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67725" y="3048912"/>
            <a:ext cx="3401103" cy="230320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F9C288-D86E-443A-42F9-6092CFA5B067}"/>
              </a:ext>
            </a:extLst>
          </p:cNvPr>
          <p:cNvGrpSpPr/>
          <p:nvPr/>
        </p:nvGrpSpPr>
        <p:grpSpPr>
          <a:xfrm>
            <a:off x="990600" y="3924302"/>
            <a:ext cx="800129" cy="938455"/>
            <a:chOff x="7788454" y="2162750"/>
            <a:chExt cx="529478" cy="641651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D70B6612-750C-57DE-19D7-163944F8589A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0" name="Freeform 3">
                <a:extLst>
                  <a:ext uri="{FF2B5EF4-FFF2-40B4-BE49-F238E27FC236}">
                    <a16:creationId xmlns:a16="http://schemas.microsoft.com/office/drawing/2014/main" id="{0CC70741-446D-2C57-6D9A-CFC1F2BFB01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780BB4C4-9D3C-9D1E-86F2-2B6AC1772A9E}"/>
                </a:ext>
              </a:extLst>
            </p:cNvPr>
            <p:cNvSpPr txBox="1"/>
            <p:nvPr/>
          </p:nvSpPr>
          <p:spPr>
            <a:xfrm>
              <a:off x="7866225" y="216275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A7D4E75-0DDB-858D-921E-2814BE3044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50365" y="2830228"/>
            <a:ext cx="3488633" cy="252030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C8A93B6-8D18-18F8-B547-DF426A0F44A4}"/>
              </a:ext>
            </a:extLst>
          </p:cNvPr>
          <p:cNvGrpSpPr/>
          <p:nvPr/>
        </p:nvGrpSpPr>
        <p:grpSpPr>
          <a:xfrm>
            <a:off x="6931020" y="3793591"/>
            <a:ext cx="740182" cy="966381"/>
            <a:chOff x="7788454" y="2176610"/>
            <a:chExt cx="529478" cy="641651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E6BE4828-2CD3-368C-C6A5-DE47C21A2633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5F912625-EC28-E2DB-0469-EE251D9FE65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202E9D09-D345-574E-3A56-A2E92C4D526E}"/>
                </a:ext>
              </a:extLst>
            </p:cNvPr>
            <p:cNvSpPr txBox="1"/>
            <p:nvPr/>
          </p:nvSpPr>
          <p:spPr>
            <a:xfrm>
              <a:off x="7866225" y="217661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F42B9F2-C3ED-1FE1-4C5E-668272F8FB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10600" y="5958256"/>
            <a:ext cx="3358228" cy="236602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F936FAC-D57B-3E63-B114-C7BFB197BD70}"/>
              </a:ext>
            </a:extLst>
          </p:cNvPr>
          <p:cNvGrpSpPr/>
          <p:nvPr/>
        </p:nvGrpSpPr>
        <p:grpSpPr>
          <a:xfrm>
            <a:off x="1073636" y="6546622"/>
            <a:ext cx="734349" cy="745023"/>
            <a:chOff x="7788454" y="2181669"/>
            <a:chExt cx="529478" cy="541462"/>
          </a:xfrm>
        </p:grpSpPr>
        <p:grpSp>
          <p:nvGrpSpPr>
            <p:cNvPr id="58" name="Group 2">
              <a:extLst>
                <a:ext uri="{FF2B5EF4-FFF2-40B4-BE49-F238E27FC236}">
                  <a16:creationId xmlns:a16="http://schemas.microsoft.com/office/drawing/2014/main" id="{E03FE886-A7BE-2FD8-8F3A-EA83A425BB9C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37E30547-4360-5CB4-1388-D7AF6168CBD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F08D50F7-23E0-C03E-F5FB-155A71085158}"/>
                </a:ext>
              </a:extLst>
            </p:cNvPr>
            <p:cNvSpPr txBox="1"/>
            <p:nvPr/>
          </p:nvSpPr>
          <p:spPr>
            <a:xfrm>
              <a:off x="7866225" y="2181669"/>
              <a:ext cx="373935" cy="466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CA05B6-B529-56B7-6C79-F85FAD3E1B83}"/>
              </a:ext>
            </a:extLst>
          </p:cNvPr>
          <p:cNvGrpSpPr/>
          <p:nvPr/>
        </p:nvGrpSpPr>
        <p:grpSpPr>
          <a:xfrm>
            <a:off x="6900680" y="6506254"/>
            <a:ext cx="747210" cy="814897"/>
            <a:chOff x="7788454" y="2151423"/>
            <a:chExt cx="529478" cy="641651"/>
          </a:xfrm>
        </p:grpSpPr>
        <p:grpSp>
          <p:nvGrpSpPr>
            <p:cNvPr id="62" name="Group 2">
              <a:extLst>
                <a:ext uri="{FF2B5EF4-FFF2-40B4-BE49-F238E27FC236}">
                  <a16:creationId xmlns:a16="http://schemas.microsoft.com/office/drawing/2014/main" id="{3644A415-4947-A1F3-F1E9-A5F8A1ECD98B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4" name="Freeform 3">
                <a:extLst>
                  <a:ext uri="{FF2B5EF4-FFF2-40B4-BE49-F238E27FC236}">
                    <a16:creationId xmlns:a16="http://schemas.microsoft.com/office/drawing/2014/main" id="{9A285543-AF88-0EDC-43C5-8C9831B7F4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CD9C464B-1BE8-F3C5-76F0-017EB2E8F83D}"/>
                </a:ext>
              </a:extLst>
            </p:cNvPr>
            <p:cNvSpPr txBox="1"/>
            <p:nvPr/>
          </p:nvSpPr>
          <p:spPr>
            <a:xfrm>
              <a:off x="7866225" y="2151423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638D9B08-22EA-DB37-6D82-A9F7FFEBB31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69526" y="5953110"/>
            <a:ext cx="4294284" cy="2482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-0.00052 -0.1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21 - Bài 19  Cấu  trúc lặp với số lần biết trước"/>
  <p:tag name="ISPRING_ULTRA_SCORM_COURSE_ID" val="AAB66F7F-A7FD-4F1B-8B73-DAE67AF63A8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ần 21 - Bài 19  Cấu  trúc lặp với số lần biết trướ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902796-4700-41F8-A9AF-8CF440806F66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279E66-CD9B-431D-B9F1-2BBD97ED0A08}:2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FC16B6-B264-4C39-A47F-32BAB3EA65FA}:2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6729BE-E790-44EB-92FC-DAA73FBCE9F9}:2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624F01-CBFD-4997-9FCE-24A740756DB9}:27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FEB70F-DF37-4FA8-9ADE-FC26B4A042F7}:2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E3629A-D781-47A2-97A9-1FA04E5D1588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73E63-DA34-4D05-891A-559B080FA295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CC7584-4528-4DC8-B21F-9D764349ED2B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8E0A84-9079-4DAE-895E-D40DED67480E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F46390-3224-4068-9E9A-760D342B76C0}:2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880315-9F73-4511-B6B6-087A2EFE4C05}: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E39651-D428-4AFA-A602-23FE963AD4E0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79B577-B6E7-45FB-BC70-9AD28C520691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F8ACBB-372D-49AE-AF2E-2B1343E96BC8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544</Words>
  <Application>Microsoft Office PowerPoint</Application>
  <PresentationFormat>Custom</PresentationFormat>
  <Paragraphs>74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Kollektif</vt:lpstr>
      <vt:lpstr>Tahoma</vt:lpstr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21 - Bài 19  Cấu  trúc lặp với số lần biết trước</dc:title>
  <cp:lastModifiedBy>GHC</cp:lastModifiedBy>
  <cp:revision>24</cp:revision>
  <dcterms:created xsi:type="dcterms:W3CDTF">2006-08-16T00:00:00Z</dcterms:created>
  <dcterms:modified xsi:type="dcterms:W3CDTF">2025-01-16T07:31:00Z</dcterms:modified>
  <dc:identifier>DAGFMJeesk0</dc:identifier>
</cp:coreProperties>
</file>