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sldIdLst>
    <p:sldId id="260" r:id="rId2"/>
    <p:sldId id="270" r:id="rId3"/>
    <p:sldId id="271" r:id="rId4"/>
    <p:sldId id="262" r:id="rId5"/>
    <p:sldId id="264" r:id="rId6"/>
    <p:sldId id="263" r:id="rId7"/>
    <p:sldId id="265" r:id="rId8"/>
    <p:sldId id="266" r:id="rId9"/>
    <p:sldId id="267" r:id="rId10"/>
    <p:sldId id="269" r:id="rId11"/>
    <p:sldId id="268" r:id="rId12"/>
    <p:sldId id="272" r:id="rId13"/>
    <p:sldId id="273" r:id="rId14"/>
    <p:sldId id="274" r:id="rId15"/>
    <p:sldId id="276" r:id="rId16"/>
    <p:sldId id="275" r:id="rId17"/>
    <p:sldId id="277" r:id="rId18"/>
    <p:sldId id="279" r:id="rId19"/>
    <p:sldId id="278" r:id="rId20"/>
    <p:sldId id="281" r:id="rId21"/>
    <p:sldId id="280" r:id="rId22"/>
    <p:sldId id="282" r:id="rId23"/>
    <p:sldId id="284" r:id="rId24"/>
    <p:sldId id="285" r:id="rId25"/>
    <p:sldId id="286" r:id="rId26"/>
    <p:sldId id="287" r:id="rId27"/>
  </p:sldIdLst>
  <p:sldSz cx="12192000" cy="6858000"/>
  <p:notesSz cx="6858000" cy="9144000"/>
  <p:embeddedFontLst>
    <p:embeddedFont>
      <p:font typeface="#9Slide05 Aphrodite Pro" panose="02000000000000000000" pitchFamily="2" charset="77"/>
      <p:regular r:id="rId29"/>
    </p:embeddedFont>
    <p:embeddedFont>
      <p:font typeface="#9Slide05 SVNMaphylla" pitchFamily="2" charset="77"/>
      <p:regular r:id="rId30"/>
    </p:embeddedFont>
    <p:embeddedFont>
      <p:font typeface="#9Slide05 SVNUT Triumph" pitchFamily="2" charset="77"/>
      <p:italic r:id="rId31"/>
    </p:embeddedFont>
    <p:embeddedFont>
      <p:font typeface="#9Slide05 VL Fadilla" pitchFamily="2" charset="77"/>
      <p:regular r:id="rId32"/>
    </p:embeddedFont>
    <p:embeddedFont>
      <p:font typeface="#9Slide07 IcielAmerican Forkbal" pitchFamily="2" charset="77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SVN-Poky's" panose="020F0502020204030204" pitchFamily="34" charset="0"/>
      <p:regular r:id="rId38"/>
    </p:embeddedFont>
    <p:embeddedFont>
      <p:font typeface="UTM Androgyne" panose="02040603050506020204" pitchFamily="18"/>
      <p:regular r:id="rId39"/>
    </p:embeddedFont>
    <p:embeddedFont>
      <p:font typeface="UTM Aptima" panose="02040603050506020204" pitchFamily="18"/>
      <p:regular r:id="rId40"/>
      <p:bold r:id="rId41"/>
      <p:italic r:id="rId42"/>
      <p:boldItalic r:id="rId43"/>
    </p:embeddedFont>
    <p:embeddedFont>
      <p:font typeface="UTM Avo" panose="02040603050506020204" pitchFamily="18"/>
      <p:regular r:id="rId44"/>
      <p:bold r:id="rId45"/>
      <p:italic r:id="rId46"/>
      <p:boldItalic r:id="rId47"/>
    </p:embeddedFont>
    <p:embeddedFont>
      <p:font typeface="UTM Showcard" panose="02040603050506020204" pitchFamily="18"/>
      <p:regular r:id="rId48"/>
    </p:embeddedFont>
    <p:embeddedFont>
      <p:font typeface="UTM Wedding K&amp;T" panose="02040603050506020204" pitchFamily="18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9" autoAdjust="0"/>
    <p:restoredTop sz="94660"/>
  </p:normalViewPr>
  <p:slideViewPr>
    <p:cSldViewPr snapToGrid="0">
      <p:cViewPr>
        <p:scale>
          <a:sx n="37" d="100"/>
          <a:sy n="37" d="100"/>
        </p:scale>
        <p:origin x="3568" y="1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695CE-17D7-4A4B-8691-2F37C8BEF15D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185A1-523A-4965-8BD8-E1308ADE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2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993047"/>
            <a:ext cx="12191999" cy="82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7B722C-777A-4397-ACE2-21078F88CA11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3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BF778D-3B13-4E81-9298-C0C6C85485C0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260" b="-6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8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6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57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5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120" y="-89122"/>
            <a:ext cx="1590777" cy="15750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41717" y="1047778"/>
            <a:ext cx="2811440" cy="1105510"/>
            <a:chOff x="-856881" y="1091821"/>
            <a:chExt cx="2811440" cy="1105510"/>
          </a:xfrm>
        </p:grpSpPr>
        <p:sp>
          <p:nvSpPr>
            <p:cNvPr id="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01498" y="786988"/>
            <a:ext cx="2429299" cy="1107996"/>
            <a:chOff x="4951288" y="1452919"/>
            <a:chExt cx="2429299" cy="1107996"/>
          </a:xfrm>
        </p:grpSpPr>
        <p:sp>
          <p:nvSpPr>
            <p:cNvPr id="10" name="TextBox 9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17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600533"/>
            <a:ext cx="6295058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en-US" sz="16600" b="1">
                <a:solidFill>
                  <a:srgbClr val="92D050"/>
                </a:solidFill>
                <a:latin typeface="#9Slide07 IcielAmerican Forkbal" pitchFamily="2" charset="0"/>
              </a:rPr>
              <a:t> </a:t>
            </a:r>
            <a:r>
              <a:rPr lang="en-US" sz="16600" b="1">
                <a:solidFill>
                  <a:srgbClr val="FF0000"/>
                </a:solidFill>
                <a:latin typeface="#9Slide05 SVNMaphylla" pitchFamily="2" charset="0"/>
              </a:rPr>
              <a:t>Gọi bạn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1631" y="4137626"/>
            <a:ext cx="5258332" cy="943894"/>
            <a:chOff x="1111988" y="4065820"/>
            <a:chExt cx="5258332" cy="943894"/>
          </a:xfrm>
        </p:grpSpPr>
        <p:sp>
          <p:nvSpPr>
            <p:cNvPr id="14" name="Rectangle 13"/>
            <p:cNvSpPr/>
            <p:nvPr/>
          </p:nvSpPr>
          <p:spPr>
            <a:xfrm>
              <a:off x="1111988" y="4086384"/>
              <a:ext cx="5258332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5400" b="1" kern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UT Triumph" panose="00000500000000000000" pitchFamily="2" charset="0"/>
                  <a:cs typeface="#9Slide05 Bodega Script" pitchFamily="2" charset="0"/>
                  <a:sym typeface="Arial"/>
                </a:rPr>
                <a:t>Tiết 1, 2: Đọc </a:t>
              </a:r>
              <a:endParaRPr lang="en-US" sz="5400" b="1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cs typeface="#9Slide05 Bodega Script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11988" y="4065820"/>
              <a:ext cx="5258332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5400" b="1" kern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#9Slide05 SVNUT Triumph" panose="00000500000000000000" pitchFamily="2" charset="0"/>
                  <a:cs typeface="#9Slide05 Bodega Script" pitchFamily="2" charset="0"/>
                  <a:sym typeface="Arial"/>
                </a:rPr>
                <a:t>Tiết 1, 2: Đọc </a:t>
              </a:r>
              <a:endParaRPr lang="en-US" sz="5400" b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/>
                <a:latin typeface="#9Slide05 SVNUT Triumph" panose="00000500000000000000" pitchFamily="2" charset="0"/>
                <a:cs typeface="#9Slide05 Bodega Script" pitchFamily="2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57317" y="3624719"/>
            <a:ext cx="218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 (Định Hải)</a:t>
            </a:r>
            <a:endParaRPr lang="en-US" sz="2800" i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264122" y="161333"/>
            <a:ext cx="3149050" cy="102998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528202"/>
            <a:ext cx="11710737" cy="52094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39260" y="259711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768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10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8144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7458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105816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105816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516687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50495" y="4767898"/>
            <a:ext cx="5960534" cy="2109087"/>
            <a:chOff x="5706751" y="4643169"/>
            <a:chExt cx="5960534" cy="210908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DD0408-CB6D-4B43-A5A2-AF6553C73760}"/>
                </a:ext>
              </a:extLst>
            </p:cNvPr>
            <p:cNvGrpSpPr/>
            <p:nvPr/>
          </p:nvGrpSpPr>
          <p:grpSpPr>
            <a:xfrm>
              <a:off x="5706751" y="4643169"/>
              <a:ext cx="5960534" cy="2109087"/>
              <a:chOff x="2677480" y="252064"/>
              <a:chExt cx="6575934" cy="4824537"/>
            </a:xfrm>
          </p:grpSpPr>
          <p:sp>
            <p:nvSpPr>
              <p:cNvPr id="24" name="Freeform: Shape 4">
                <a:extLst>
                  <a:ext uri="{FF2B5EF4-FFF2-40B4-BE49-F238E27FC236}">
                    <a16:creationId xmlns:a16="http://schemas.microsoft.com/office/drawing/2014/main" id="{A7A1B5D2-C1C7-489B-B598-2305BC62AB8D}"/>
                  </a:ext>
                </a:extLst>
              </p:cNvPr>
              <p:cNvSpPr/>
              <p:nvPr/>
            </p:nvSpPr>
            <p:spPr>
              <a:xfrm>
                <a:off x="2833475" y="596656"/>
                <a:ext cx="6174137" cy="3691646"/>
              </a:xfrm>
              <a:custGeom>
                <a:avLst/>
                <a:gdLst>
                  <a:gd name="connsiteX0" fmla="*/ 913025 w 6174137"/>
                  <a:gd name="connsiteY0" fmla="*/ 165344 h 3691646"/>
                  <a:gd name="connsiteX1" fmla="*/ 201825 w 6174137"/>
                  <a:gd name="connsiteY1" fmla="*/ 292344 h 3691646"/>
                  <a:gd name="connsiteX2" fmla="*/ 11325 w 6174137"/>
                  <a:gd name="connsiteY2" fmla="*/ 965444 h 3691646"/>
                  <a:gd name="connsiteX3" fmla="*/ 62125 w 6174137"/>
                  <a:gd name="connsiteY3" fmla="*/ 2959344 h 3691646"/>
                  <a:gd name="connsiteX4" fmla="*/ 392325 w 6174137"/>
                  <a:gd name="connsiteY4" fmla="*/ 3594344 h 3691646"/>
                  <a:gd name="connsiteX5" fmla="*/ 2170325 w 6174137"/>
                  <a:gd name="connsiteY5" fmla="*/ 3670544 h 3691646"/>
                  <a:gd name="connsiteX6" fmla="*/ 5408825 w 6174137"/>
                  <a:gd name="connsiteY6" fmla="*/ 3403844 h 3691646"/>
                  <a:gd name="connsiteX7" fmla="*/ 6043825 w 6174137"/>
                  <a:gd name="connsiteY7" fmla="*/ 3251444 h 3691646"/>
                  <a:gd name="connsiteX8" fmla="*/ 6170825 w 6174137"/>
                  <a:gd name="connsiteY8" fmla="*/ 1790944 h 3691646"/>
                  <a:gd name="connsiteX9" fmla="*/ 6094625 w 6174137"/>
                  <a:gd name="connsiteY9" fmla="*/ 279644 h 3691646"/>
                  <a:gd name="connsiteX10" fmla="*/ 5675525 w 6174137"/>
                  <a:gd name="connsiteY10" fmla="*/ 244 h 3691646"/>
                  <a:gd name="connsiteX11" fmla="*/ 913025 w 6174137"/>
                  <a:gd name="connsiteY11" fmla="*/ 165344 h 369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74137" h="3691646">
                    <a:moveTo>
                      <a:pt x="913025" y="165344"/>
                    </a:moveTo>
                    <a:cubicBezTo>
                      <a:pt x="632566" y="162169"/>
                      <a:pt x="352108" y="158994"/>
                      <a:pt x="201825" y="292344"/>
                    </a:cubicBezTo>
                    <a:cubicBezTo>
                      <a:pt x="51542" y="425694"/>
                      <a:pt x="34608" y="520944"/>
                      <a:pt x="11325" y="965444"/>
                    </a:cubicBezTo>
                    <a:cubicBezTo>
                      <a:pt x="-11958" y="1409944"/>
                      <a:pt x="-1375" y="2521194"/>
                      <a:pt x="62125" y="2959344"/>
                    </a:cubicBezTo>
                    <a:cubicBezTo>
                      <a:pt x="125625" y="3397494"/>
                      <a:pt x="40958" y="3475811"/>
                      <a:pt x="392325" y="3594344"/>
                    </a:cubicBezTo>
                    <a:cubicBezTo>
                      <a:pt x="743692" y="3712877"/>
                      <a:pt x="1334242" y="3702294"/>
                      <a:pt x="2170325" y="3670544"/>
                    </a:cubicBezTo>
                    <a:cubicBezTo>
                      <a:pt x="3006408" y="3638794"/>
                      <a:pt x="4763242" y="3473694"/>
                      <a:pt x="5408825" y="3403844"/>
                    </a:cubicBezTo>
                    <a:cubicBezTo>
                      <a:pt x="6054408" y="3333994"/>
                      <a:pt x="5916825" y="3520261"/>
                      <a:pt x="6043825" y="3251444"/>
                    </a:cubicBezTo>
                    <a:cubicBezTo>
                      <a:pt x="6170825" y="2982627"/>
                      <a:pt x="6162358" y="2286244"/>
                      <a:pt x="6170825" y="1790944"/>
                    </a:cubicBezTo>
                    <a:cubicBezTo>
                      <a:pt x="6179292" y="1295644"/>
                      <a:pt x="6177175" y="578094"/>
                      <a:pt x="6094625" y="279644"/>
                    </a:cubicBezTo>
                    <a:cubicBezTo>
                      <a:pt x="6012075" y="-18806"/>
                      <a:pt x="5675525" y="244"/>
                      <a:pt x="5675525" y="244"/>
                    </a:cubicBezTo>
                    <a:lnTo>
                      <a:pt x="913025" y="165344"/>
                    </a:lnTo>
                    <a:close/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8A43F43-001B-41A4-8223-AB796B920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4" t="21613" r="9831" b="22448"/>
              <a:stretch/>
            </p:blipFill>
            <p:spPr>
              <a:xfrm>
                <a:off x="2677480" y="252064"/>
                <a:ext cx="6575934" cy="4824537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165899" y="4973053"/>
              <a:ext cx="5015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UTM Androgyne" panose="02040603050506020204" pitchFamily="18" charset="0"/>
                </a:rPr>
                <a:t>Các em luyện đọc nối tiếp theo khổ thơ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1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63918" y="-504883"/>
            <a:ext cx="6409743" cy="4708243"/>
            <a:chOff x="2663918" y="-504883"/>
            <a:chExt cx="6409743" cy="47082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64295E-FA19-48CC-A97D-0B2DA475D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3918" y="-504883"/>
              <a:ext cx="6409743" cy="470824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374211" y="820419"/>
              <a:ext cx="54435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n>
                    <a:solidFill>
                      <a:schemeClr val="bg1"/>
                    </a:solidFill>
                  </a:ln>
                  <a:solidFill>
                    <a:srgbClr val="FF6600"/>
                  </a:solidFill>
                  <a:latin typeface="UTM Avo" panose="02040603050506020204" pitchFamily="18" charset="0"/>
                </a:rPr>
                <a:t>Luyện đọc từ khó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729343" y="1928128"/>
            <a:ext cx="3481700" cy="1594774"/>
            <a:chOff x="1436916" y="1638283"/>
            <a:chExt cx="3481700" cy="1594774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895043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FF6600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thuở nào</a:t>
              </a:r>
              <a:endParaRPr lang="zh-CN" altLang="en-US" sz="3600" b="1" dirty="0">
                <a:solidFill>
                  <a:srgbClr val="FF6600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902525" y="3548159"/>
            <a:ext cx="3481700" cy="1594774"/>
            <a:chOff x="1436916" y="1638283"/>
            <a:chExt cx="3481700" cy="159477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906094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008000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sâu thẳm</a:t>
              </a:r>
              <a:endParaRPr lang="zh-CN" altLang="en-US" sz="3600" b="1" dirty="0">
                <a:solidFill>
                  <a:srgbClr val="008000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1153084" y="5085366"/>
            <a:ext cx="3842364" cy="1594774"/>
            <a:chOff x="1436916" y="1638283"/>
            <a:chExt cx="3481700" cy="1594774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2010237" y="2113108"/>
              <a:ext cx="274343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E53B8C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hạn hán</a:t>
              </a:r>
              <a:endParaRPr lang="zh-CN" altLang="en-US" sz="3600" b="1" dirty="0">
                <a:solidFill>
                  <a:srgbClr val="E53B8C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5943003" y="2078374"/>
            <a:ext cx="3481700" cy="1594774"/>
            <a:chOff x="1436916" y="1638283"/>
            <a:chExt cx="3481700" cy="1594774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976434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héo khô</a:t>
              </a:r>
              <a:endParaRPr lang="zh-CN" altLang="en-US" sz="3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6287663" y="3490592"/>
            <a:ext cx="3953869" cy="1594774"/>
            <a:chOff x="1436916" y="1638283"/>
            <a:chExt cx="3481700" cy="1594774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890809" y="2070187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FF5050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lang thang</a:t>
              </a:r>
              <a:endParaRPr lang="zh-CN" altLang="en-US" sz="3600" b="1" dirty="0">
                <a:solidFill>
                  <a:srgbClr val="FF5050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6587853" y="5001460"/>
            <a:ext cx="3797070" cy="1594774"/>
            <a:chOff x="1436916" y="1638283"/>
            <a:chExt cx="3481700" cy="1594774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901511" y="2070187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rgbClr val="7030A0"/>
                  </a:solidFill>
                  <a:latin typeface="UTM Avo" panose="020406030505060202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khắp nẻo</a:t>
              </a:r>
              <a:endParaRPr lang="zh-CN" altLang="en-US" sz="3600" b="1" dirty="0">
                <a:solidFill>
                  <a:srgbClr val="7030A0"/>
                </a:solidFill>
                <a:latin typeface="UTM Avo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12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17061" y="-439568"/>
            <a:ext cx="4552332" cy="3835911"/>
            <a:chOff x="2663918" y="-504883"/>
            <a:chExt cx="6850567" cy="47082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64295E-FA19-48CC-A97D-0B2DA475D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3918" y="-504883"/>
              <a:ext cx="6409743" cy="470824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70909" y="778087"/>
              <a:ext cx="5443576" cy="1019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latin typeface="UTM Avo" panose="02040603050506020204" pitchFamily="18" charset="0"/>
                </a:rPr>
                <a:t>Từ ngữ</a:t>
              </a:r>
            </a:p>
          </p:txBody>
        </p:sp>
      </p:grpSp>
      <p:sp>
        <p:nvSpPr>
          <p:cNvPr id="5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875210" y="2098817"/>
            <a:ext cx="10162903" cy="4158292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方正卡通简体" panose="03000509000000000000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0606" y="2860766"/>
            <a:ext cx="9222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thẳm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thiếu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do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gây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Lang thang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40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76624" y="687503"/>
            <a:ext cx="3282704" cy="1744153"/>
            <a:chOff x="876624" y="687503"/>
            <a:chExt cx="3282704" cy="1744153"/>
          </a:xfrm>
        </p:grpSpPr>
        <p:sp>
          <p:nvSpPr>
            <p:cNvPr id="3" name="圆角矩形 53"/>
            <p:cNvSpPr/>
            <p:nvPr/>
          </p:nvSpPr>
          <p:spPr>
            <a:xfrm>
              <a:off x="876624" y="687503"/>
              <a:ext cx="3282704" cy="1744153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6624" y="897859"/>
              <a:ext cx="31447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Sâu thẳm</a:t>
              </a:r>
              <a:r>
                <a:rPr lang="en-US" sz="4000">
                  <a:solidFill>
                    <a:srgbClr val="002060"/>
                  </a:solidFill>
                  <a:latin typeface="UTM Avo" panose="02040603050506020204" pitchFamily="18" charset="0"/>
                </a:rPr>
                <a:t>: rất sâu.</a:t>
              </a:r>
            </a:p>
          </p:txBody>
        </p:sp>
      </p:grpSp>
      <p:pic>
        <p:nvPicPr>
          <p:cNvPr id="1026" name="Picture 2" descr="Thám hiểm hang &quot;không đáy&quot; sâu nhất hành tinh, được ví như lối vào lòng  Trái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75" y="1764604"/>
            <a:ext cx="7397171" cy="4836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ác hại của hạn hán và một số giải pháp phòng chống hạn h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0" y="1456841"/>
            <a:ext cx="10197884" cy="54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841" y="379623"/>
            <a:ext cx="9841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Hạn hán</a:t>
            </a:r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: tình trạng thiếu nước do nắng lâu, không mưa gây ra.</a:t>
            </a:r>
          </a:p>
        </p:txBody>
      </p:sp>
    </p:spTree>
    <p:extLst>
      <p:ext uri="{BB962C8B-B14F-4D97-AF65-F5344CB8AC3E}">
        <p14:creationId xmlns:p14="http://schemas.microsoft.com/office/powerpoint/2010/main" val="230020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96" y="0"/>
            <a:ext cx="9949444" cy="609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3791" y="3176744"/>
            <a:ext cx="6532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  <a:latin typeface="UTM Avo" panose="020406030505060202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6349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937669" y="540508"/>
            <a:ext cx="10081626" cy="1339632"/>
            <a:chOff x="-180829" y="2659031"/>
            <a:chExt cx="2993004" cy="41802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1. Câu chuyện được kể trong bài thơ diễn ra khi nào? Ở đâu?   </a:t>
              </a:r>
              <a:endPara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-109010" y="-47692"/>
            <a:ext cx="1580735" cy="7503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09010" y="2964742"/>
            <a:ext cx="6695791" cy="3064098"/>
            <a:chOff x="-9088" y="3540320"/>
            <a:chExt cx="6175592" cy="36220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368490" y="3571967"/>
              <a:ext cx="5431809" cy="3590391"/>
              <a:chOff x="1006064" y="1522807"/>
              <a:chExt cx="9977377" cy="8098653"/>
            </a:xfrm>
          </p:grpSpPr>
          <p:sp>
            <p:nvSpPr>
              <p:cNvPr id="16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80986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1208559" y="1738846"/>
                <a:ext cx="9523082" cy="7498067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39232" y="4065641"/>
              <a:ext cx="5527272" cy="2437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Tự xa xưa thuở nào</a:t>
              </a:r>
            </a:p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Trong rừng xanh sâu thẳm</a:t>
              </a:r>
            </a:p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Đôi bạn sống bên nhau</a:t>
              </a:r>
            </a:p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Bê vàng và dê trắng.</a:t>
              </a:r>
            </a:p>
          </p:txBody>
        </p:sp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5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4267" flipV="1">
              <a:off x="-9088" y="3540320"/>
              <a:ext cx="1175639" cy="380489"/>
            </a:xfrm>
            <a:prstGeom prst="rect">
              <a:avLst/>
            </a:prstGeom>
          </p:spPr>
        </p:pic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86726" flipV="1">
              <a:off x="4881784" y="3558533"/>
              <a:ext cx="1175639" cy="380489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712922" y="3921071"/>
            <a:ext cx="3107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712922" y="4429932"/>
            <a:ext cx="4207421" cy="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724279" y="1598503"/>
            <a:ext cx="7604966" cy="4926283"/>
            <a:chOff x="5724279" y="1598503"/>
            <a:chExt cx="7604966" cy="4926283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24279" y="1598503"/>
              <a:ext cx="7604966" cy="4926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818901" y="3285156"/>
              <a:ext cx="455648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latin typeface="UTM Aptima" panose="02040603050506020204" pitchFamily="18" charset="0"/>
                </a:rPr>
                <a:t>Câu chuyện được kể trong bài thơ diễn ra từ thuở xa xưa, trong rừng xanh sâu thẳm.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76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937669" y="540508"/>
            <a:ext cx="10081626" cy="1339632"/>
            <a:chOff x="-180829" y="2659031"/>
            <a:chExt cx="2993004" cy="41802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2. Chuyện gì xảy ra khiến bê vàng phải lang thang đi tìm cỏ?</a:t>
              </a:r>
              <a:endPara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-109010" y="86101"/>
            <a:ext cx="1580735" cy="7503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9010" y="2964742"/>
            <a:ext cx="6695791" cy="3064098"/>
            <a:chOff x="-9088" y="3540320"/>
            <a:chExt cx="6175592" cy="36220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368490" y="3571967"/>
              <a:ext cx="5431809" cy="3590391"/>
              <a:chOff x="1006064" y="1522807"/>
              <a:chExt cx="9977377" cy="8098653"/>
            </a:xfrm>
          </p:grpSpPr>
          <p:sp>
            <p:nvSpPr>
              <p:cNvPr id="14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80986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1208559" y="1738846"/>
                <a:ext cx="9523082" cy="7498067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39232" y="4065641"/>
              <a:ext cx="5527272" cy="2728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C00000"/>
                  </a:solidFill>
                  <a:latin typeface="UTM Avo" panose="02040603050506020204" pitchFamily="18" charset="0"/>
                </a:rPr>
                <a:t>Một năm, trời hạn hán</a:t>
              </a:r>
            </a:p>
            <a:p>
              <a:r>
                <a:rPr lang="en-US" sz="3600">
                  <a:solidFill>
                    <a:srgbClr val="C00000"/>
                  </a:solidFill>
                  <a:latin typeface="UTM Avo" panose="02040603050506020204" pitchFamily="18" charset="0"/>
                </a:rPr>
                <a:t>Suối cạn, cỏ héo khô</a:t>
              </a:r>
            </a:p>
            <a:p>
              <a:r>
                <a:rPr lang="en-US" sz="3600">
                  <a:solidFill>
                    <a:srgbClr val="C00000"/>
                  </a:solidFill>
                  <a:latin typeface="UTM Avo" panose="02040603050506020204" pitchFamily="18" charset="0"/>
                </a:rPr>
                <a:t>Lấy gì nuôi đôi bạn</a:t>
              </a:r>
            </a:p>
            <a:p>
              <a:r>
                <a:rPr lang="en-US" sz="3600">
                  <a:solidFill>
                    <a:srgbClr val="C00000"/>
                  </a:solidFill>
                  <a:latin typeface="UTM Avo" panose="02040603050506020204" pitchFamily="18" charset="0"/>
                </a:rPr>
                <a:t>Chờ mưa đến bao giờ?</a:t>
              </a:r>
            </a:p>
          </p:txBody>
        </p:sp>
        <p:pic>
          <p:nvPicPr>
            <p:cNvPr id="1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5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4267" flipV="1">
              <a:off x="-9088" y="3540320"/>
              <a:ext cx="1175639" cy="380489"/>
            </a:xfrm>
            <a:prstGeom prst="rect">
              <a:avLst/>
            </a:prstGeom>
          </p:spPr>
        </p:pic>
        <p:pic>
          <p:nvPicPr>
            <p:cNvPr id="1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86726" flipV="1">
              <a:off x="4881784" y="3558533"/>
              <a:ext cx="1175639" cy="380489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/>
        </p:nvCxnSpPr>
        <p:spPr>
          <a:xfrm>
            <a:off x="702407" y="3980481"/>
            <a:ext cx="4937760" cy="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2407" y="4553919"/>
            <a:ext cx="4663440" cy="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724279" y="1598503"/>
            <a:ext cx="7604966" cy="4926283"/>
            <a:chOff x="5724279" y="1598503"/>
            <a:chExt cx="7604966" cy="4926283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24279" y="1598503"/>
              <a:ext cx="7604966" cy="4926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855802" y="3124819"/>
              <a:ext cx="455648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Một năm trời hạn hán, cỏ cây héo khô, bê vàng không chờ được mưa để có cỏ ăn nên đã lang thang đi tìm cỏ.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80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937669" y="540508"/>
            <a:ext cx="10081626" cy="1339632"/>
            <a:chOff x="-180829" y="2659031"/>
            <a:chExt cx="2993004" cy="41802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3. Khi bê vàng quên đường về, dê trắng đã làm gì?</a:t>
              </a:r>
              <a:endPara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-109010" y="86101"/>
            <a:ext cx="1580735" cy="7503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89203" y="2334547"/>
            <a:ext cx="8052517" cy="4395616"/>
            <a:chOff x="-45558" y="3322056"/>
            <a:chExt cx="6234869" cy="51960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368490" y="3571966"/>
              <a:ext cx="5431809" cy="4946100"/>
              <a:chOff x="1006064" y="1522804"/>
              <a:chExt cx="9977377" cy="11156653"/>
            </a:xfrm>
          </p:grpSpPr>
          <p:sp>
            <p:nvSpPr>
              <p:cNvPr id="15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1006064" y="1522804"/>
                <a:ext cx="9977377" cy="111566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1208559" y="1738847"/>
                <a:ext cx="9523082" cy="10403397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39233" y="4065640"/>
              <a:ext cx="5134225" cy="4038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vàng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đi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cỏ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Lang thang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quên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về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Dê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trắng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quá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Chạy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khắp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nẻo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bê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bây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dê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trắng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endParaRPr>
            </a:p>
            <a:p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Vẫn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hoài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:”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! </a:t>
              </a:r>
              <a:r>
                <a:rPr lang="en-US" sz="3600" dirty="0" err="1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Bê</a:t>
              </a:r>
              <a:r>
                <a:rPr lang="en-US" sz="3600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!“.</a:t>
              </a:r>
            </a:p>
          </p:txBody>
        </p:sp>
        <p:pic>
          <p:nvPicPr>
            <p:cNvPr id="1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5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4267" flipV="1">
              <a:off x="-45558" y="3435813"/>
              <a:ext cx="1175639" cy="625530"/>
            </a:xfrm>
            <a:prstGeom prst="rect">
              <a:avLst/>
            </a:prstGeom>
          </p:spPr>
        </p:pic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86726" flipV="1">
              <a:off x="5013672" y="3322056"/>
              <a:ext cx="1175639" cy="746988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626985" y="4621583"/>
            <a:ext cx="45992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626985" y="5210518"/>
            <a:ext cx="3971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04639" y="6302419"/>
            <a:ext cx="3673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5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937669" y="540508"/>
            <a:ext cx="10081626" cy="1339632"/>
            <a:chOff x="-180829" y="2659031"/>
            <a:chExt cx="2993004" cy="41802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4. Nêu cảm nghĩ của em về bê vàng và dê trắng? </a:t>
              </a:r>
              <a:endPara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-109010" y="86101"/>
            <a:ext cx="1580735" cy="750356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3536523" y="2654374"/>
            <a:ext cx="7684250" cy="3792921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763" y="3027340"/>
            <a:ext cx="66797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UTM Aptima" panose="02040603050506020204" pitchFamily="18" charset="0"/>
              </a:rPr>
              <a:t>   Bê vàng bị lạc đường, rất đáng thương, dê trắng rất nhớ bạn, thương bạn; bê vàng và dê trắng chơi với nhau rất thân thiết, tình cảm; tình bạn của hai bạn rất đẹp và đáng quý,…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1417" y="1502828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2185142" y="2603881"/>
            <a:ext cx="8683155" cy="1862048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Tahoma" panose="020B0604030504040204" pitchFamily="34" charset="0"/>
                <a:cs typeface="+mn-ea"/>
                <a:sym typeface="+mn-lt"/>
              </a:rPr>
              <a:t>KHỞI ĐỘNG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491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2464452" y="82439"/>
            <a:ext cx="6112958" cy="116981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653645"/>
            <a:ext cx="11710737" cy="5084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5683" y="1565905"/>
            <a:ext cx="3032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306" y="2118107"/>
            <a:ext cx="5438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200"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200"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200"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348" y="4493865"/>
            <a:ext cx="5152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200"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200"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200"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1682" y="2157368"/>
            <a:ext cx="59610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200"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200"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200"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200"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200"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37248" y="5354902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A047A-B991-455D-A476-7409E5290ADB}"/>
              </a:ext>
            </a:extLst>
          </p:cNvPr>
          <p:cNvSpPr txBox="1"/>
          <p:nvPr/>
        </p:nvSpPr>
        <p:spPr>
          <a:xfrm>
            <a:off x="3047034" y="251427"/>
            <a:ext cx="4795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</a:t>
            </a:r>
            <a:r>
              <a:rPr lang="vi-VN" sz="40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17479D"/>
                </a:solidFill>
                <a:latin typeface="UTM Avo" panose="02040603050506020204" pitchFamily="18" charset="0"/>
              </a:rPr>
              <a:t>  LẠI</a:t>
            </a:r>
          </a:p>
        </p:txBody>
      </p:sp>
    </p:spTree>
    <p:extLst>
      <p:ext uri="{BB962C8B-B14F-4D97-AF65-F5344CB8AC3E}">
        <p14:creationId xmlns:p14="http://schemas.microsoft.com/office/powerpoint/2010/main" val="261333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97" y="0"/>
            <a:ext cx="9949444" cy="609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3825" y="2711794"/>
            <a:ext cx="6532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6600"/>
                </a:solidFill>
                <a:latin typeface="UTM Avo" panose="020406030505060202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12027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5939" y="422571"/>
            <a:ext cx="10491689" cy="1638451"/>
            <a:chOff x="1016687" y="422571"/>
            <a:chExt cx="10491689" cy="1638451"/>
          </a:xfrm>
        </p:grpSpPr>
        <p:grpSp>
          <p:nvGrpSpPr>
            <p:cNvPr id="3" name="组合 10"/>
            <p:cNvGrpSpPr/>
            <p:nvPr/>
          </p:nvGrpSpPr>
          <p:grpSpPr>
            <a:xfrm>
              <a:off x="1016687" y="422571"/>
              <a:ext cx="10491689" cy="1638451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5" name="矩形: 圆角 11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92D4AF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12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92D4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305969" y="657021"/>
              <a:ext cx="99019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FF0066"/>
                  </a:solidFill>
                  <a:latin typeface="UTM Avo" panose="02040603050506020204" pitchFamily="18" charset="0"/>
                </a:rPr>
                <a:t>1. </a:t>
              </a:r>
              <a:r>
                <a:rPr lang="en-US" sz="3600" b="1">
                  <a:latin typeface="UTM Avo" panose="02040603050506020204" pitchFamily="18" charset="0"/>
                </a:rPr>
                <a:t>Tìm từ ngữ thể hiện tâm trạng của dê trắng khi không thấy bạn trở về </a:t>
              </a:r>
              <a:r>
                <a:rPr lang="vi-VN" sz="3600" b="1">
                  <a:latin typeface="UTM Avo" panose="02040603050506020204" pitchFamily="18" charset="0"/>
                </a:rPr>
                <a:t>?</a:t>
              </a:r>
              <a:endParaRPr lang="vi-VN" sz="36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1451" y="2499376"/>
            <a:ext cx="4897986" cy="48979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37663" y="2775924"/>
            <a:ext cx="3228056" cy="888274"/>
            <a:chOff x="3562521" y="3225616"/>
            <a:chExt cx="3228056" cy="888274"/>
          </a:xfrm>
        </p:grpSpPr>
        <p:sp>
          <p:nvSpPr>
            <p:cNvPr id="9" name="Rounded Rectangle 8"/>
            <p:cNvSpPr/>
            <p:nvPr/>
          </p:nvSpPr>
          <p:spPr>
            <a:xfrm>
              <a:off x="3562521" y="3225616"/>
              <a:ext cx="2942782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86120" y="3285032"/>
              <a:ext cx="300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6600"/>
                  </a:solidFill>
                  <a:latin typeface="UTM Avo" panose="02040603050506020204" pitchFamily="18" charset="0"/>
                </a:rPr>
                <a:t> lo lắng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49254" y="4438516"/>
            <a:ext cx="3398839" cy="888274"/>
            <a:chOff x="3479644" y="3225616"/>
            <a:chExt cx="3398839" cy="888274"/>
          </a:xfrm>
        </p:grpSpPr>
        <p:sp>
          <p:nvSpPr>
            <p:cNvPr id="12" name="Rounded Rectangle 11"/>
            <p:cNvSpPr/>
            <p:nvPr/>
          </p:nvSpPr>
          <p:spPr>
            <a:xfrm>
              <a:off x="3562520" y="3225616"/>
              <a:ext cx="3315963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79644" y="3285033"/>
              <a:ext cx="32163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rgbClr val="00CC00"/>
                  </a:solidFill>
                  <a:latin typeface="UTM Avo" panose="02040603050506020204" pitchFamily="18" charset="0"/>
                </a:rPr>
                <a:t>bồn chồn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5155" y="3515594"/>
            <a:ext cx="3228056" cy="888274"/>
            <a:chOff x="3562521" y="3225616"/>
            <a:chExt cx="3228056" cy="888274"/>
          </a:xfrm>
        </p:grpSpPr>
        <p:sp>
          <p:nvSpPr>
            <p:cNvPr id="15" name="Rounded Rectangle 14"/>
            <p:cNvSpPr/>
            <p:nvPr/>
          </p:nvSpPr>
          <p:spPr>
            <a:xfrm>
              <a:off x="3562521" y="3225616"/>
              <a:ext cx="2942782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86120" y="3285032"/>
              <a:ext cx="300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7030A0"/>
                  </a:solidFill>
                  <a:latin typeface="UTM Avo" panose="02040603050506020204" pitchFamily="18" charset="0"/>
                </a:rPr>
                <a:t> thương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49127" y="5321692"/>
            <a:ext cx="3528501" cy="888274"/>
            <a:chOff x="3562521" y="3225616"/>
            <a:chExt cx="3528501" cy="888274"/>
          </a:xfrm>
        </p:grpSpPr>
        <p:sp>
          <p:nvSpPr>
            <p:cNvPr id="18" name="Rounded Rectangle 17"/>
            <p:cNvSpPr/>
            <p:nvPr/>
          </p:nvSpPr>
          <p:spPr>
            <a:xfrm>
              <a:off x="3562521" y="3225616"/>
              <a:ext cx="2942782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86565" y="3313533"/>
              <a:ext cx="300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rgbClr val="FF0066"/>
                  </a:solidFill>
                  <a:latin typeface="UTM Avo" panose="02040603050506020204" pitchFamily="18" charset="0"/>
                </a:rPr>
                <a:t>nhớ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12174" y="5765829"/>
            <a:ext cx="3228056" cy="888274"/>
            <a:chOff x="3562521" y="3225616"/>
            <a:chExt cx="3228056" cy="888274"/>
          </a:xfrm>
        </p:grpSpPr>
        <p:sp>
          <p:nvSpPr>
            <p:cNvPr id="21" name="Rounded Rectangle 20"/>
            <p:cNvSpPr/>
            <p:nvPr/>
          </p:nvSpPr>
          <p:spPr>
            <a:xfrm>
              <a:off x="3562521" y="3225616"/>
              <a:ext cx="2942782" cy="888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86120" y="3285032"/>
              <a:ext cx="300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bất 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1" y="1881738"/>
            <a:ext cx="3914274" cy="508855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128210" y="288758"/>
            <a:ext cx="7539789" cy="2117557"/>
          </a:xfrm>
          <a:prstGeom prst="wedgeRoundRectCallout">
            <a:avLst>
              <a:gd name="adj1" fmla="val -50703"/>
              <a:gd name="adj2" fmla="val 80533"/>
              <a:gd name="adj3" fmla="val 16667"/>
            </a:avLst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48992" y="470373"/>
            <a:ext cx="7098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2. </a:t>
            </a:r>
            <a:r>
              <a:rPr lang="en-US" sz="3600" b="1">
                <a:latin typeface="UTM Avo" panose="02040603050506020204" pitchFamily="18" charset="0"/>
              </a:rPr>
              <a:t>Đóng vai một người bạn trong rừng, nói lời an ủi dê trắng</a:t>
            </a:r>
            <a:r>
              <a:rPr lang="vi-VN" sz="3600" b="1">
                <a:latin typeface="UTM Avo" panose="02040603050506020204" pitchFamily="18" charset="0"/>
              </a:rPr>
              <a:t>?</a:t>
            </a:r>
            <a:endParaRPr lang="vi-VN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4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3B2FB8-6B1D-4F67-A3BF-A431EECAA7D5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93" b="-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" b="100000" l="0" r="100000">
                        <a14:foregroundMark x1="4092" y1="7551" x2="18331" y2="16429"/>
                        <a14:foregroundMark x1="42390" y1="5816" x2="42390" y2="11939"/>
                        <a14:foregroundMark x1="15221" y1="95510" x2="15221" y2="95510"/>
                        <a14:foregroundMark x1="35352" y1="98878" x2="35352" y2="98878"/>
                        <a14:foregroundMark x1="49591" y1="95816" x2="49591" y2="95816"/>
                        <a14:foregroundMark x1="97218" y1="97551" x2="97218" y2="97551"/>
                        <a14:foregroundMark x1="28151" y1="25000" x2="26023" y2="2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250" y="2023478"/>
            <a:ext cx="3014177" cy="4834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100000" l="0" r="100000">
                        <a14:foregroundMark x1="26223" y1="19636" x2="29280" y2="2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4" y="2699014"/>
            <a:ext cx="3875514" cy="43449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53537" y="157295"/>
            <a:ext cx="4787676" cy="2541719"/>
            <a:chOff x="5918314" y="771553"/>
            <a:chExt cx="4787676" cy="3128259"/>
          </a:xfrm>
        </p:grpSpPr>
        <p:sp>
          <p:nvSpPr>
            <p:cNvPr id="6" name="Oval Callout 5"/>
            <p:cNvSpPr/>
            <p:nvPr/>
          </p:nvSpPr>
          <p:spPr>
            <a:xfrm>
              <a:off x="5918314" y="771553"/>
              <a:ext cx="4787676" cy="3128259"/>
            </a:xfrm>
            <a:prstGeom prst="wedgeEllipseCallout">
              <a:avLst>
                <a:gd name="adj1" fmla="val -31221"/>
                <a:gd name="adj2" fmla="val 7309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42396" y="1434454"/>
              <a:ext cx="4339511" cy="1931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Bê vàng đi rồi sẽ quay lại thôi. Cậu đừng lo lắng quá!</a:t>
              </a:r>
              <a:endParaRPr lang="vi-VN" sz="28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2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3B2FB8-6B1D-4F67-A3BF-A431EECAA7D5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93" b="-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100000" l="0" r="100000">
                        <a14:foregroundMark x1="26223" y1="19636" x2="29280" y2="2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4" y="2699014"/>
            <a:ext cx="3875514" cy="43449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53537" y="157295"/>
            <a:ext cx="4787676" cy="2541719"/>
            <a:chOff x="5918314" y="771553"/>
            <a:chExt cx="4787676" cy="3128259"/>
          </a:xfrm>
        </p:grpSpPr>
        <p:sp>
          <p:nvSpPr>
            <p:cNvPr id="6" name="Oval Callout 5"/>
            <p:cNvSpPr/>
            <p:nvPr/>
          </p:nvSpPr>
          <p:spPr>
            <a:xfrm>
              <a:off x="5918314" y="771553"/>
              <a:ext cx="4787676" cy="3128259"/>
            </a:xfrm>
            <a:prstGeom prst="wedgeEllipseCallout">
              <a:avLst>
                <a:gd name="adj1" fmla="val -31221"/>
                <a:gd name="adj2" fmla="val 7309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42396" y="1434454"/>
              <a:ext cx="4339511" cy="193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Cậu đừng lo lắng quá. Bê vàng sẽ an toàn trở về thôi.</a:t>
              </a:r>
              <a:endParaRPr lang="vi-VN" sz="2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798" y1="30382" x2="40686" y2="32201"/>
                        <a14:foregroundMark x1="33316" y1="21407" x2="36233" y2="36992"/>
                        <a14:foregroundMark x1="93545" y1="66210" x2="95376" y2="75114"/>
                        <a14:foregroundMark x1="81599" y1="98402" x2="81599" y2="9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249" y="3176337"/>
            <a:ext cx="4363049" cy="3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7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34" y="-522752"/>
            <a:ext cx="7993193" cy="79931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4772" y="1719092"/>
            <a:ext cx="5238206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 b="1">
                <a:solidFill>
                  <a:srgbClr val="FF9900"/>
                </a:solidFill>
                <a:latin typeface="UTM Wedding K&amp;T" panose="02040603050506020204" pitchFamily="18" charset="0"/>
              </a:rPr>
              <a:t>Chúc em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88417" y="3438615"/>
            <a:ext cx="5238206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 b="1">
                <a:solidFill>
                  <a:srgbClr val="FF9900"/>
                </a:solidFill>
                <a:latin typeface="UTM Wedding K&amp;T" panose="02040603050506020204" pitchFamily="18" charset="0"/>
              </a:rPr>
              <a:t> học tốt !</a:t>
            </a:r>
          </a:p>
        </p:txBody>
      </p:sp>
    </p:spTree>
    <p:extLst>
      <p:ext uri="{BB962C8B-B14F-4D97-AF65-F5344CB8AC3E}">
        <p14:creationId xmlns:p14="http://schemas.microsoft.com/office/powerpoint/2010/main" val="27282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123" y="457201"/>
            <a:ext cx="700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00"/>
                </a:solidFill>
                <a:latin typeface="UTM Avo" panose="02040603050506020204" pitchFamily="18" charset="0"/>
              </a:rPr>
              <a:t>Bức tranh vẽ gì?</a:t>
            </a:r>
          </a:p>
        </p:txBody>
      </p:sp>
    </p:spTree>
    <p:extLst>
      <p:ext uri="{BB962C8B-B14F-4D97-AF65-F5344CB8AC3E}">
        <p14:creationId xmlns:p14="http://schemas.microsoft.com/office/powerpoint/2010/main" val="22496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40923" y="2987536"/>
            <a:ext cx="6883768" cy="3674522"/>
            <a:chOff x="4140923" y="2987536"/>
            <a:chExt cx="6883768" cy="3674522"/>
          </a:xfrm>
        </p:grpSpPr>
        <p:sp>
          <p:nvSpPr>
            <p:cNvPr id="3" name="Rounded Rectangle 2"/>
            <p:cNvSpPr/>
            <p:nvPr/>
          </p:nvSpPr>
          <p:spPr>
            <a:xfrm>
              <a:off x="4140923" y="2987536"/>
              <a:ext cx="6727371" cy="36745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07473" y="3107649"/>
              <a:ext cx="17479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u="sng">
                  <a:solidFill>
                    <a:srgbClr val="0070C0"/>
                  </a:solidFill>
                  <a:latin typeface="UTM Avo" panose="02040603050506020204" pitchFamily="18" charset="0"/>
                </a:rPr>
                <a:t>Gợi ý: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40923" y="3545548"/>
              <a:ext cx="6883768" cy="295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>
                  <a:latin typeface="UTM Aptima" panose="02040603050506020204" pitchFamily="18" charset="0"/>
                </a:rPr>
                <a:t>+ Em muốn nói về người bạn nào?</a:t>
              </a:r>
            </a:p>
            <a:p>
              <a:pPr>
                <a:lnSpc>
                  <a:spcPct val="150000"/>
                </a:lnSpc>
              </a:pPr>
              <a:r>
                <a:rPr lang="en-US" sz="3200" b="1">
                  <a:latin typeface="UTM Aptima" panose="02040603050506020204" pitchFamily="18" charset="0"/>
                </a:rPr>
                <a:t>+ Em chơi với bạn từ bao giờ?</a:t>
              </a:r>
            </a:p>
            <a:p>
              <a:pPr>
                <a:lnSpc>
                  <a:spcPct val="150000"/>
                </a:lnSpc>
              </a:pPr>
              <a:r>
                <a:rPr lang="en-US" sz="3200" b="1">
                  <a:latin typeface="UTM Aptima" panose="02040603050506020204" pitchFamily="18" charset="0"/>
                </a:rPr>
                <a:t>+ Em và bạn thường làm gì?</a:t>
              </a:r>
            </a:p>
            <a:p>
              <a:pPr>
                <a:lnSpc>
                  <a:spcPct val="150000"/>
                </a:lnSpc>
              </a:pPr>
              <a:r>
                <a:rPr lang="en-US" sz="3200" b="1">
                  <a:latin typeface="UTM Aptima" panose="02040603050506020204" pitchFamily="18" charset="0"/>
                </a:rPr>
                <a:t>+ Cảm xúc của em khi chơi với bạn?</a:t>
              </a:r>
            </a:p>
          </p:txBody>
        </p:sp>
      </p:grpSp>
      <p:sp>
        <p:nvSpPr>
          <p:cNvPr id="2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1914890" y="571974"/>
            <a:ext cx="4033751" cy="108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FFFFFF"/>
              </a:buClr>
            </a:pPr>
            <a:r>
              <a:rPr lang="en-US" sz="96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Chia</a:t>
            </a:r>
            <a:r>
              <a:rPr lang="en-US" sz="96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endParaRPr lang="en-US" sz="9600" kern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70C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4650735" y="531730"/>
            <a:ext cx="3625215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FFFFFF"/>
              </a:buClr>
            </a:pPr>
            <a:r>
              <a:rPr lang="en-US" sz="96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33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Sẻ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803622" y="1803822"/>
            <a:ext cx="7999361" cy="118371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  <a:latin typeface="SVN-Aptima" panose="02040603050506020204" pitchFamily="18" charset="0"/>
                <a:cs typeface="Arial" panose="020B0604020202020204" pitchFamily="34" charset="0"/>
              </a:rPr>
              <a:t>Nói về một người bạn của em.</a:t>
            </a:r>
            <a:endParaRPr lang="vi-VN" sz="4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85" y="1803822"/>
            <a:ext cx="4048249" cy="526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400188" cy="7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120" y="-89122"/>
            <a:ext cx="1590777" cy="15750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41717" y="1047778"/>
            <a:ext cx="2811440" cy="1105510"/>
            <a:chOff x="-856881" y="1091821"/>
            <a:chExt cx="2811440" cy="1105510"/>
          </a:xfrm>
        </p:grpSpPr>
        <p:sp>
          <p:nvSpPr>
            <p:cNvPr id="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01498" y="786988"/>
            <a:ext cx="2429299" cy="1107996"/>
            <a:chOff x="4951288" y="1452919"/>
            <a:chExt cx="2429299" cy="1107996"/>
          </a:xfrm>
        </p:grpSpPr>
        <p:sp>
          <p:nvSpPr>
            <p:cNvPr id="10" name="TextBox 9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17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600533"/>
            <a:ext cx="6295058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en-US" sz="16600" b="1">
                <a:solidFill>
                  <a:srgbClr val="92D050"/>
                </a:solidFill>
                <a:latin typeface="#9Slide07 IcielAmerican Forkbal" pitchFamily="2" charset="0"/>
              </a:rPr>
              <a:t> </a:t>
            </a:r>
            <a:r>
              <a:rPr lang="en-US" sz="16600" b="1">
                <a:solidFill>
                  <a:srgbClr val="FF0000"/>
                </a:solidFill>
                <a:latin typeface="#9Slide05 SVNMaphylla" pitchFamily="2" charset="0"/>
              </a:rPr>
              <a:t>Gọi bạn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1631" y="4137626"/>
            <a:ext cx="5258332" cy="943894"/>
            <a:chOff x="1111988" y="4065820"/>
            <a:chExt cx="5258332" cy="943894"/>
          </a:xfrm>
        </p:grpSpPr>
        <p:sp>
          <p:nvSpPr>
            <p:cNvPr id="14" name="Rectangle 13"/>
            <p:cNvSpPr/>
            <p:nvPr/>
          </p:nvSpPr>
          <p:spPr>
            <a:xfrm>
              <a:off x="1111988" y="4086384"/>
              <a:ext cx="5258332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5400" b="1" kern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UT Triumph" panose="00000500000000000000" pitchFamily="2" charset="0"/>
                  <a:cs typeface="#9Slide05 Bodega Script" pitchFamily="2" charset="0"/>
                  <a:sym typeface="Arial"/>
                </a:rPr>
                <a:t>Tiết 1, 2: Đọc </a:t>
              </a:r>
              <a:endParaRPr lang="en-US" sz="5400" b="1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  <a:cs typeface="#9Slide05 Bodega Script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11988" y="4065820"/>
              <a:ext cx="5258332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5400" b="1" kern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#9Slide05 SVNUT Triumph" panose="00000500000000000000" pitchFamily="2" charset="0"/>
                  <a:cs typeface="#9Slide05 Bodega Script" pitchFamily="2" charset="0"/>
                  <a:sym typeface="Arial"/>
                </a:rPr>
                <a:t>Tiết 1, 2: Đọc </a:t>
              </a:r>
              <a:endParaRPr lang="en-US" sz="5400" b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/>
                <a:latin typeface="#9Slide05 SVNUT Triumph" panose="00000500000000000000" pitchFamily="2" charset="0"/>
                <a:cs typeface="#9Slide05 Bodega Script" pitchFamily="2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57317" y="3624719"/>
            <a:ext cx="218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 (Định Hải)</a:t>
            </a:r>
            <a:endParaRPr lang="en-US" sz="2800" i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3904893" y="155856"/>
            <a:ext cx="3753853" cy="992409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14323" y="1382487"/>
            <a:ext cx="10963354" cy="5083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73841" y="232195"/>
            <a:ext cx="3032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123" y="1551499"/>
            <a:ext cx="5438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200"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200"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200"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165" y="3927257"/>
            <a:ext cx="5152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200"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200"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200"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3499" y="1590760"/>
            <a:ext cx="59610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200"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200"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200"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200"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200"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9065" y="478829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15161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85" y="1803822"/>
            <a:ext cx="4048249" cy="5262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399" y="-939904"/>
            <a:ext cx="6278442" cy="3843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3515" y="860856"/>
            <a:ext cx="3988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E53B8C"/>
                </a:solidFill>
                <a:latin typeface="UTM Avo" panose="02040603050506020204" pitchFamily="18" charset="0"/>
              </a:rPr>
              <a:t>Chia khổ thơ</a:t>
            </a:r>
          </a:p>
        </p:txBody>
      </p:sp>
      <p:sp>
        <p:nvSpPr>
          <p:cNvPr id="5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29264" y="2515487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thơ 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gồm có mấy 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khổ thơ?</a:t>
            </a:r>
          </a:p>
        </p:txBody>
      </p:sp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61348" y="2515486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thơ </a:t>
            </a:r>
          </a:p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gồm có 3 </a:t>
            </a:r>
          </a:p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khổ thơ.</a:t>
            </a:r>
          </a:p>
        </p:txBody>
      </p:sp>
    </p:spTree>
    <p:extLst>
      <p:ext uri="{BB962C8B-B14F-4D97-AF65-F5344CB8AC3E}">
        <p14:creationId xmlns:p14="http://schemas.microsoft.com/office/powerpoint/2010/main" val="36211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071256" y="155856"/>
            <a:ext cx="3124201" cy="937247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74218" y="1278213"/>
            <a:ext cx="11043564" cy="5057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60388" y="242499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1480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522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9856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99170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487528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487528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898399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20" y="0"/>
            <a:ext cx="7258772" cy="4443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7262" y="2045368"/>
            <a:ext cx="4775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  <a:latin typeface="UTM Avo" panose="02040603050506020204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9553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904</Words>
  <Application>Microsoft Macintosh PowerPoint</Application>
  <PresentationFormat>Widescreen</PresentationFormat>
  <Paragraphs>153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UTM Androgyne</vt:lpstr>
      <vt:lpstr>Arial</vt:lpstr>
      <vt:lpstr>Chango</vt:lpstr>
      <vt:lpstr>inpin heiti</vt:lpstr>
      <vt:lpstr>UTM Showcard</vt:lpstr>
      <vt:lpstr>UTM Wedding K&amp;T</vt:lpstr>
      <vt:lpstr>Calibri</vt:lpstr>
      <vt:lpstr>SVN-Poky's</vt:lpstr>
      <vt:lpstr>#9Slide05 VL Fadilla</vt:lpstr>
      <vt:lpstr>#9Slide07 IcielAmerican Forkbal</vt:lpstr>
      <vt:lpstr>#9Slide05 Aphrodite Pro</vt:lpstr>
      <vt:lpstr>UTM Aptima</vt:lpstr>
      <vt:lpstr>UTM Avo</vt:lpstr>
      <vt:lpstr>#9Slide05 SVNMaphylla</vt:lpstr>
      <vt:lpstr>Times New Roman</vt:lpstr>
      <vt:lpstr>SVN-Aptima</vt:lpstr>
      <vt:lpstr>#9Slide05 SVNUT Triumph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Vu Nguyen Tuan</cp:lastModifiedBy>
  <cp:revision>45</cp:revision>
  <dcterms:created xsi:type="dcterms:W3CDTF">2022-10-12T15:41:27Z</dcterms:created>
  <dcterms:modified xsi:type="dcterms:W3CDTF">2023-10-16T01:26:26Z</dcterms:modified>
</cp:coreProperties>
</file>