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notesMasterIdLst>
    <p:notesMasterId r:id="rId26"/>
  </p:notesMasterIdLst>
  <p:sldIdLst>
    <p:sldId id="278" r:id="rId4"/>
    <p:sldId id="279" r:id="rId5"/>
    <p:sldId id="263" r:id="rId6"/>
    <p:sldId id="260" r:id="rId7"/>
    <p:sldId id="261" r:id="rId8"/>
    <p:sldId id="318" r:id="rId9"/>
    <p:sldId id="319" r:id="rId10"/>
    <p:sldId id="320" r:id="rId11"/>
    <p:sldId id="321" r:id="rId12"/>
    <p:sldId id="262" r:id="rId13"/>
    <p:sldId id="322" r:id="rId14"/>
    <p:sldId id="265" r:id="rId15"/>
    <p:sldId id="323" r:id="rId16"/>
    <p:sldId id="324" r:id="rId17"/>
    <p:sldId id="325" r:id="rId18"/>
    <p:sldId id="326" r:id="rId19"/>
    <p:sldId id="275" r:id="rId20"/>
    <p:sldId id="327" r:id="rId21"/>
    <p:sldId id="328" r:id="rId22"/>
    <p:sldId id="267" r:id="rId23"/>
    <p:sldId id="329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1498" autoAdjust="0"/>
  </p:normalViewPr>
  <p:slideViewPr>
    <p:cSldViewPr snapToGrid="0">
      <p:cViewPr varScale="1">
        <p:scale>
          <a:sx n="84" d="100"/>
          <a:sy n="84" d="100"/>
        </p:scale>
        <p:origin x="319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16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80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2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38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36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94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66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89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FA3A-4398-45BB-9124-41B4417E324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48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9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57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3743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7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1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1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1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0870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65250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2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2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8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4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4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5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-3142791" y="-22224"/>
            <a:ext cx="1651615" cy="1550161"/>
          </a:xfrm>
          <a:prstGeom prst="ellipse">
            <a:avLst/>
          </a:prstGeom>
          <a:blipFill dpi="0" rotWithShape="1">
            <a:blip r:embed="rId5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885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76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0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523A57-A162-4B5F-BF9E-4400F1EE29D1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E574ABC9-03F6-4164-AECC-2D2933EF73D9}"/>
              </a:ext>
            </a:extLst>
          </p:cNvPr>
          <p:cNvSpPr txBox="1"/>
          <p:nvPr/>
        </p:nvSpPr>
        <p:spPr>
          <a:xfrm>
            <a:off x="1196995" y="588062"/>
            <a:ext cx="10208047" cy="77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2800" dirty="0" err="1">
                <a:solidFill>
                  <a:srgbClr val="2A5474"/>
                </a:solidFill>
                <a:cs typeface="Pattaya" panose="00000500000000000000" pitchFamily="2" charset="-34"/>
              </a:rPr>
              <a:t>Thứ</a:t>
            </a:r>
            <a:r>
              <a:rPr lang="en-US" sz="2800" dirty="0">
                <a:solidFill>
                  <a:srgbClr val="2A5474"/>
                </a:solidFill>
                <a:cs typeface="Pattaya" panose="00000500000000000000" pitchFamily="2" charset="-34"/>
              </a:rPr>
              <a:t> ... </a:t>
            </a:r>
            <a:r>
              <a:rPr lang="en-US" sz="2800" dirty="0" err="1">
                <a:solidFill>
                  <a:srgbClr val="2A5474"/>
                </a:solidFill>
                <a:cs typeface="Pattaya" panose="00000500000000000000" pitchFamily="2" charset="-34"/>
              </a:rPr>
              <a:t>ngày</a:t>
            </a:r>
            <a:r>
              <a:rPr lang="en-US" sz="2800" dirty="0">
                <a:solidFill>
                  <a:srgbClr val="2A5474"/>
                </a:solidFill>
                <a:cs typeface="Pattaya" panose="00000500000000000000" pitchFamily="2" charset="-34"/>
              </a:rPr>
              <a:t> ... </a:t>
            </a:r>
            <a:r>
              <a:rPr lang="en-US" sz="2800" dirty="0" err="1">
                <a:solidFill>
                  <a:srgbClr val="2A5474"/>
                </a:solidFill>
                <a:cs typeface="Pattaya" panose="00000500000000000000" pitchFamily="2" charset="-34"/>
              </a:rPr>
              <a:t>tháng</a:t>
            </a:r>
            <a:r>
              <a:rPr lang="en-US" sz="2800" dirty="0">
                <a:solidFill>
                  <a:srgbClr val="2A5474"/>
                </a:solidFill>
                <a:cs typeface="Pattaya" panose="00000500000000000000" pitchFamily="2" charset="-34"/>
              </a:rPr>
              <a:t> ... </a:t>
            </a:r>
            <a:r>
              <a:rPr lang="en-US" sz="2800" dirty="0" err="1">
                <a:solidFill>
                  <a:srgbClr val="2A5474"/>
                </a:solidFill>
                <a:cs typeface="Pattaya" panose="00000500000000000000" pitchFamily="2" charset="-34"/>
              </a:rPr>
              <a:t>năm</a:t>
            </a:r>
            <a:r>
              <a:rPr lang="en-US" sz="2800" dirty="0">
                <a:solidFill>
                  <a:srgbClr val="2A5474"/>
                </a:solidFill>
                <a:cs typeface="Pattaya" panose="00000500000000000000" pitchFamily="2" charset="-34"/>
              </a:rPr>
              <a:t> ....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5DC88-2FF7-4559-B20F-C6858C60B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A772CBB-0A44-452C-88BF-37B7B4EE9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797546"/>
            <a:ext cx="3664973" cy="36649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9E5A32-4F31-6DD0-E821-522CBDD60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593" y="1408003"/>
            <a:ext cx="2983372" cy="705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60CD10-0742-A25A-DF3A-532E133F9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040" y="2936433"/>
            <a:ext cx="8520627" cy="2331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054CD6-EC98-59CB-3123-7D2691D6E6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304" y="888099"/>
            <a:ext cx="1792379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5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18E80E6-764F-4E1E-9EB0-6D4CF314A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7155" y="3429000"/>
            <a:ext cx="6443155" cy="2898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D37A5D-D17E-4403-95C2-A356F432C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84" y="797560"/>
            <a:ext cx="788281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65943-2B36-49A5-A416-39FA0FB0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116" y="2404799"/>
            <a:ext cx="6876884" cy="1682642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68A1F67B-FEC4-45A4-BE31-BC01750B9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6" y="3145158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2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78" y="11320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CE9ED62E-B864-424B-9C4D-C0A7B0CEC8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6" y="1405694"/>
            <a:ext cx="3420233" cy="34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vi-VN" sz="4000" b="1" i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4434186" y="2535990"/>
            <a:ext cx="6945014" cy="2308324"/>
          </a:xfrm>
          <a:custGeom>
            <a:avLst/>
            <a:gdLst>
              <a:gd name="connsiteX0" fmla="*/ 0 w 6945014"/>
              <a:gd name="connsiteY0" fmla="*/ 0 h 2308324"/>
              <a:gd name="connsiteX1" fmla="*/ 6945014 w 6945014"/>
              <a:gd name="connsiteY1" fmla="*/ 0 h 2308324"/>
              <a:gd name="connsiteX2" fmla="*/ 6945014 w 6945014"/>
              <a:gd name="connsiteY2" fmla="*/ 2308324 h 2308324"/>
              <a:gd name="connsiteX3" fmla="*/ 0 w 6945014"/>
              <a:gd name="connsiteY3" fmla="*/ 2308324 h 2308324"/>
              <a:gd name="connsiteX4" fmla="*/ 0 w 694501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2308324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295473"/>
                  <a:pt x="6901254" y="1186317"/>
                  <a:pt x="6945014" y="2308324"/>
                </a:cubicBezTo>
                <a:cubicBezTo>
                  <a:pt x="3898433" y="2143563"/>
                  <a:pt x="115957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945014" h="2308324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699270"/>
                  <a:pt x="6843838" y="2031698"/>
                  <a:pt x="6945014" y="2308324"/>
                </a:cubicBezTo>
                <a:cubicBezTo>
                  <a:pt x="3773858" y="2162464"/>
                  <a:pt x="2456226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cây lương thực như: trồng lúa, ngô, khoai, sắn, ...;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các loại rau, củ, trồng cây ăn quả,...); 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Chia </a:t>
              </a:r>
              <a:r>
                <a:rPr lang="en-US" sz="5400" dirty="0" err="1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sẻ</a:t>
              </a:r>
              <a:endParaRPr lang="en-US" sz="5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B84AE5C3-4672-48FF-8117-F09477886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6" y="342900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nuôi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3875386" y="2662615"/>
            <a:ext cx="6945014" cy="3416320"/>
          </a:xfrm>
          <a:custGeom>
            <a:avLst/>
            <a:gdLst>
              <a:gd name="connsiteX0" fmla="*/ 0 w 6945014"/>
              <a:gd name="connsiteY0" fmla="*/ 0 h 3416320"/>
              <a:gd name="connsiteX1" fmla="*/ 6945014 w 6945014"/>
              <a:gd name="connsiteY1" fmla="*/ 0 h 3416320"/>
              <a:gd name="connsiteX2" fmla="*/ 6945014 w 6945014"/>
              <a:gd name="connsiteY2" fmla="*/ 3416320 h 3416320"/>
              <a:gd name="connsiteX3" fmla="*/ 0 w 6945014"/>
              <a:gd name="connsiteY3" fmla="*/ 3416320 h 3416320"/>
              <a:gd name="connsiteX4" fmla="*/ 0 w 6945014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3416320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1219428"/>
                  <a:pt x="6901254" y="2405311"/>
                  <a:pt x="6945014" y="3416320"/>
                </a:cubicBezTo>
                <a:cubicBezTo>
                  <a:pt x="3898433" y="3251559"/>
                  <a:pt x="1159578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945014" h="3416320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1548882"/>
                  <a:pt x="6843838" y="2955689"/>
                  <a:pt x="6945014" y="3416320"/>
                </a:cubicBezTo>
                <a:cubicBezTo>
                  <a:pt x="3773858" y="3270460"/>
                  <a:pt x="24562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súc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ngỗng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88AC9A6-A9A9-435D-B4D0-D691D7CCED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76" y="0"/>
            <a:ext cx="2662952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267010" y="797560"/>
            <a:ext cx="8134126" cy="1938992"/>
          </a:xfrm>
          <a:custGeom>
            <a:avLst/>
            <a:gdLst>
              <a:gd name="connsiteX0" fmla="*/ 0 w 8134126"/>
              <a:gd name="connsiteY0" fmla="*/ 0 h 1938992"/>
              <a:gd name="connsiteX1" fmla="*/ 8134126 w 8134126"/>
              <a:gd name="connsiteY1" fmla="*/ 0 h 1938992"/>
              <a:gd name="connsiteX2" fmla="*/ 8134126 w 8134126"/>
              <a:gd name="connsiteY2" fmla="*/ 1938992 h 1938992"/>
              <a:gd name="connsiteX3" fmla="*/ 0 w 8134126"/>
              <a:gd name="connsiteY3" fmla="*/ 1938992 h 1938992"/>
              <a:gd name="connsiteX4" fmla="*/ 0 w 813412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93899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7972881" y="738305"/>
                  <a:pt x="8090366" y="1407801"/>
                  <a:pt x="8134126" y="1938992"/>
                </a:cubicBezTo>
                <a:cubicBezTo>
                  <a:pt x="6359423" y="1774231"/>
                  <a:pt x="391559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134126" h="193899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37256" y="920782"/>
                  <a:pt x="8032950" y="1107979"/>
                  <a:pt x="8134126" y="1938992"/>
                </a:cubicBezTo>
                <a:cubicBezTo>
                  <a:pt x="4846458" y="1793132"/>
                  <a:pt x="191764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2,922 Aquaculture Illustrations &amp; Clip Art - iStock">
            <a:extLst>
              <a:ext uri="{FF2B5EF4-FFF2-40B4-BE49-F238E27FC236}">
                <a16:creationId xmlns:a16="http://schemas.microsoft.com/office/drawing/2014/main" id="{4FC320D6-7286-44A0-B917-DD584769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7" y="3067113"/>
            <a:ext cx="582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8BB9F-1207-4495-89B8-3E6BDCF66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078" y="1342129"/>
            <a:ext cx="554174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Thực hành nói một hoạt động sản xuất nông nghiệp cùng với một sản phẩm ở địa phương 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511392" y="3428999"/>
            <a:ext cx="2488409" cy="315222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19D9DA-A6F3-4B8E-BD46-689E2604A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155" y="3429000"/>
            <a:ext cx="5476217" cy="2463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8528E90-0171-43F6-A4CF-0F919AB9B10A}"/>
              </a:ext>
            </a:extLst>
          </p:cNvPr>
          <p:cNvGrpSpPr/>
          <p:nvPr/>
        </p:nvGrpSpPr>
        <p:grpSpPr>
          <a:xfrm>
            <a:off x="609600" y="530166"/>
            <a:ext cx="11472940" cy="1162582"/>
            <a:chOff x="609600" y="530166"/>
            <a:chExt cx="11472940" cy="1162582"/>
          </a:xfrm>
        </p:grpSpPr>
        <p:sp>
          <p:nvSpPr>
            <p:cNvPr id="26" name="任意多边形 14">
              <a:extLst>
                <a:ext uri="{FF2B5EF4-FFF2-40B4-BE49-F238E27FC236}">
                  <a16:creationId xmlns:a16="http://schemas.microsoft.com/office/drawing/2014/main" id="{1D2E9B1F-F739-4255-A09D-700AA2A69BB2}"/>
                </a:ext>
              </a:extLst>
            </p:cNvPr>
            <p:cNvSpPr/>
            <p:nvPr/>
          </p:nvSpPr>
          <p:spPr>
            <a:xfrm>
              <a:off x="609600" y="530166"/>
              <a:ext cx="11472940" cy="1162582"/>
            </a:xfrm>
            <a:custGeom>
              <a:avLst/>
              <a:gdLst>
                <a:gd name="connsiteX0" fmla="*/ 0 w 2906456"/>
                <a:gd name="connsiteY0" fmla="*/ 0 h 1162582"/>
                <a:gd name="connsiteX1" fmla="*/ 2325165 w 2906456"/>
                <a:gd name="connsiteY1" fmla="*/ 0 h 1162582"/>
                <a:gd name="connsiteX2" fmla="*/ 2906456 w 2906456"/>
                <a:gd name="connsiteY2" fmla="*/ 581291 h 1162582"/>
                <a:gd name="connsiteX3" fmla="*/ 2325165 w 2906456"/>
                <a:gd name="connsiteY3" fmla="*/ 1162582 h 1162582"/>
                <a:gd name="connsiteX4" fmla="*/ 0 w 2906456"/>
                <a:gd name="connsiteY4" fmla="*/ 1162582 h 1162582"/>
                <a:gd name="connsiteX5" fmla="*/ 581291 w 2906456"/>
                <a:gd name="connsiteY5" fmla="*/ 581291 h 1162582"/>
                <a:gd name="connsiteX6" fmla="*/ 0 w 2906456"/>
                <a:gd name="connsiteY6" fmla="*/ 0 h 116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6456" h="1162582">
                  <a:moveTo>
                    <a:pt x="0" y="0"/>
                  </a:moveTo>
                  <a:lnTo>
                    <a:pt x="2325165" y="0"/>
                  </a:lnTo>
                  <a:lnTo>
                    <a:pt x="2906456" y="581291"/>
                  </a:lnTo>
                  <a:lnTo>
                    <a:pt x="2325165" y="1162582"/>
                  </a:lnTo>
                  <a:lnTo>
                    <a:pt x="0" y="1162582"/>
                  </a:lnTo>
                  <a:lnTo>
                    <a:pt x="581291" y="5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A9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9297" tIns="16002" rIns="597293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思源黑体 CN Normal" panose="020B0400000000000000" pitchFamily="34" charset="-122"/>
                </a:rPr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2BC58B-0012-4493-9ABE-EE3C53E53634}"/>
                </a:ext>
              </a:extLst>
            </p:cNvPr>
            <p:cNvSpPr txBox="1"/>
            <p:nvPr/>
          </p:nvSpPr>
          <p:spPr>
            <a:xfrm>
              <a:off x="2722880" y="660400"/>
              <a:ext cx="832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hoạt động sản xuất nông nghiệp cùng với một sản phẩm ở địa phương em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3AE0F8-2482-4892-A7FA-68B58E78860A}"/>
              </a:ext>
            </a:extLst>
          </p:cNvPr>
          <p:cNvGrpSpPr/>
          <p:nvPr/>
        </p:nvGrpSpPr>
        <p:grpSpPr>
          <a:xfrm>
            <a:off x="4828245" y="1795676"/>
            <a:ext cx="4661954" cy="1077219"/>
            <a:chOff x="7254516" y="2295855"/>
            <a:chExt cx="4720743" cy="897631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D433DD46-78DA-43EE-8859-46431A359DD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046323D8-FA68-485D-BA4E-8F408542685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041014-7E87-4249-B7EB-B7B61378F344}"/>
                </a:ext>
              </a:extLst>
            </p:cNvPr>
            <p:cNvSpPr txBox="1"/>
            <p:nvPr/>
          </p:nvSpPr>
          <p:spPr>
            <a:xfrm>
              <a:off x="7912457" y="2295855"/>
              <a:ext cx="3986881" cy="89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ra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3938FF-50EE-461D-A95A-F1984C9EE1D0}"/>
              </a:ext>
            </a:extLst>
          </p:cNvPr>
          <p:cNvGrpSpPr/>
          <p:nvPr/>
        </p:nvGrpSpPr>
        <p:grpSpPr>
          <a:xfrm>
            <a:off x="4743791" y="3064894"/>
            <a:ext cx="4879277" cy="1113814"/>
            <a:chOff x="7228851" y="3429000"/>
            <a:chExt cx="4879277" cy="1113814"/>
          </a:xfrm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9889F08C-C1BD-4E1F-9E99-142D43AAC323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0A10EE-C693-4EBD-9700-2A0E16FC713D}"/>
                </a:ext>
              </a:extLst>
            </p:cNvPr>
            <p:cNvSpPr txBox="1"/>
            <p:nvPr/>
          </p:nvSpPr>
          <p:spPr>
            <a:xfrm>
              <a:off x="7905239" y="3465596"/>
              <a:ext cx="42028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7C65F9CB-3A63-4CE1-8221-0EF7F740960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51360F-DDB0-4A79-AE3B-7E2892E30B49}"/>
              </a:ext>
            </a:extLst>
          </p:cNvPr>
          <p:cNvGrpSpPr/>
          <p:nvPr/>
        </p:nvGrpSpPr>
        <p:grpSpPr>
          <a:xfrm>
            <a:off x="4833507" y="4670067"/>
            <a:ext cx="4452733" cy="1216196"/>
            <a:chOff x="7226284" y="5069081"/>
            <a:chExt cx="4656692" cy="1117234"/>
          </a:xfrm>
        </p:grpSpPr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D64E501F-7E4F-4BD3-B2BE-C00960D342F8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B7E7EC-C6E9-4D6E-AEA0-66589D800BE8}"/>
                </a:ext>
              </a:extLst>
            </p:cNvPr>
            <p:cNvSpPr txBox="1"/>
            <p:nvPr/>
          </p:nvSpPr>
          <p:spPr>
            <a:xfrm>
              <a:off x="7812957" y="5069081"/>
              <a:ext cx="3915621" cy="98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sản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93152671-28F0-4818-8E5F-3436C5C777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7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946833-25D4-4CAF-96A4-0FF83C5C5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197515" y="73531"/>
            <a:ext cx="4886460" cy="399229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AC1AD6DA-262D-418E-82B8-4F69DEF3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58" y="3158871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B5D344-43C0-4251-AE43-14F6C267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5029" y="1560616"/>
            <a:ext cx="451143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74A4C-0379-4B3F-9C6A-F9783541E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399" y="1256708"/>
            <a:ext cx="51942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6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>
            <a:extLst>
              <a:ext uri="{FF2B5EF4-FFF2-40B4-BE49-F238E27FC236}">
                <a16:creationId xmlns:a16="http://schemas.microsoft.com/office/drawing/2014/main" id="{6774CF5E-1909-4810-8528-2E3EC9FA75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772" y="2235200"/>
            <a:ext cx="3490739" cy="3490739"/>
          </a:xfrm>
          <a:prstGeom prst="rect">
            <a:avLst/>
          </a:prstGeom>
        </p:spPr>
      </p:pic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912C4ABC-47D8-4794-8067-633BFFA843FE}"/>
              </a:ext>
            </a:extLst>
          </p:cNvPr>
          <p:cNvSpPr/>
          <p:nvPr/>
        </p:nvSpPr>
        <p:spPr>
          <a:xfrm>
            <a:off x="193040" y="1422400"/>
            <a:ext cx="8595360" cy="466309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bảng thành 3 phần.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cô hô “Bắt đầu”. Các em trong nhóm sẽ lần lượt chạy lên bảng ghi 1 hoạt động sản xuất nông nghiệp và 1 sản phẩm của hoạt động sản xuất nông nghiệp đó ở địa phương em.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thời gian 3 phút, nhóm nào ghi được nhiều đáp án thì nhóm đó thắng cuộc.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4B84A44-80AB-4884-AED6-9E2894F3C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11" y="49495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4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igit 180">
            <a:extLst>
              <a:ext uri="{FF2B5EF4-FFF2-40B4-BE49-F238E27FC236}">
                <a16:creationId xmlns:a16="http://schemas.microsoft.com/office/drawing/2014/main" id="{60B09ADE-346B-4729-B593-928DE63821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33" y="797442"/>
            <a:ext cx="42997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4FA72CF4-8EC0-4FF7-98F4-649DB997D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48" y="267208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641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772160"/>
            <a:ext cx="12192000" cy="4592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31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A0F9816-8AEA-4356-9871-76678AB1A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1417C4D9-D936-CB6E-9A6F-63F3F274C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95" y="497703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1. Tìm hiểu tên một số hoạt động sản xuất nông nghiệp và sản phẩm của chúng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-3190916" y="199175"/>
            <a:ext cx="1651615" cy="1550161"/>
          </a:xfrm>
          <a:prstGeom prst="ellipse">
            <a:avLst/>
          </a:prstGeom>
          <a:blipFill dpi="0" rotWithShape="1">
            <a:blip r:embed="rId7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30EC5E3A-133A-4EF7-96B0-47DDC809D30E}"/>
              </a:ext>
            </a:extLst>
          </p:cNvPr>
          <p:cNvSpPr/>
          <p:nvPr/>
        </p:nvSpPr>
        <p:spPr>
          <a:xfrm>
            <a:off x="381000" y="108259"/>
            <a:ext cx="1143000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4" y="1175059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266959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20" y="421272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20" y="4091825"/>
            <a:ext cx="3861435" cy="27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7" y="371475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2" y="37147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7" y="3429000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77" y="3476625"/>
            <a:ext cx="4143375" cy="3143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C032CC-24AB-429F-A49E-0D24BC836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869" y="407907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309154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D9988-F1E7-4F0B-9809-52D8FFD7D07E}"/>
              </a:ext>
            </a:extLst>
          </p:cNvPr>
          <p:cNvGrpSpPr/>
          <p:nvPr/>
        </p:nvGrpSpPr>
        <p:grpSpPr>
          <a:xfrm>
            <a:off x="1211068" y="2574025"/>
            <a:ext cx="4162301" cy="1077218"/>
            <a:chOff x="1211068" y="2574025"/>
            <a:chExt cx="4162301" cy="1077218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rồng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gạo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8B17D4-EF80-4876-8987-B0609794D278}"/>
              </a:ext>
            </a:extLst>
          </p:cNvPr>
          <p:cNvGrpSpPr/>
          <p:nvPr/>
        </p:nvGrpSpPr>
        <p:grpSpPr>
          <a:xfrm>
            <a:off x="5984242" y="2574025"/>
            <a:ext cx="4863782" cy="1077218"/>
            <a:chOff x="1211068" y="2574025"/>
            <a:chExt cx="4162301" cy="1077218"/>
          </a:xfrm>
        </p:grpSpPr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súc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Thịt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EC3D18-82A6-431F-9767-8DACAD0E39FC}"/>
              </a:ext>
            </a:extLst>
          </p:cNvPr>
          <p:cNvGrpSpPr/>
          <p:nvPr/>
        </p:nvGrpSpPr>
        <p:grpSpPr>
          <a:xfrm>
            <a:off x="1120460" y="5715491"/>
            <a:ext cx="4863782" cy="1077218"/>
            <a:chOff x="1211068" y="2574025"/>
            <a:chExt cx="4162301" cy="1077218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Hoa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1426B7-81E4-403E-AC75-4E0EAE9F7E40}"/>
              </a:ext>
            </a:extLst>
          </p:cNvPr>
          <p:cNvGrpSpPr/>
          <p:nvPr/>
        </p:nvGrpSpPr>
        <p:grpSpPr>
          <a:xfrm>
            <a:off x="6291900" y="5780782"/>
            <a:ext cx="4863782" cy="1077218"/>
            <a:chOff x="1211068" y="2574025"/>
            <a:chExt cx="4162301" cy="1077218"/>
          </a:xfrm>
        </p:grpSpPr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lồng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62" y="31667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38" y="13906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55" y="3552116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50" y="3497580"/>
            <a:ext cx="4143375" cy="31432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BFCAC6-C414-4BC8-8D37-6BE37AC6B30B}"/>
              </a:ext>
            </a:extLst>
          </p:cNvPr>
          <p:cNvGrpSpPr/>
          <p:nvPr/>
        </p:nvGrpSpPr>
        <p:grpSpPr>
          <a:xfrm>
            <a:off x="1066800" y="2292727"/>
            <a:ext cx="5294950" cy="1569660"/>
            <a:chOff x="1211068" y="2574025"/>
            <a:chExt cx="4162301" cy="1569660"/>
          </a:xfrm>
        </p:grpSpPr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id="{5BCB32A4-DEB5-491A-A479-A87C63F080E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3D0952-64CD-4119-99FC-64F21AFCFC4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Thanh long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5AF9ED-EB9B-4905-B587-0F6C25E0D380}"/>
              </a:ext>
            </a:extLst>
          </p:cNvPr>
          <p:cNvGrpSpPr/>
          <p:nvPr/>
        </p:nvGrpSpPr>
        <p:grpSpPr>
          <a:xfrm>
            <a:off x="6628830" y="2351987"/>
            <a:ext cx="4618290" cy="1077218"/>
            <a:chOff x="1211068" y="2574025"/>
            <a:chExt cx="4162301" cy="1077218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FB7AD893-131A-4C10-AC23-38CA0D6B862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3B7C0A-B64F-40F7-AAD7-259540C83FC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6E5C20-AFF4-41D1-810C-FD86D619C3B1}"/>
              </a:ext>
            </a:extLst>
          </p:cNvPr>
          <p:cNvGrpSpPr/>
          <p:nvPr/>
        </p:nvGrpSpPr>
        <p:grpSpPr>
          <a:xfrm>
            <a:off x="1161129" y="5842539"/>
            <a:ext cx="4618290" cy="1077218"/>
            <a:chOff x="1211068" y="2574025"/>
            <a:chExt cx="4162301" cy="1077218"/>
          </a:xfrm>
        </p:grpSpPr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BA1A562C-B71F-4A66-B516-3EC69AA6800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D12C86-4BD5-49FF-B36A-06E897BEAC8B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8FC942-D1D1-4846-A098-C867E701713D}"/>
              </a:ext>
            </a:extLst>
          </p:cNvPr>
          <p:cNvGrpSpPr/>
          <p:nvPr/>
        </p:nvGrpSpPr>
        <p:grpSpPr>
          <a:xfrm>
            <a:off x="6808685" y="5873019"/>
            <a:ext cx="4618290" cy="1077218"/>
            <a:chOff x="1211068" y="2574025"/>
            <a:chExt cx="4162301" cy="107721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68A0A76-8D19-4317-BBC9-565D4B1A9D57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513E74-F9A4-4829-9E81-4A3733D52C3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97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2. Tìm hiểu thêm tên một số hoạt động sản xuất nông nghiệp và sản phẩm của chúng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1300873" y="4947638"/>
            <a:ext cx="1651615" cy="1550161"/>
          </a:xfrm>
          <a:prstGeom prst="ellipse">
            <a:avLst/>
          </a:prstGeom>
          <a:blipFill dpi="0" rotWithShape="1">
            <a:blip r:embed="rId7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428</Words>
  <Application>Microsoft Office PowerPoint</Application>
  <PresentationFormat>Widescreen</PresentationFormat>
  <Paragraphs>57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Cambria</vt:lpstr>
      <vt:lpstr>Georgia</vt:lpstr>
      <vt:lpstr>Pattaya</vt:lpstr>
      <vt:lpstr>字魂95号-手刻宋</vt:lpstr>
      <vt:lpstr>思源黑体 CN Normal</vt:lpstr>
      <vt:lpstr>Office 主题</vt:lpstr>
      <vt:lpstr>1_Office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Đàm Thảo</cp:lastModifiedBy>
  <cp:revision>74</cp:revision>
  <dcterms:created xsi:type="dcterms:W3CDTF">2022-07-29T03:02:53Z</dcterms:created>
  <dcterms:modified xsi:type="dcterms:W3CDTF">2025-11-13T14:10:03Z</dcterms:modified>
</cp:coreProperties>
</file>