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9" r:id="rId4"/>
    <p:sldId id="261" r:id="rId5"/>
    <p:sldId id="260" r:id="rId6"/>
    <p:sldId id="258" r:id="rId7"/>
    <p:sldId id="262" r:id="rId8"/>
    <p:sldId id="257" r:id="rId9"/>
    <p:sldId id="263" r:id="rId10"/>
    <p:sldId id="264" r:id="rId11"/>
    <p:sldId id="274" r:id="rId12"/>
    <p:sldId id="265" r:id="rId13"/>
    <p:sldId id="269" r:id="rId14"/>
    <p:sldId id="268" r:id="rId15"/>
    <p:sldId id="270" r:id="rId16"/>
    <p:sldId id="271" r:id="rId17"/>
    <p:sldId id="272" r:id="rId18"/>
    <p:sldId id="266"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6" d="100"/>
          <a:sy n="46" d="100"/>
        </p:scale>
        <p:origin x="2988" y="14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72313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09913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265312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823FFC-3859-42E5-A4D1-5134576C90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E6B86FE-A9C1-483A-B47A-F52988E2B0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D285FFF-F3BD-4E9C-8E0F-3B66A6A93BC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413971E-249F-4532-A66D-4A2D04166A4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8DF53D-47FE-4319-9446-4817B574F26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3093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4043C8-0A2D-4195-B198-5F40AEA8FD0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7C7A12-D4E0-4B43-8DBA-3E11FC9DEE0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C20EF2-2455-4C98-88FD-272C469A26D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0897C93A-06E0-4CE3-838C-8E43C5B0990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42F173-EB01-4463-93C1-B5CBBC6A70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54836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286F9-4BEF-4067-AC98-E7131D45EB1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9BAB803-CE8A-46D9-8F04-05CE7480F7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0175F4-16A6-4D0E-9C4E-F8D48095EAE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64806B7-792F-4CEF-B915-4385EEA109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650EF-33D2-4EB2-8267-03AB872264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9750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0B37D9-D41E-45E2-9BF3-A31FC273A21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B62985-3E7A-42C2-BC7A-C1A8E89EEA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CC5B76-F43C-4C12-817D-F787116DD7D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C309EBE-B260-409E-BFC6-0977B382E5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BF14403-575E-4B93-97CF-6B3FA8EC949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92147F5-92EC-44B4-9D53-69121FD5278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97067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1CA9EA-7528-4ACB-8563-CE2932C9E4F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E06F95F-BCBE-4C07-B424-B8D360A4BAB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FD64E2E-62B2-4D41-8E66-A9F025BB81A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3CAA756-ED9F-4B41-8163-80D85D15B3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BA989A0-5DC8-4615-BA64-9C232C96CAC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3B38630-71DF-4CF6-A42D-F80727B70E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4AC137B3-35E6-412D-BEBD-4C4B13F686E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CC5328DF-1439-47DB-BBF7-11DE110F775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828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AC34FA-0900-4632-840B-E2FCEAE171F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E727E9A-3393-4805-99CD-B48174536C1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9CE956B-63F7-4BA4-A676-435A862B80F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42E11BB-F2F3-4F8E-AB5A-11622AF2C9D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891971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26415E2-0E59-4CFD-8DA3-48BD7A7B3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36366"/>
            <a:ext cx="12192000" cy="12192000"/>
          </a:xfrm>
          <a:prstGeom prst="rect">
            <a:avLst/>
          </a:prstGeom>
        </p:spPr>
      </p:pic>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236061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F4CAD343-2EBB-40EE-925D-556B9A11EEE0}"/>
              </a:ext>
            </a:extLst>
          </p:cNvPr>
          <p:cNvSpPr/>
          <p:nvPr userDrawn="1"/>
        </p:nvSpPr>
        <p:spPr>
          <a:xfrm>
            <a:off x="2" y="0"/>
            <a:ext cx="12191999" cy="6858000"/>
          </a:xfrm>
          <a:custGeom>
            <a:avLst/>
            <a:gdLst>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801510 w 12191999"/>
              <a:gd name="connsiteY10" fmla="*/ 5505197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 name="connsiteX0" fmla="*/ 10933288 w 12191999"/>
              <a:gd name="connsiteY0" fmla="*/ 220131 h 6858000"/>
              <a:gd name="connsiteX1" fmla="*/ 10013243 w 12191999"/>
              <a:gd name="connsiteY1" fmla="*/ 1140176 h 6858000"/>
              <a:gd name="connsiteX2" fmla="*/ 10024623 w 12191999"/>
              <a:gd name="connsiteY2" fmla="*/ 1253066 h 6858000"/>
              <a:gd name="connsiteX3" fmla="*/ 2167375 w 12191999"/>
              <a:gd name="connsiteY3" fmla="*/ 1253066 h 6858000"/>
              <a:gd name="connsiteX4" fmla="*/ 2178756 w 12191999"/>
              <a:gd name="connsiteY4" fmla="*/ 1140176 h 6858000"/>
              <a:gd name="connsiteX5" fmla="*/ 1258711 w 12191999"/>
              <a:gd name="connsiteY5" fmla="*/ 220131 h 6858000"/>
              <a:gd name="connsiteX6" fmla="*/ 338665 w 12191999"/>
              <a:gd name="connsiteY6" fmla="*/ 1140176 h 6858000"/>
              <a:gd name="connsiteX7" fmla="*/ 744305 w 12191999"/>
              <a:gd name="connsiteY7" fmla="*/ 1903092 h 6858000"/>
              <a:gd name="connsiteX8" fmla="*/ 817247 w 12191999"/>
              <a:gd name="connsiteY8" fmla="*/ 1947406 h 6858000"/>
              <a:gd name="connsiteX9" fmla="*/ 801510 w 12191999"/>
              <a:gd name="connsiteY9" fmla="*/ 2103513 h 6858000"/>
              <a:gd name="connsiteX10" fmla="*/ 772481 w 12191999"/>
              <a:gd name="connsiteY10" fmla="*/ 5563254 h 6858000"/>
              <a:gd name="connsiteX11" fmla="*/ 1651957 w 12191999"/>
              <a:gd name="connsiteY11" fmla="*/ 6355644 h 6858000"/>
              <a:gd name="connsiteX12" fmla="*/ 10540041 w 12191999"/>
              <a:gd name="connsiteY12" fmla="*/ 6355644 h 6858000"/>
              <a:gd name="connsiteX13" fmla="*/ 11390488 w 12191999"/>
              <a:gd name="connsiteY13" fmla="*/ 5505197 h 6858000"/>
              <a:gd name="connsiteX14" fmla="*/ 11390488 w 12191999"/>
              <a:gd name="connsiteY14" fmla="*/ 2103513 h 6858000"/>
              <a:gd name="connsiteX15" fmla="*/ 11374751 w 12191999"/>
              <a:gd name="connsiteY15" fmla="*/ 1947406 h 6858000"/>
              <a:gd name="connsiteX16" fmla="*/ 11447694 w 12191999"/>
              <a:gd name="connsiteY16" fmla="*/ 1903092 h 6858000"/>
              <a:gd name="connsiteX17" fmla="*/ 11853333 w 12191999"/>
              <a:gd name="connsiteY17" fmla="*/ 1140176 h 6858000"/>
              <a:gd name="connsiteX18" fmla="*/ 10933288 w 12191999"/>
              <a:gd name="connsiteY18" fmla="*/ 220131 h 6858000"/>
              <a:gd name="connsiteX19" fmla="*/ 0 w 12191999"/>
              <a:gd name="connsiteY19" fmla="*/ 0 h 6858000"/>
              <a:gd name="connsiteX20" fmla="*/ 12191999 w 12191999"/>
              <a:gd name="connsiteY20" fmla="*/ 0 h 6858000"/>
              <a:gd name="connsiteX21" fmla="*/ 12191999 w 12191999"/>
              <a:gd name="connsiteY21" fmla="*/ 6858000 h 6858000"/>
              <a:gd name="connsiteX22" fmla="*/ 0 w 12191999"/>
              <a:gd name="connsiteY22" fmla="*/ 6858000 h 6858000"/>
              <a:gd name="connsiteX23" fmla="*/ 0 w 12191999"/>
              <a:gd name="connsiteY23"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1999" h="6858000">
                <a:moveTo>
                  <a:pt x="10933288" y="220131"/>
                </a:moveTo>
                <a:cubicBezTo>
                  <a:pt x="10425161" y="220131"/>
                  <a:pt x="10013243" y="632049"/>
                  <a:pt x="10013243" y="1140176"/>
                </a:cubicBezTo>
                <a:lnTo>
                  <a:pt x="10024623" y="1253066"/>
                </a:lnTo>
                <a:cubicBezTo>
                  <a:pt x="7608740" y="774094"/>
                  <a:pt x="4800972" y="570895"/>
                  <a:pt x="2167375" y="1253066"/>
                </a:cubicBezTo>
                <a:lnTo>
                  <a:pt x="2178756" y="1140176"/>
                </a:lnTo>
                <a:cubicBezTo>
                  <a:pt x="2178756" y="632049"/>
                  <a:pt x="1766838" y="220131"/>
                  <a:pt x="1258711" y="220131"/>
                </a:cubicBezTo>
                <a:cubicBezTo>
                  <a:pt x="750584" y="220131"/>
                  <a:pt x="338665" y="632049"/>
                  <a:pt x="338665" y="1140176"/>
                </a:cubicBezTo>
                <a:cubicBezTo>
                  <a:pt x="338665" y="1457756"/>
                  <a:pt x="499571" y="1737754"/>
                  <a:pt x="744305" y="1903092"/>
                </a:cubicBezTo>
                <a:lnTo>
                  <a:pt x="817247" y="1947406"/>
                </a:lnTo>
                <a:lnTo>
                  <a:pt x="801510" y="2103513"/>
                </a:lnTo>
                <a:cubicBezTo>
                  <a:pt x="583796" y="3222894"/>
                  <a:pt x="366081" y="4429359"/>
                  <a:pt x="772481" y="5563254"/>
                </a:cubicBezTo>
                <a:cubicBezTo>
                  <a:pt x="1033738" y="6032943"/>
                  <a:pt x="1182268" y="6355644"/>
                  <a:pt x="1651957" y="6355644"/>
                </a:cubicBezTo>
                <a:cubicBezTo>
                  <a:pt x="4817852" y="6674958"/>
                  <a:pt x="7664431" y="6645929"/>
                  <a:pt x="10540041" y="6355644"/>
                </a:cubicBezTo>
                <a:cubicBezTo>
                  <a:pt x="11009730" y="6355644"/>
                  <a:pt x="11143745" y="6032943"/>
                  <a:pt x="11390488" y="5505197"/>
                </a:cubicBezTo>
                <a:cubicBezTo>
                  <a:pt x="11724317" y="4371302"/>
                  <a:pt x="11695288" y="3222894"/>
                  <a:pt x="11390488" y="2103513"/>
                </a:cubicBezTo>
                <a:lnTo>
                  <a:pt x="11374751" y="1947406"/>
                </a:lnTo>
                <a:lnTo>
                  <a:pt x="11447694" y="1903092"/>
                </a:lnTo>
                <a:cubicBezTo>
                  <a:pt x="11692428" y="1737753"/>
                  <a:pt x="11853333" y="1457756"/>
                  <a:pt x="11853333" y="1140176"/>
                </a:cubicBezTo>
                <a:cubicBezTo>
                  <a:pt x="11853333" y="632049"/>
                  <a:pt x="11441415" y="220131"/>
                  <a:pt x="10933288" y="220131"/>
                </a:cubicBezTo>
                <a:close/>
                <a:moveTo>
                  <a:pt x="0" y="0"/>
                </a:moveTo>
                <a:lnTo>
                  <a:pt x="12191999" y="0"/>
                </a:lnTo>
                <a:lnTo>
                  <a:pt x="12191999" y="6858000"/>
                </a:lnTo>
                <a:lnTo>
                  <a:pt x="0" y="6858000"/>
                </a:lnTo>
                <a:lnTo>
                  <a:pt x="0" y="0"/>
                </a:lnTo>
                <a:close/>
              </a:path>
            </a:pathLst>
          </a:custGeom>
          <a:solidFill>
            <a:schemeClr val="accent2">
              <a:lumMod val="5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2843B649-736B-440B-9B84-76EB399F36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5D973DBE-19F9-43B9-81A2-709809864C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9A43B31C-B78C-46A7-9E02-9218C98B30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椭圆 5">
            <a:extLst>
              <a:ext uri="{FF2B5EF4-FFF2-40B4-BE49-F238E27FC236}">
                <a16:creationId xmlns:a16="http://schemas.microsoft.com/office/drawing/2014/main" id="{18544282-8E6E-458D-BB8E-90ED2378995B}"/>
              </a:ext>
            </a:extLst>
          </p:cNvPr>
          <p:cNvSpPr/>
          <p:nvPr userDrawn="1"/>
        </p:nvSpPr>
        <p:spPr>
          <a:xfrm>
            <a:off x="640611"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7" name="椭圆 6">
            <a:extLst>
              <a:ext uri="{FF2B5EF4-FFF2-40B4-BE49-F238E27FC236}">
                <a16:creationId xmlns:a16="http://schemas.microsoft.com/office/drawing/2014/main" id="{E1500241-2F86-4917-B1D0-E9AEED365FC3}"/>
              </a:ext>
            </a:extLst>
          </p:cNvPr>
          <p:cNvSpPr/>
          <p:nvPr userDrawn="1"/>
        </p:nvSpPr>
        <p:spPr>
          <a:xfrm>
            <a:off x="10353845" y="407208"/>
            <a:ext cx="1197544" cy="119754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428996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3375054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C00CD-8084-462D-868B-9358C626F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DD8250-AD89-44EF-91C3-DB64EBB13F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0D075F7-9E77-44BB-B732-970DFC6A282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6DC01A-309A-4F15-BDD1-F8990D6AB7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0B7855D-9723-459D-8AD2-64DE07E66FE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9956D39-AB99-4AAD-9F9D-DE01C984B0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69407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615765-741D-4EC3-AFAC-60A1677E0C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0CF2B97-4AD4-493C-A7B7-6B9B503B5D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130145E-C78D-4107-A20D-0135ED6FD9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32810F8-80D9-4C79-AEC4-CA6D08EB616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EC6E4239-1341-49BE-A80E-3F9D5A94F76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19E396E-2968-4D5D-B750-8EB91E6F7D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217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159CFA-68D5-4DF6-911C-93DBE7C88B0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5AF1306-6144-4DD6-9E65-0ED24E2DC4E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4F0AD9-34CC-482C-BF03-6C6591F9C75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5894CA6-2AB0-48D5-AE38-B8908E53BC5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2B953D-62EA-45E4-995D-90D62EF1D5E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02211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EAB9B68-A282-4952-B80C-74CD2798866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CE1259-9F96-41B6-853B-25B6F3CE401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C37308-409F-46AF-8566-A35E5E66EF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BD09F5-C466-4235-8896-79EE0DA2EA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546CE3-F901-49C8-BB70-FF3C1D3BB05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6CB80C7-84A4-45E7-B41A-6C72C9210D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DDDB1-8C7C-450B-AC79-64E7A91B4197}"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11096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78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11333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36218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836898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2883381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354051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1980790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89D47F5-E730-42C2-A8FB-9E687534F4C8}" type="datetimeFigureOut">
              <a:rPr lang="en-US" smtClean="0"/>
              <a:t>3/6/2023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49FBD23-604F-4A5E-968C-1C1FE245BD56}" type="slidenum">
              <a:rPr lang="en-US" smtClean="0"/>
              <a:t>‹#›</a:t>
            </a:fld>
            <a:endParaRPr lang="en-US"/>
          </a:p>
        </p:txBody>
      </p:sp>
    </p:spTree>
    <p:extLst>
      <p:ext uri="{BB962C8B-B14F-4D97-AF65-F5344CB8AC3E}">
        <p14:creationId xmlns:p14="http://schemas.microsoft.com/office/powerpoint/2010/main" val="3267843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765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260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13.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55" y="118657"/>
            <a:ext cx="10744564" cy="5798917"/>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548" b="100000" l="3275" r="29776"/>
                    </a14:imgEffect>
                  </a14:imgLayer>
                </a14:imgProps>
              </a:ext>
              <a:ext uri="{28A0092B-C50C-407E-A947-70E740481C1C}">
                <a14:useLocalDpi xmlns:a14="http://schemas.microsoft.com/office/drawing/2010/main" val="0"/>
              </a:ext>
            </a:extLst>
          </a:blip>
          <a:srcRect t="52500" r="66806"/>
          <a:stretch/>
        </p:blipFill>
        <p:spPr>
          <a:xfrm flipH="1">
            <a:off x="9709571" y="3018115"/>
            <a:ext cx="2790825" cy="3993565"/>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9036" b="100000" l="3275" r="64827">
                        <a14:foregroundMark x1="48696" y1="9157" x2="39660" y2="31898"/>
                        <a14:foregroundMark x1="50515" y1="12189" x2="53002" y2="30988"/>
                        <a14:foregroundMark x1="58096" y1="29290" x2="64827" y2="31110"/>
                      </a14:backgroundRemoval>
                    </a14:imgEffect>
                  </a14:imgLayer>
                </a14:imgProps>
              </a:ext>
              <a:ext uri="{28A0092B-C50C-407E-A947-70E740481C1C}">
                <a14:useLocalDpi xmlns:a14="http://schemas.microsoft.com/office/drawing/2010/main" val="0"/>
              </a:ext>
            </a:extLst>
          </a:blip>
          <a:srcRect l="33194" t="499" r="33612" b="52001"/>
          <a:stretch/>
        </p:blipFill>
        <p:spPr>
          <a:xfrm>
            <a:off x="477538" y="3357782"/>
            <a:ext cx="3038475" cy="434794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184" b="100000" l="3275" r="98363">
                        <a14:foregroundMark x1="48696" y1="9157" x2="39660" y2="31898"/>
                        <a14:foregroundMark x1="50515" y1="12189" x2="53002" y2="30988"/>
                        <a14:foregroundMark x1="74227" y1="11037" x2="88478" y2="22559"/>
                        <a14:foregroundMark x1="93087" y1="22074" x2="94118" y2="29169"/>
                        <a14:foregroundMark x1="68769" y1="12007" x2="68102" y2="14130"/>
                        <a14:backgroundMark x1="64463" y1="29472" x2="63008" y2="33050"/>
                      </a14:backgroundRemoval>
                    </a14:imgEffect>
                  </a14:imgLayer>
                </a14:imgProps>
              </a:ext>
              <a:ext uri="{28A0092B-C50C-407E-A947-70E740481C1C}">
                <a14:useLocalDpi xmlns:a14="http://schemas.microsoft.com/office/drawing/2010/main" val="0"/>
              </a:ext>
            </a:extLst>
          </a:blip>
          <a:srcRect l="62633" t="-2959" r="3276" b="63704"/>
          <a:stretch/>
        </p:blipFill>
        <p:spPr>
          <a:xfrm>
            <a:off x="5844444" y="3357782"/>
            <a:ext cx="3120537" cy="359327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098" y="40505"/>
            <a:ext cx="1549364" cy="1549364"/>
          </a:xfrm>
          <a:prstGeom prst="rect">
            <a:avLst/>
          </a:prstGeom>
        </p:spPr>
      </p:pic>
      <p:pic>
        <p:nvPicPr>
          <p:cNvPr id="16" name="Picture 15"/>
          <p:cNvPicPr>
            <a:picLocks noChangeAspect="1"/>
          </p:cNvPicPr>
          <p:nvPr/>
        </p:nvPicPr>
        <p:blipFill>
          <a:blip r:embed="rId9"/>
          <a:stretch>
            <a:fillRect/>
          </a:stretch>
        </p:blipFill>
        <p:spPr>
          <a:xfrm>
            <a:off x="2114760" y="1426921"/>
            <a:ext cx="8333954" cy="3182388"/>
          </a:xfrm>
          <a:prstGeom prst="rect">
            <a:avLst/>
          </a:prstGeom>
        </p:spPr>
      </p:pic>
    </p:spTree>
    <p:extLst>
      <p:ext uri="{BB962C8B-B14F-4D97-AF65-F5344CB8AC3E}">
        <p14:creationId xmlns:p14="http://schemas.microsoft.com/office/powerpoint/2010/main" val="137511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57063" y="283992"/>
            <a:ext cx="9398642" cy="6231493"/>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600" b="1" i="0" dirty="0">
                <a:solidFill>
                  <a:srgbClr val="C00000"/>
                </a:solidFill>
                <a:effectLst/>
                <a:latin typeface="Cambria" panose="02040503050406030204" pitchFamily="18" charset="0"/>
                <a:ea typeface="Cambria" panose="02040503050406030204" pitchFamily="18" charset="0"/>
              </a:rPr>
              <a:t>Bài học của gấu</a:t>
            </a:r>
            <a:endParaRPr lang="vi-VN" sz="3600" b="0" i="0" dirty="0">
              <a:solidFill>
                <a:srgbClr val="C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algn="r"/>
            <a:r>
              <a:rPr lang="vi-VN" sz="3600" b="0" i="0" dirty="0">
                <a:solidFill>
                  <a:srgbClr val="000000"/>
                </a:solidFill>
                <a:effectLst/>
                <a:latin typeface="Cambria" panose="02040503050406030204" pitchFamily="18" charset="0"/>
                <a:ea typeface="Cambria" panose="02040503050406030204" pitchFamily="18" charset="0"/>
              </a:rPr>
              <a:t>(Theo Bùi Việt Hà)</a:t>
            </a:r>
          </a:p>
        </p:txBody>
      </p:sp>
      <p:pic>
        <p:nvPicPr>
          <p:cNvPr id="15"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15" y="3399738"/>
            <a:ext cx="3985918" cy="3985918"/>
          </a:xfrm>
          <a:prstGeom prst="rect">
            <a:avLst/>
          </a:prstGeom>
        </p:spPr>
      </p:pic>
    </p:spTree>
    <p:extLst>
      <p:ext uri="{BB962C8B-B14F-4D97-AF65-F5344CB8AC3E}">
        <p14:creationId xmlns:p14="http://schemas.microsoft.com/office/powerpoint/2010/main" val="15934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568150" y="1054105"/>
            <a:ext cx="7620660" cy="5803895"/>
          </a:xfrm>
          <a:prstGeom prst="rect">
            <a:avLst/>
          </a:prstGeom>
        </p:spPr>
      </p:pic>
    </p:spTree>
    <p:extLst>
      <p:ext uri="{BB962C8B-B14F-4D97-AF65-F5344CB8AC3E}">
        <p14:creationId xmlns:p14="http://schemas.microsoft.com/office/powerpoint/2010/main" val="188433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5944692" y="1875250"/>
            <a:ext cx="5722448" cy="4286642"/>
          </a:xfrm>
          <a:prstGeom prst="rect">
            <a:avLst/>
          </a:prstGeom>
          <a:ln>
            <a:noFill/>
          </a:ln>
          <a:effectLst>
            <a:softEdge rad="112500"/>
          </a:effectLst>
        </p:spPr>
      </p:pic>
      <p:sp>
        <p:nvSpPr>
          <p:cNvPr id="6" name="TextBox 5"/>
          <p:cNvSpPr txBox="1"/>
          <p:nvPr/>
        </p:nvSpPr>
        <p:spPr>
          <a:xfrm>
            <a:off x="760746" y="1972614"/>
            <a:ext cx="5527549" cy="3970318"/>
          </a:xfrm>
          <a:prstGeom prst="rect">
            <a:avLst/>
          </a:prstGeom>
          <a:noFill/>
        </p:spPr>
        <p:txBody>
          <a:bodyPr wrap="square" rtlCol="0">
            <a:spAutoFit/>
          </a:bodyPr>
          <a:lstStyle/>
          <a:p>
            <a:pPr algn="just"/>
            <a:r>
              <a:rPr lang="en-US" sz="3600" b="1" i="1" dirty="0">
                <a:solidFill>
                  <a:srgbClr val="C00000"/>
                </a:solidFill>
                <a:latin typeface="Cambria" panose="02040503050406030204" pitchFamily="18" charset="0"/>
                <a:ea typeface="Cambria" panose="02040503050406030204" pitchFamily="18" charset="0"/>
              </a:rPr>
              <a:t>a.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Tìm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từ</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ngữ</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chỉ</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sự</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vật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đặc</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điểm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tiếng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bắt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bằng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s </a:t>
            </a:r>
            <a:r>
              <a:rPr lang="en-US" sz="3600" b="1" i="1" dirty="0" err="1">
                <a:solidFill>
                  <a:srgbClr val="C00000"/>
                </a:solidFill>
                <a:latin typeface="Cambria" panose="02040503050406030204" pitchFamily="18" charset="0"/>
                <a:ea typeface="Cambria" panose="02040503050406030204" pitchFamily="18" charset="0"/>
              </a:rPr>
              <a:t>hoặc</a:t>
            </a:r>
            <a:r>
              <a:rPr lang="en-US" sz="3600" b="1" i="1" dirty="0">
                <a:solidFill>
                  <a:srgbClr val="C00000"/>
                </a:solidFill>
                <a:latin typeface="Cambria" panose="02040503050406030204" pitchFamily="18" charset="0"/>
                <a:ea typeface="Cambria" panose="02040503050406030204" pitchFamily="18" charset="0"/>
              </a:rPr>
              <a:t> x. </a:t>
            </a:r>
          </a:p>
          <a:p>
            <a:pPr algn="just"/>
            <a:r>
              <a:rPr lang="en-US" sz="3600" b="1" i="1" dirty="0">
                <a:solidFill>
                  <a:srgbClr val="C00000"/>
                </a:solidFill>
                <a:latin typeface="Cambria" panose="02040503050406030204" pitchFamily="18" charset="0"/>
                <a:ea typeface="Cambria" panose="02040503050406030204" pitchFamily="18" charset="0"/>
              </a:rPr>
              <a:t>b.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Tìm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từ</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ngữ</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chỉ</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sự</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vật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đặc</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điểm</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có</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tiếng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bắt</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err="1">
                <a:solidFill>
                  <a:schemeClr val="tx1">
                    <a:lumMod val="85000"/>
                    <a:lumOff val="15000"/>
                  </a:schemeClr>
                </a:solidFill>
                <a:latin typeface="Cambria" panose="02040503050406030204" pitchFamily="18" charset="0"/>
                <a:ea typeface="Cambria" panose="02040503050406030204" pitchFamily="18" charset="0"/>
              </a:rPr>
              <a:t>đầu</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p>
          <a:p>
            <a:pPr algn="just"/>
            <a:r>
              <a:rPr lang="en-US" sz="3600" b="1" i="1" dirty="0" err="1">
                <a:solidFill>
                  <a:schemeClr val="tx1">
                    <a:lumMod val="85000"/>
                    <a:lumOff val="15000"/>
                  </a:schemeClr>
                </a:solidFill>
                <a:latin typeface="Cambria" panose="02040503050406030204" pitchFamily="18" charset="0"/>
                <a:ea typeface="Cambria" panose="02040503050406030204" pitchFamily="18" charset="0"/>
              </a:rPr>
              <a:t>bằng</a:t>
            </a:r>
            <a:r>
              <a:rPr lang="en-US" sz="3600" b="1" i="1" dirty="0">
                <a:solidFill>
                  <a:schemeClr val="tx1">
                    <a:lumMod val="85000"/>
                    <a:lumOff val="15000"/>
                  </a:schemeClr>
                </a:solidFill>
                <a:latin typeface="Cambria" panose="02040503050406030204" pitchFamily="18" charset="0"/>
                <a:ea typeface="Cambria" panose="02040503050406030204" pitchFamily="18" charset="0"/>
              </a:rPr>
              <a:t> </a:t>
            </a:r>
            <a:r>
              <a:rPr lang="en-US" sz="3600" b="1" i="1" dirty="0">
                <a:solidFill>
                  <a:srgbClr val="C00000"/>
                </a:solidFill>
                <a:latin typeface="Cambria" panose="02040503050406030204" pitchFamily="18" charset="0"/>
                <a:ea typeface="Cambria" panose="02040503050406030204" pitchFamily="18" charset="0"/>
              </a:rPr>
              <a:t>v </a:t>
            </a:r>
            <a:r>
              <a:rPr lang="en-US" sz="3600" b="1" i="1" dirty="0" err="1">
                <a:solidFill>
                  <a:srgbClr val="C00000"/>
                </a:solidFill>
                <a:latin typeface="Cambria" panose="02040503050406030204" pitchFamily="18" charset="0"/>
                <a:ea typeface="Cambria" panose="02040503050406030204" pitchFamily="18" charset="0"/>
              </a:rPr>
              <a:t>hoặc</a:t>
            </a:r>
            <a:r>
              <a:rPr lang="en-US" sz="3600" b="1" i="1" dirty="0">
                <a:solidFill>
                  <a:srgbClr val="C00000"/>
                </a:solidFill>
                <a:latin typeface="Cambria" panose="02040503050406030204" pitchFamily="18" charset="0"/>
                <a:ea typeface="Cambria" panose="02040503050406030204" pitchFamily="18" charset="0"/>
              </a:rPr>
              <a:t> d. </a:t>
            </a:r>
          </a:p>
          <a:p>
            <a:pPr marL="742950" indent="-742950" algn="just">
              <a:buAutoNum type="alphaLcPeriod"/>
            </a:pPr>
            <a:endParaRPr lang="en-US" sz="3600" b="1" i="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7" name="TextBox 6"/>
          <p:cNvSpPr txBox="1"/>
          <p:nvPr/>
        </p:nvSpPr>
        <p:spPr>
          <a:xfrm>
            <a:off x="1844040" y="476732"/>
            <a:ext cx="6801862" cy="923330"/>
          </a:xfrm>
          <a:prstGeom prst="rect">
            <a:avLst/>
          </a:prstGeom>
          <a:noFill/>
        </p:spPr>
        <p:txBody>
          <a:bodyPr wrap="none" rtlCol="0">
            <a:spAutoFit/>
          </a:bodyPr>
          <a:lstStyle/>
          <a:p>
            <a:r>
              <a:rPr lang="en-US" sz="5400" dirty="0" err="1">
                <a:solidFill>
                  <a:srgbClr val="0070C0"/>
                </a:solidFill>
                <a:latin typeface="SVN-Poky's" panose="020B0606040200020203" pitchFamily="34" charset="0"/>
              </a:rPr>
              <a:t>Làm</a:t>
            </a:r>
            <a:r>
              <a:rPr lang="en-US" sz="5400" dirty="0">
                <a:solidFill>
                  <a:srgbClr val="0070C0"/>
                </a:solidFill>
                <a:latin typeface="SVN-Poky's" panose="020B0606040200020203" pitchFamily="34" charset="0"/>
              </a:rPr>
              <a:t> </a:t>
            </a:r>
            <a:r>
              <a:rPr lang="en-US" sz="5400" dirty="0" err="1">
                <a:solidFill>
                  <a:srgbClr val="0070C0"/>
                </a:solidFill>
                <a:latin typeface="SVN-Poky's" panose="020B0606040200020203" pitchFamily="34" charset="0"/>
              </a:rPr>
              <a:t>bài</a:t>
            </a:r>
            <a:r>
              <a:rPr lang="en-US" sz="5400" dirty="0">
                <a:solidFill>
                  <a:srgbClr val="0070C0"/>
                </a:solidFill>
                <a:latin typeface="SVN-Poky's" panose="020B0606040200020203" pitchFamily="34" charset="0"/>
              </a:rPr>
              <a:t> </a:t>
            </a:r>
            <a:r>
              <a:rPr lang="en-US" sz="5400" dirty="0" err="1">
                <a:solidFill>
                  <a:srgbClr val="0070C0"/>
                </a:solidFill>
                <a:latin typeface="SVN-Poky's" panose="020B0606040200020203" pitchFamily="34" charset="0"/>
              </a:rPr>
              <a:t>tập</a:t>
            </a:r>
            <a:r>
              <a:rPr lang="en-US" sz="5400" dirty="0">
                <a:solidFill>
                  <a:srgbClr val="0070C0"/>
                </a:solidFill>
                <a:latin typeface="SVN-Poky's" panose="020B0606040200020203" pitchFamily="34" charset="0"/>
              </a:rPr>
              <a:t> </a:t>
            </a:r>
            <a:r>
              <a:rPr lang="en-US" sz="5400" dirty="0">
                <a:solidFill>
                  <a:srgbClr val="00B050"/>
                </a:solidFill>
                <a:latin typeface="SVN-Poky's" panose="020B0606040200020203" pitchFamily="34" charset="0"/>
              </a:rPr>
              <a:t>a</a:t>
            </a:r>
            <a:r>
              <a:rPr lang="en-US" sz="5400" dirty="0">
                <a:solidFill>
                  <a:srgbClr val="0070C0"/>
                </a:solidFill>
                <a:latin typeface="SVN-Poky's" panose="020B0606040200020203" pitchFamily="34" charset="0"/>
              </a:rPr>
              <a:t> </a:t>
            </a:r>
            <a:r>
              <a:rPr lang="en-US" sz="5400" dirty="0" err="1">
                <a:solidFill>
                  <a:schemeClr val="accent2">
                    <a:lumMod val="75000"/>
                  </a:schemeClr>
                </a:solidFill>
                <a:latin typeface="SVN-Poky's" panose="020B0606040200020203" pitchFamily="34" charset="0"/>
              </a:rPr>
              <a:t>hoặc</a:t>
            </a:r>
            <a:r>
              <a:rPr lang="en-US" sz="5400" dirty="0">
                <a:solidFill>
                  <a:srgbClr val="0070C0"/>
                </a:solidFill>
                <a:latin typeface="SVN-Poky's" panose="020B0606040200020203" pitchFamily="34" charset="0"/>
              </a:rPr>
              <a:t> </a:t>
            </a:r>
            <a:r>
              <a:rPr lang="en-US" sz="5400" dirty="0">
                <a:solidFill>
                  <a:srgbClr val="FFC000"/>
                </a:solidFill>
                <a:latin typeface="SVN-Poky's" panose="020B0606040200020203" pitchFamily="34" charset="0"/>
              </a:rPr>
              <a:t>b</a:t>
            </a:r>
          </a:p>
        </p:txBody>
      </p:sp>
      <p:sp>
        <p:nvSpPr>
          <p:cNvPr id="8" name="TextBox 7"/>
          <p:cNvSpPr txBox="1"/>
          <p:nvPr/>
        </p:nvSpPr>
        <p:spPr>
          <a:xfrm>
            <a:off x="319877" y="148712"/>
            <a:ext cx="1219200"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0765" y="4071282"/>
            <a:ext cx="2477809" cy="2751492"/>
          </a:xfrm>
          <a:prstGeom prst="rect">
            <a:avLst/>
          </a:prstGeom>
        </p:spPr>
      </p:pic>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ackgroundRemoval t="53866" b="94874" l="52395" r="94711"/>
                    </a14:imgEffect>
                  </a14:imgLayer>
                </a14:imgProps>
              </a:ext>
            </a:extLst>
          </a:blip>
          <a:srcRect l="47105" t="48740"/>
          <a:stretch/>
        </p:blipFill>
        <p:spPr>
          <a:xfrm>
            <a:off x="10344289" y="-191196"/>
            <a:ext cx="2195647" cy="1958801"/>
          </a:xfrm>
          <a:prstGeom prst="rect">
            <a:avLst/>
          </a:prstGeom>
        </p:spPr>
      </p:pic>
    </p:spTree>
    <p:extLst>
      <p:ext uri="{BB962C8B-B14F-4D97-AF65-F5344CB8AC3E}">
        <p14:creationId xmlns:p14="http://schemas.microsoft.com/office/powerpoint/2010/main" val="362072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360"/>
                                          </p:val>
                                        </p:tav>
                                        <p:tav tm="100000">
                                          <p:val>
                                            <p:fltVal val="0"/>
                                          </p:val>
                                        </p:tav>
                                      </p:tavLst>
                                    </p:anim>
                                    <p:animEffect transition="in" filter="fade">
                                      <p:cBhvr>
                                        <p:cTn id="24" dur="500"/>
                                        <p:tgtEl>
                                          <p:spTgt spid="6"/>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194560" y="443547"/>
            <a:ext cx="8537701" cy="6071938"/>
          </a:xfrm>
          <a:prstGeom prst="rect">
            <a:avLst/>
          </a:prstGeom>
          <a:ln>
            <a:noFill/>
          </a:ln>
          <a:effectLst>
            <a:softEdge rad="112500"/>
          </a:effectLst>
        </p:spPr>
      </p:pic>
      <p:sp>
        <p:nvSpPr>
          <p:cNvPr id="8" name="TextBox 7"/>
          <p:cNvSpPr txBox="1"/>
          <p:nvPr/>
        </p:nvSpPr>
        <p:spPr>
          <a:xfrm>
            <a:off x="319876" y="148712"/>
            <a:ext cx="1722201"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2a</a:t>
            </a:r>
          </a:p>
        </p:txBody>
      </p:sp>
      <p:sp>
        <p:nvSpPr>
          <p:cNvPr id="2" name="Rectangle 1"/>
          <p:cNvSpPr/>
          <p:nvPr/>
        </p:nvSpPr>
        <p:spPr>
          <a:xfrm>
            <a:off x="2441896" y="7499074"/>
            <a:ext cx="5448928" cy="424732"/>
          </a:xfrm>
          <a:prstGeom prst="rect">
            <a:avLst/>
          </a:prstGeom>
        </p:spPr>
        <p:txBody>
          <a:bodyPr wrap="none">
            <a:spAutoFit/>
          </a:bodyPr>
          <a:lstStyle/>
          <a:p>
            <a:pPr algn="just">
              <a:lnSpc>
                <a:spcPct val="120000"/>
              </a:lnSpc>
              <a:spcAft>
                <a:spcPts val="0"/>
              </a:spcAft>
            </a:pPr>
            <a:r>
              <a:rPr lang="nl-NL" dirty="0">
                <a:latin typeface="Times New Roman" panose="02020603050405020304" pitchFamily="18" charset="0"/>
                <a:ea typeface="Times New Roman" panose="02020603050405020304" pitchFamily="18" charset="0"/>
              </a:rPr>
              <a:t>sên/ sóc/ sim/ vũ sữa/ xoài/ xương rồng/ sông/ suối/sỏi,...</a:t>
            </a:r>
            <a:endParaRPr lang="en-US" sz="1600" dirty="0">
              <a:effectLst/>
              <a:latin typeface="Times New Roman" panose="02020603050405020304" pitchFamily="18" charset="0"/>
              <a:ea typeface="Times New Roman" panose="02020603050405020304" pitchFamily="18" charset="0"/>
            </a:endParaRPr>
          </a:p>
        </p:txBody>
      </p:sp>
      <p:sp>
        <p:nvSpPr>
          <p:cNvPr id="3" name="Line Callout 1 2"/>
          <p:cNvSpPr/>
          <p:nvPr/>
        </p:nvSpPr>
        <p:spPr>
          <a:xfrm>
            <a:off x="9928005" y="2793716"/>
            <a:ext cx="1109219" cy="685800"/>
          </a:xfrm>
          <a:prstGeom prst="borderCallout1">
            <a:avLst>
              <a:gd name="adj1" fmla="val 18750"/>
              <a:gd name="adj2" fmla="val -8333"/>
              <a:gd name="adj3" fmla="val 44167"/>
              <a:gd name="adj4" fmla="val -55000"/>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sên</a:t>
            </a:r>
            <a:endParaRPr lang="en-US" sz="3600" dirty="0">
              <a:latin typeface="Cambria" panose="02040503050406030204" pitchFamily="18" charset="0"/>
              <a:ea typeface="Cambria" panose="02040503050406030204" pitchFamily="18" charset="0"/>
            </a:endParaRPr>
          </a:p>
        </p:txBody>
      </p:sp>
      <p:sp>
        <p:nvSpPr>
          <p:cNvPr id="11" name="Line Callout 1 10"/>
          <p:cNvSpPr/>
          <p:nvPr/>
        </p:nvSpPr>
        <p:spPr>
          <a:xfrm>
            <a:off x="1889597" y="2107916"/>
            <a:ext cx="956819" cy="685800"/>
          </a:xfrm>
          <a:prstGeom prst="borderCallout1">
            <a:avLst>
              <a:gd name="adj1" fmla="val 76528"/>
              <a:gd name="adj2" fmla="val 101569"/>
              <a:gd name="adj3" fmla="val 68612"/>
              <a:gd name="adj4" fmla="val 163210"/>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sóc</a:t>
            </a:r>
            <a:endParaRPr lang="en-US" sz="3600" dirty="0">
              <a:latin typeface="Cambria" panose="02040503050406030204" pitchFamily="18" charset="0"/>
              <a:ea typeface="Cambria" panose="02040503050406030204" pitchFamily="18" charset="0"/>
            </a:endParaRPr>
          </a:p>
        </p:txBody>
      </p:sp>
      <p:sp>
        <p:nvSpPr>
          <p:cNvPr id="12" name="Line Callout 1 11"/>
          <p:cNvSpPr/>
          <p:nvPr/>
        </p:nvSpPr>
        <p:spPr>
          <a:xfrm>
            <a:off x="1085259" y="5308316"/>
            <a:ext cx="956819" cy="685800"/>
          </a:xfrm>
          <a:prstGeom prst="borderCallout1">
            <a:avLst>
              <a:gd name="adj1" fmla="val 76528"/>
              <a:gd name="adj2" fmla="val 101569"/>
              <a:gd name="adj3" fmla="val 68612"/>
              <a:gd name="adj4" fmla="val 163210"/>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sim</a:t>
            </a:r>
          </a:p>
        </p:txBody>
      </p:sp>
      <p:sp>
        <p:nvSpPr>
          <p:cNvPr id="13" name="Line Callout 1 12"/>
          <p:cNvSpPr/>
          <p:nvPr/>
        </p:nvSpPr>
        <p:spPr>
          <a:xfrm>
            <a:off x="3276600" y="631451"/>
            <a:ext cx="1554317" cy="685800"/>
          </a:xfrm>
          <a:prstGeom prst="borderCallout1">
            <a:avLst>
              <a:gd name="adj1" fmla="val 76528"/>
              <a:gd name="adj2" fmla="val 101569"/>
              <a:gd name="adj3" fmla="val 108612"/>
              <a:gd name="adj4" fmla="val 175952"/>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sữa</a:t>
            </a:r>
            <a:endParaRPr lang="en-US" sz="3600" dirty="0">
              <a:latin typeface="Cambria" panose="02040503050406030204" pitchFamily="18" charset="0"/>
              <a:ea typeface="Cambria" panose="02040503050406030204" pitchFamily="18" charset="0"/>
            </a:endParaRPr>
          </a:p>
        </p:txBody>
      </p:sp>
      <p:sp>
        <p:nvSpPr>
          <p:cNvPr id="14" name="Line Callout 1 13"/>
          <p:cNvSpPr/>
          <p:nvPr/>
        </p:nvSpPr>
        <p:spPr>
          <a:xfrm>
            <a:off x="6888480" y="283992"/>
            <a:ext cx="1129247" cy="685800"/>
          </a:xfrm>
          <a:prstGeom prst="borderCallout1">
            <a:avLst>
              <a:gd name="adj1" fmla="val 100972"/>
              <a:gd name="adj2" fmla="val 54334"/>
              <a:gd name="adj3" fmla="val 150834"/>
              <a:gd name="adj4" fmla="val 20885"/>
            </a:avLst>
          </a:prstGeom>
          <a:solidFill>
            <a:schemeClr val="accent4">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xoài</a:t>
            </a:r>
            <a:endParaRPr lang="en-US" sz="3600" dirty="0">
              <a:latin typeface="Cambria" panose="02040503050406030204" pitchFamily="18" charset="0"/>
              <a:ea typeface="Cambria" panose="02040503050406030204" pitchFamily="18" charset="0"/>
            </a:endParaRPr>
          </a:p>
        </p:txBody>
      </p:sp>
      <p:sp>
        <p:nvSpPr>
          <p:cNvPr id="15" name="Line Callout 1 14"/>
          <p:cNvSpPr/>
          <p:nvPr/>
        </p:nvSpPr>
        <p:spPr>
          <a:xfrm>
            <a:off x="5821680" y="3697752"/>
            <a:ext cx="2545080" cy="685800"/>
          </a:xfrm>
          <a:prstGeom prst="borderCallout1">
            <a:avLst>
              <a:gd name="adj1" fmla="val 100972"/>
              <a:gd name="adj2" fmla="val 54334"/>
              <a:gd name="adj3" fmla="val 150834"/>
              <a:gd name="adj4" fmla="val 5915"/>
            </a:avLst>
          </a:prstGeom>
          <a:solidFill>
            <a:schemeClr val="accent4">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xương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rồng</a:t>
            </a:r>
            <a:endParaRPr lang="en-US" sz="3600" dirty="0">
              <a:latin typeface="Cambria" panose="02040503050406030204" pitchFamily="18" charset="0"/>
              <a:ea typeface="Cambria" panose="02040503050406030204" pitchFamily="18" charset="0"/>
            </a:endParaRPr>
          </a:p>
        </p:txBody>
      </p:sp>
      <p:sp>
        <p:nvSpPr>
          <p:cNvPr id="16" name="Line Callout 1 15"/>
          <p:cNvSpPr/>
          <p:nvPr/>
        </p:nvSpPr>
        <p:spPr>
          <a:xfrm>
            <a:off x="4692433" y="5341922"/>
            <a:ext cx="1129247" cy="685800"/>
          </a:xfrm>
          <a:prstGeom prst="borderCallout1">
            <a:avLst>
              <a:gd name="adj1" fmla="val 63194"/>
              <a:gd name="adj2" fmla="val 98870"/>
              <a:gd name="adj3" fmla="val 26390"/>
              <a:gd name="adj4" fmla="val 169214"/>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sỏi</a:t>
            </a:r>
            <a:endParaRPr lang="en-US" sz="3600" dirty="0">
              <a:latin typeface="Cambria" panose="02040503050406030204" pitchFamily="18" charset="0"/>
              <a:ea typeface="Cambria" panose="02040503050406030204" pitchFamily="18" charset="0"/>
            </a:endParaRPr>
          </a:p>
        </p:txBody>
      </p:sp>
      <p:sp>
        <p:nvSpPr>
          <p:cNvPr id="17" name="Line Callout 1 16"/>
          <p:cNvSpPr/>
          <p:nvPr/>
        </p:nvSpPr>
        <p:spPr>
          <a:xfrm>
            <a:off x="7040880" y="5089853"/>
            <a:ext cx="1129247" cy="685800"/>
          </a:xfrm>
          <a:prstGeom prst="borderCallout1">
            <a:avLst>
              <a:gd name="adj1" fmla="val 100972"/>
              <a:gd name="adj2" fmla="val 54334"/>
              <a:gd name="adj3" fmla="val 119723"/>
              <a:gd name="adj4" fmla="val -12979"/>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suối</a:t>
            </a:r>
            <a:endParaRPr lang="en-US" sz="3600" dirty="0">
              <a:latin typeface="Cambria" panose="02040503050406030204" pitchFamily="18" charset="0"/>
              <a:ea typeface="Cambria" panose="02040503050406030204" pitchFamily="18" charset="0"/>
            </a:endParaRPr>
          </a:p>
        </p:txBody>
      </p:sp>
      <p:sp>
        <p:nvSpPr>
          <p:cNvPr id="18" name="Line Callout 1 17"/>
          <p:cNvSpPr/>
          <p:nvPr/>
        </p:nvSpPr>
        <p:spPr>
          <a:xfrm>
            <a:off x="5898000" y="2052217"/>
            <a:ext cx="1129247" cy="685800"/>
          </a:xfrm>
          <a:prstGeom prst="borderCallout1">
            <a:avLst>
              <a:gd name="adj1" fmla="val 100972"/>
              <a:gd name="adj2" fmla="val 54334"/>
              <a:gd name="adj3" fmla="val 130834"/>
              <a:gd name="adj4" fmla="val 158417"/>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sông</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566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randombar(horizont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24840" y="283992"/>
            <a:ext cx="11030865" cy="6231493"/>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194560" y="443547"/>
            <a:ext cx="8537701" cy="6071938"/>
          </a:xfrm>
          <a:prstGeom prst="rect">
            <a:avLst/>
          </a:prstGeom>
          <a:ln>
            <a:noFill/>
          </a:ln>
          <a:effectLst>
            <a:softEdge rad="112500"/>
          </a:effectLst>
        </p:spPr>
      </p:pic>
      <p:sp>
        <p:nvSpPr>
          <p:cNvPr id="8" name="TextBox 7"/>
          <p:cNvSpPr txBox="1"/>
          <p:nvPr/>
        </p:nvSpPr>
        <p:spPr>
          <a:xfrm>
            <a:off x="319876" y="148712"/>
            <a:ext cx="1722201"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2b</a:t>
            </a:r>
          </a:p>
        </p:txBody>
      </p:sp>
      <p:sp>
        <p:nvSpPr>
          <p:cNvPr id="3" name="Line Callout 1 2"/>
          <p:cNvSpPr/>
          <p:nvPr/>
        </p:nvSpPr>
        <p:spPr>
          <a:xfrm>
            <a:off x="9502976" y="2083428"/>
            <a:ext cx="1109219" cy="685800"/>
          </a:xfrm>
          <a:prstGeom prst="borderCallout1">
            <a:avLst>
              <a:gd name="adj1" fmla="val 105417"/>
              <a:gd name="adj2" fmla="val 16398"/>
              <a:gd name="adj3" fmla="val 228611"/>
              <a:gd name="adj4" fmla="val -20651"/>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dê</a:t>
            </a:r>
            <a:endParaRPr lang="en-US" sz="3600" dirty="0">
              <a:latin typeface="Cambria" panose="02040503050406030204" pitchFamily="18" charset="0"/>
              <a:ea typeface="Cambria" panose="02040503050406030204" pitchFamily="18" charset="0"/>
            </a:endParaRPr>
          </a:p>
        </p:txBody>
      </p:sp>
      <p:sp>
        <p:nvSpPr>
          <p:cNvPr id="13" name="Line Callout 1 12"/>
          <p:cNvSpPr/>
          <p:nvPr/>
        </p:nvSpPr>
        <p:spPr>
          <a:xfrm>
            <a:off x="3276600" y="631451"/>
            <a:ext cx="1554317" cy="685800"/>
          </a:xfrm>
          <a:prstGeom prst="borderCallout1">
            <a:avLst>
              <a:gd name="adj1" fmla="val 76528"/>
              <a:gd name="adj2" fmla="val 101569"/>
              <a:gd name="adj3" fmla="val 108612"/>
              <a:gd name="adj4" fmla="val 175952"/>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sữa</a:t>
            </a:r>
            <a:endParaRPr lang="en-US" sz="3600" dirty="0">
              <a:latin typeface="Cambria" panose="02040503050406030204" pitchFamily="18" charset="0"/>
              <a:ea typeface="Cambria" panose="02040503050406030204" pitchFamily="18" charset="0"/>
            </a:endParaRPr>
          </a:p>
        </p:txBody>
      </p:sp>
      <p:sp>
        <p:nvSpPr>
          <p:cNvPr id="14" name="Line Callout 1 13"/>
          <p:cNvSpPr/>
          <p:nvPr/>
        </p:nvSpPr>
        <p:spPr>
          <a:xfrm>
            <a:off x="8297487" y="1397628"/>
            <a:ext cx="1129247" cy="685800"/>
          </a:xfrm>
          <a:prstGeom prst="borderCallout1">
            <a:avLst>
              <a:gd name="adj1" fmla="val 100972"/>
              <a:gd name="adj2" fmla="val 54334"/>
              <a:gd name="adj3" fmla="val 150834"/>
              <a:gd name="adj4" fmla="val 20885"/>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vạc</a:t>
            </a:r>
            <a:endParaRPr lang="en-US" sz="3600" dirty="0">
              <a:latin typeface="Cambria" panose="02040503050406030204" pitchFamily="18" charset="0"/>
              <a:ea typeface="Cambria" panose="02040503050406030204" pitchFamily="18" charset="0"/>
            </a:endParaRPr>
          </a:p>
        </p:txBody>
      </p:sp>
      <p:sp>
        <p:nvSpPr>
          <p:cNvPr id="15" name="Line Callout 1 14"/>
          <p:cNvSpPr/>
          <p:nvPr/>
        </p:nvSpPr>
        <p:spPr>
          <a:xfrm>
            <a:off x="6537959" y="5504686"/>
            <a:ext cx="1479767" cy="685800"/>
          </a:xfrm>
          <a:prstGeom prst="borderCallout1">
            <a:avLst>
              <a:gd name="adj1" fmla="val 65416"/>
              <a:gd name="adj2" fmla="val 100679"/>
              <a:gd name="adj3" fmla="val 19723"/>
              <a:gd name="adj4" fmla="val 138771"/>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dứa</a:t>
            </a:r>
            <a:endParaRPr lang="en-US" sz="3600" dirty="0">
              <a:latin typeface="Cambria" panose="02040503050406030204" pitchFamily="18" charset="0"/>
              <a:ea typeface="Cambria" panose="02040503050406030204" pitchFamily="18" charset="0"/>
            </a:endParaRPr>
          </a:p>
        </p:txBody>
      </p:sp>
      <p:sp>
        <p:nvSpPr>
          <p:cNvPr id="17" name="Line Callout 1 16"/>
          <p:cNvSpPr/>
          <p:nvPr/>
        </p:nvSpPr>
        <p:spPr>
          <a:xfrm>
            <a:off x="9773024" y="3191905"/>
            <a:ext cx="2344403" cy="1059402"/>
          </a:xfrm>
          <a:prstGeom prst="borderCallout1">
            <a:avLst>
              <a:gd name="adj1" fmla="val 100972"/>
              <a:gd name="adj2" fmla="val 54334"/>
              <a:gd name="adj3" fmla="val 190212"/>
              <a:gd name="adj4" fmla="val 15624"/>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hướng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dương</a:t>
            </a:r>
            <a:endParaRPr lang="en-US" sz="3600" dirty="0">
              <a:latin typeface="Cambria" panose="02040503050406030204" pitchFamily="18" charset="0"/>
              <a:ea typeface="Cambria" panose="02040503050406030204" pitchFamily="18" charset="0"/>
            </a:endParaRPr>
          </a:p>
        </p:txBody>
      </p:sp>
      <p:sp>
        <p:nvSpPr>
          <p:cNvPr id="18" name="Line Callout 1 17"/>
          <p:cNvSpPr/>
          <p:nvPr/>
        </p:nvSpPr>
        <p:spPr>
          <a:xfrm>
            <a:off x="5487649" y="3856778"/>
            <a:ext cx="1951522" cy="765079"/>
          </a:xfrm>
          <a:prstGeom prst="borderCallout1">
            <a:avLst>
              <a:gd name="adj1" fmla="val 67109"/>
              <a:gd name="adj2" fmla="val 101971"/>
              <a:gd name="adj3" fmla="val 49164"/>
              <a:gd name="adj4" fmla="val 135771"/>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dưa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hấu</a:t>
            </a:r>
            <a:endParaRPr lang="en-US" sz="3600" dirty="0">
              <a:latin typeface="Cambria" panose="02040503050406030204" pitchFamily="18" charset="0"/>
              <a:ea typeface="Cambria" panose="02040503050406030204" pitchFamily="18" charset="0"/>
            </a:endParaRPr>
          </a:p>
        </p:txBody>
      </p:sp>
      <p:sp>
        <p:nvSpPr>
          <p:cNvPr id="19" name="Line Callout 1 18"/>
          <p:cNvSpPr/>
          <p:nvPr/>
        </p:nvSpPr>
        <p:spPr>
          <a:xfrm>
            <a:off x="1247042" y="3056838"/>
            <a:ext cx="1554317" cy="685800"/>
          </a:xfrm>
          <a:prstGeom prst="borderCallout1">
            <a:avLst>
              <a:gd name="adj1" fmla="val 76528"/>
              <a:gd name="adj2" fmla="val 101569"/>
              <a:gd name="adj3" fmla="val 108612"/>
              <a:gd name="adj4" fmla="val 175952"/>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voi</a:t>
            </a:r>
            <a:endParaRPr lang="en-US" sz="3600" dirty="0">
              <a:latin typeface="Cambria" panose="02040503050406030204" pitchFamily="18" charset="0"/>
              <a:ea typeface="Cambria" panose="02040503050406030204" pitchFamily="18" charset="0"/>
            </a:endParaRPr>
          </a:p>
        </p:txBody>
      </p:sp>
      <p:sp>
        <p:nvSpPr>
          <p:cNvPr id="20" name="Line Callout 1 19"/>
          <p:cNvSpPr/>
          <p:nvPr/>
        </p:nvSpPr>
        <p:spPr>
          <a:xfrm>
            <a:off x="7439171" y="148712"/>
            <a:ext cx="1422939" cy="685800"/>
          </a:xfrm>
          <a:prstGeom prst="borderCallout1">
            <a:avLst>
              <a:gd name="adj1" fmla="val 100972"/>
              <a:gd name="adj2" fmla="val 54334"/>
              <a:gd name="adj3" fmla="val 150834"/>
              <a:gd name="adj4" fmla="val 20885"/>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ea typeface="Cambria" panose="02040503050406030204" pitchFamily="18" charset="0"/>
              </a:rPr>
              <a:t>vượn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419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randombar(horizont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7" grpId="0" animBg="1"/>
      <p:bldP spid="18"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640080" y="771672"/>
            <a:ext cx="11030865" cy="5323880"/>
          </a:xfrm>
          <a:prstGeom prst="roundRect">
            <a:avLst>
              <a:gd name="adj" fmla="val 8352"/>
            </a:avLst>
          </a:prstGeom>
          <a:ln w="38100">
            <a:prstDash val="dashDot"/>
          </a:ln>
        </p:spPr>
        <p:style>
          <a:lnRef idx="2">
            <a:schemeClr val="dk1"/>
          </a:lnRef>
          <a:fillRef idx="1">
            <a:schemeClr val="lt1"/>
          </a:fillRef>
          <a:effectRef idx="0">
            <a:schemeClr val="dk1"/>
          </a:effectRef>
          <a:fontRef idx="minor">
            <a:schemeClr val="dk1"/>
          </a:fontRef>
        </p:style>
        <p:txBody>
          <a:bodyPr wrap="square">
            <a:spAutoFit/>
          </a:bodyPr>
          <a:lstStyle/>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en-US" sz="3600" b="0" i="0" dirty="0">
              <a:solidFill>
                <a:srgbClr val="000000"/>
              </a:solidFill>
              <a:effectLst/>
              <a:latin typeface="Cambria" panose="02040503050406030204" pitchFamily="18" charset="0"/>
              <a:ea typeface="Cambria" panose="02040503050406030204" pitchFamily="18" charset="0"/>
            </a:endParaRPr>
          </a:p>
          <a:p>
            <a:pPr algn="ctr"/>
            <a:endParaRPr lang="en-US" sz="3600" dirty="0">
              <a:solidFill>
                <a:srgbClr val="000000"/>
              </a:solidFill>
              <a:latin typeface="Cambria" panose="02040503050406030204" pitchFamily="18" charset="0"/>
              <a:ea typeface="Cambria" panose="02040503050406030204" pitchFamily="18" charset="0"/>
            </a:endParaRPr>
          </a:p>
          <a:p>
            <a:pPr algn="ct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TextBox 6"/>
          <p:cNvSpPr txBox="1"/>
          <p:nvPr/>
        </p:nvSpPr>
        <p:spPr>
          <a:xfrm>
            <a:off x="1820859" y="1097980"/>
            <a:ext cx="8669306" cy="830997"/>
          </a:xfrm>
          <a:prstGeom prst="rect">
            <a:avLst/>
          </a:prstGeom>
          <a:noFill/>
        </p:spPr>
        <p:txBody>
          <a:bodyPr wrap="square" rtlCol="0">
            <a:spAutoFit/>
          </a:bodyPr>
          <a:lstStyle/>
          <a:p>
            <a:r>
              <a:rPr lang="en-US" sz="4800" dirty="0" err="1">
                <a:solidFill>
                  <a:srgbClr val="00B050"/>
                </a:solidFill>
                <a:latin typeface="SVN-Poky's" panose="020B0606040200020203" pitchFamily="34" charset="0"/>
              </a:rPr>
              <a:t>Đặt</a:t>
            </a:r>
            <a:r>
              <a:rPr lang="en-US" sz="4800" dirty="0">
                <a:solidFill>
                  <a:srgbClr val="00B050"/>
                </a:solidFill>
                <a:latin typeface="SVN-Poky's" panose="020B0606040200020203" pitchFamily="34" charset="0"/>
              </a:rPr>
              <a:t> 2 </a:t>
            </a:r>
            <a:r>
              <a:rPr lang="en-US" sz="4800" dirty="0" err="1">
                <a:solidFill>
                  <a:srgbClr val="00B050"/>
                </a:solidFill>
                <a:latin typeface="SVN-Poky's" panose="020B0606040200020203" pitchFamily="34" charset="0"/>
              </a:rPr>
              <a:t>câu</a:t>
            </a:r>
            <a:r>
              <a:rPr lang="en-US" sz="4800" dirty="0">
                <a:solidFill>
                  <a:srgbClr val="00B050"/>
                </a:solidFill>
                <a:latin typeface="SVN-Poky's" panose="020B0606040200020203" pitchFamily="34" charset="0"/>
              </a:rPr>
              <a:t> </a:t>
            </a:r>
            <a:r>
              <a:rPr lang="en-US" sz="4800" dirty="0" err="1">
                <a:solidFill>
                  <a:srgbClr val="00B050"/>
                </a:solidFill>
                <a:latin typeface="SVN-Poky's" panose="020B0606040200020203" pitchFamily="34" charset="0"/>
              </a:rPr>
              <a:t>với</a:t>
            </a:r>
            <a:r>
              <a:rPr lang="en-US" sz="4800" dirty="0">
                <a:solidFill>
                  <a:srgbClr val="00B050"/>
                </a:solidFill>
                <a:latin typeface="SVN-Poky's" panose="020B0606040200020203" pitchFamily="34" charset="0"/>
              </a:rPr>
              <a:t> </a:t>
            </a:r>
            <a:r>
              <a:rPr lang="en-US" sz="4800" dirty="0" err="1">
                <a:solidFill>
                  <a:srgbClr val="00B050"/>
                </a:solidFill>
                <a:latin typeface="SVN-Poky's" panose="020B0606040200020203" pitchFamily="34" charset="0"/>
              </a:rPr>
              <a:t>từ</a:t>
            </a:r>
            <a:r>
              <a:rPr lang="en-US" sz="4800" dirty="0">
                <a:solidFill>
                  <a:srgbClr val="00B050"/>
                </a:solidFill>
                <a:latin typeface="SVN-Poky's" panose="020B0606040200020203" pitchFamily="34" charset="0"/>
              </a:rPr>
              <a:t> </a:t>
            </a:r>
            <a:r>
              <a:rPr lang="en-US" sz="4800" dirty="0" err="1">
                <a:solidFill>
                  <a:srgbClr val="00B050"/>
                </a:solidFill>
                <a:latin typeface="SVN-Poky's" panose="020B0606040200020203" pitchFamily="34" charset="0"/>
              </a:rPr>
              <a:t>ngữ</a:t>
            </a:r>
            <a:r>
              <a:rPr lang="en-US" sz="4800" dirty="0">
                <a:solidFill>
                  <a:srgbClr val="00B050"/>
                </a:solidFill>
                <a:latin typeface="SVN-Poky's" panose="020B0606040200020203" pitchFamily="34" charset="0"/>
              </a:rPr>
              <a:t> </a:t>
            </a:r>
            <a:r>
              <a:rPr lang="en-US" sz="4800" dirty="0" err="1">
                <a:solidFill>
                  <a:srgbClr val="00B050"/>
                </a:solidFill>
                <a:latin typeface="SVN-Poky's" panose="020B0606040200020203" pitchFamily="34" charset="0"/>
              </a:rPr>
              <a:t>tìm</a:t>
            </a:r>
            <a:r>
              <a:rPr lang="en-US" sz="4800" dirty="0">
                <a:solidFill>
                  <a:srgbClr val="00B050"/>
                </a:solidFill>
                <a:latin typeface="SVN-Poky's" panose="020B0606040200020203" pitchFamily="34" charset="0"/>
              </a:rPr>
              <a:t> </a:t>
            </a:r>
            <a:r>
              <a:rPr lang="en-US" sz="4800" dirty="0" err="1">
                <a:solidFill>
                  <a:srgbClr val="00B050"/>
                </a:solidFill>
                <a:latin typeface="SVN-Poky's" panose="020B0606040200020203" pitchFamily="34" charset="0"/>
              </a:rPr>
              <a:t>được</a:t>
            </a:r>
            <a:r>
              <a:rPr lang="en-US" sz="4800" dirty="0">
                <a:solidFill>
                  <a:srgbClr val="00B050"/>
                </a:solidFill>
                <a:latin typeface="SVN-Poky's" panose="020B0606040200020203" pitchFamily="34" charset="0"/>
              </a:rPr>
              <a:t> </a:t>
            </a:r>
          </a:p>
        </p:txBody>
      </p:sp>
      <p:sp>
        <p:nvSpPr>
          <p:cNvPr id="8" name="TextBox 7"/>
          <p:cNvSpPr txBox="1"/>
          <p:nvPr/>
        </p:nvSpPr>
        <p:spPr>
          <a:xfrm>
            <a:off x="378807" y="677040"/>
            <a:ext cx="1219200" cy="1168539"/>
          </a:xfrm>
          <a:prstGeom prst="ellipse">
            <a:avLst/>
          </a:prstGeom>
          <a:solidFill>
            <a:schemeClr val="accent1">
              <a:lumMod val="75000"/>
            </a:schemeClr>
          </a:solidFill>
        </p:spPr>
        <p:txBody>
          <a:bodyPr wrap="square" rtlCol="0">
            <a:spAutoFit/>
          </a:bodyPr>
          <a:lstStyle/>
          <a:p>
            <a:pPr algn="ctr"/>
            <a:r>
              <a:rPr lang="en-US" sz="4800" dirty="0">
                <a:solidFill>
                  <a:schemeClr val="bg1"/>
                </a:solidFill>
                <a:latin typeface="SVN-Poky's" panose="020B0606040200020203" pitchFamily="34" charset="0"/>
              </a:rPr>
              <a:t>3</a:t>
            </a: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53866" b="94874" l="52395" r="94711"/>
                    </a14:imgEffect>
                  </a14:imgLayer>
                </a14:imgProps>
              </a:ext>
            </a:extLst>
          </a:blip>
          <a:srcRect l="47105" t="48740"/>
          <a:stretch/>
        </p:blipFill>
        <p:spPr>
          <a:xfrm>
            <a:off x="10359529" y="296484"/>
            <a:ext cx="2195647" cy="1958801"/>
          </a:xfrm>
          <a:prstGeom prst="rect">
            <a:avLst/>
          </a:prstGeom>
        </p:spPr>
      </p:pic>
      <p:sp>
        <p:nvSpPr>
          <p:cNvPr id="2" name="Rectangle 1"/>
          <p:cNvSpPr/>
          <p:nvPr/>
        </p:nvSpPr>
        <p:spPr>
          <a:xfrm>
            <a:off x="1173247" y="2255285"/>
            <a:ext cx="10284105" cy="2800767"/>
          </a:xfrm>
          <a:prstGeom prst="rect">
            <a:avLst/>
          </a:prstGeom>
        </p:spPr>
        <p:txBody>
          <a:bodyPr wrap="square">
            <a:spAutoFit/>
          </a:bodyPr>
          <a:lstStyle/>
          <a:p>
            <a:pPr algn="just"/>
            <a:r>
              <a:rPr lang="vi-VN" sz="4400" dirty="0">
                <a:solidFill>
                  <a:schemeClr val="tx1">
                    <a:lumMod val="85000"/>
                    <a:lumOff val="15000"/>
                  </a:schemeClr>
                </a:solidFill>
                <a:latin typeface="Cambria" panose="02040503050406030204" pitchFamily="18" charset="0"/>
                <a:ea typeface="Cambria" panose="02040503050406030204" pitchFamily="18" charset="0"/>
              </a:rPr>
              <a:t>- </a:t>
            </a:r>
            <a:r>
              <a:rPr lang="vi-VN" sz="4400" b="1" dirty="0">
                <a:solidFill>
                  <a:schemeClr val="tx1">
                    <a:lumMod val="85000"/>
                    <a:lumOff val="15000"/>
                  </a:schemeClr>
                </a:solidFill>
                <a:latin typeface="Cambria" panose="02040503050406030204" pitchFamily="18" charset="0"/>
                <a:ea typeface="Cambria" panose="02040503050406030204" pitchFamily="18" charset="0"/>
              </a:rPr>
              <a:t>Dưa hấu </a:t>
            </a:r>
            <a:r>
              <a:rPr lang="vi-VN" sz="4400" dirty="0">
                <a:solidFill>
                  <a:schemeClr val="tx1">
                    <a:lumMod val="85000"/>
                    <a:lumOff val="15000"/>
                  </a:schemeClr>
                </a:solidFill>
                <a:latin typeface="Cambria" panose="02040503050406030204" pitchFamily="18" charset="0"/>
                <a:ea typeface="Cambria" panose="02040503050406030204" pitchFamily="18" charset="0"/>
              </a:rPr>
              <a:t>là trái cây mà em thích nhất.</a:t>
            </a:r>
          </a:p>
          <a:p>
            <a:pPr algn="just"/>
            <a:r>
              <a:rPr lang="vi-VN" sz="4400" dirty="0">
                <a:solidFill>
                  <a:schemeClr val="tx1">
                    <a:lumMod val="85000"/>
                    <a:lumOff val="15000"/>
                  </a:schemeClr>
                </a:solidFill>
                <a:latin typeface="Cambria" panose="02040503050406030204" pitchFamily="18" charset="0"/>
                <a:ea typeface="Cambria" panose="02040503050406030204" pitchFamily="18" charset="0"/>
              </a:rPr>
              <a:t>- </a:t>
            </a:r>
            <a:r>
              <a:rPr lang="vi-VN" sz="4400" b="1" dirty="0">
                <a:solidFill>
                  <a:schemeClr val="tx1">
                    <a:lumMod val="85000"/>
                    <a:lumOff val="15000"/>
                  </a:schemeClr>
                </a:solidFill>
                <a:latin typeface="Cambria" panose="02040503050406030204" pitchFamily="18" charset="0"/>
                <a:ea typeface="Cambria" panose="02040503050406030204" pitchFamily="18" charset="0"/>
              </a:rPr>
              <a:t>Con vượn </a:t>
            </a:r>
            <a:r>
              <a:rPr lang="vi-VN" sz="4400" dirty="0">
                <a:solidFill>
                  <a:schemeClr val="tx1">
                    <a:lumMod val="85000"/>
                    <a:lumOff val="15000"/>
                  </a:schemeClr>
                </a:solidFill>
                <a:latin typeface="Cambria" panose="02040503050406030204" pitchFamily="18" charset="0"/>
                <a:ea typeface="Cambria" panose="02040503050406030204" pitchFamily="18" charset="0"/>
              </a:rPr>
              <a:t>đang đu trên những cành cây.</a:t>
            </a:r>
          </a:p>
          <a:p>
            <a:pPr algn="just"/>
            <a:r>
              <a:rPr lang="vi-VN" sz="4400" dirty="0">
                <a:solidFill>
                  <a:schemeClr val="tx1">
                    <a:lumMod val="85000"/>
                    <a:lumOff val="15000"/>
                  </a:schemeClr>
                </a:solidFill>
                <a:latin typeface="Cambria" panose="02040503050406030204" pitchFamily="18" charset="0"/>
                <a:ea typeface="Cambria" panose="02040503050406030204" pitchFamily="18" charset="0"/>
              </a:rPr>
              <a:t>- </a:t>
            </a:r>
            <a:r>
              <a:rPr lang="vi-VN" sz="4400" b="1" dirty="0">
                <a:solidFill>
                  <a:schemeClr val="tx1">
                    <a:lumMod val="85000"/>
                    <a:lumOff val="15000"/>
                  </a:schemeClr>
                </a:solidFill>
                <a:latin typeface="Cambria" panose="02040503050406030204" pitchFamily="18" charset="0"/>
                <a:ea typeface="Cambria" panose="02040503050406030204" pitchFamily="18" charset="0"/>
              </a:rPr>
              <a:t>Cô vạc </a:t>
            </a:r>
            <a:r>
              <a:rPr lang="vi-VN" sz="4400" dirty="0">
                <a:solidFill>
                  <a:schemeClr val="tx1">
                    <a:lumMod val="85000"/>
                    <a:lumOff val="15000"/>
                  </a:schemeClr>
                </a:solidFill>
                <a:latin typeface="Cambria" panose="02040503050406030204" pitchFamily="18" charset="0"/>
                <a:ea typeface="Cambria" panose="02040503050406030204" pitchFamily="18" charset="0"/>
              </a:rPr>
              <a:t>đang dạo chơi trên </a:t>
            </a:r>
            <a:r>
              <a:rPr lang="vi-VN" sz="4400" b="1" dirty="0">
                <a:solidFill>
                  <a:schemeClr val="tx1">
                    <a:lumMod val="85000"/>
                    <a:lumOff val="15000"/>
                  </a:schemeClr>
                </a:solidFill>
                <a:latin typeface="Cambria" panose="02040503050406030204" pitchFamily="18" charset="0"/>
                <a:ea typeface="Cambria" panose="02040503050406030204" pitchFamily="18" charset="0"/>
              </a:rPr>
              <a:t>sông.</a:t>
            </a:r>
            <a:endParaRPr lang="vi-VN" sz="4400" dirty="0">
              <a:solidFill>
                <a:schemeClr val="tx1">
                  <a:lumMod val="85000"/>
                  <a:lumOff val="15000"/>
                </a:schemeClr>
              </a:solidFill>
              <a:latin typeface="Cambria" panose="02040503050406030204" pitchFamily="18" charset="0"/>
              <a:ea typeface="Cambria" panose="02040503050406030204" pitchFamily="18" charset="0"/>
            </a:endParaRPr>
          </a:p>
          <a:p>
            <a:pPr algn="just"/>
            <a:r>
              <a:rPr lang="vi-VN" sz="4400" dirty="0">
                <a:solidFill>
                  <a:schemeClr val="tx1">
                    <a:lumMod val="85000"/>
                    <a:lumOff val="15000"/>
                  </a:schemeClr>
                </a:solidFill>
                <a:latin typeface="Cambria" panose="02040503050406030204" pitchFamily="18" charset="0"/>
                <a:ea typeface="Cambria" panose="02040503050406030204" pitchFamily="18" charset="0"/>
              </a:rPr>
              <a:t>- </a:t>
            </a:r>
            <a:r>
              <a:rPr lang="vi-VN" sz="4400" b="1" dirty="0">
                <a:solidFill>
                  <a:schemeClr val="tx1">
                    <a:lumMod val="85000"/>
                    <a:lumOff val="15000"/>
                  </a:schemeClr>
                </a:solidFill>
                <a:latin typeface="Cambria" panose="02040503050406030204" pitchFamily="18" charset="0"/>
                <a:ea typeface="Cambria" panose="02040503050406030204" pitchFamily="18" charset="0"/>
              </a:rPr>
              <a:t>Con voi </a:t>
            </a:r>
            <a:r>
              <a:rPr lang="vi-VN" sz="4400" dirty="0">
                <a:solidFill>
                  <a:schemeClr val="tx1">
                    <a:lumMod val="85000"/>
                    <a:lumOff val="15000"/>
                  </a:schemeClr>
                </a:solidFill>
                <a:latin typeface="Cambria" panose="02040503050406030204" pitchFamily="18" charset="0"/>
                <a:ea typeface="Cambria" panose="02040503050406030204" pitchFamily="18" charset="0"/>
              </a:rPr>
              <a:t>có chiếc vòi dài.</a:t>
            </a:r>
          </a:p>
        </p:txBody>
      </p:sp>
    </p:spTree>
    <p:extLst>
      <p:ext uri="{BB962C8B-B14F-4D97-AF65-F5344CB8AC3E}">
        <p14:creationId xmlns:p14="http://schemas.microsoft.com/office/powerpoint/2010/main" val="355686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715473" y="740412"/>
            <a:ext cx="6791533" cy="5803895"/>
          </a:xfrm>
          <a:prstGeom prst="rect">
            <a:avLst/>
          </a:prstGeom>
        </p:spPr>
      </p:pic>
    </p:spTree>
    <p:extLst>
      <p:ext uri="{BB962C8B-B14F-4D97-AF65-F5344CB8AC3E}">
        <p14:creationId xmlns:p14="http://schemas.microsoft.com/office/powerpoint/2010/main" val="17944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2666" y="726671"/>
            <a:ext cx="6136938" cy="6131329"/>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8" y="3611880"/>
            <a:ext cx="12256347" cy="3246120"/>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581732010"/>
              </p:ext>
            </p:extLst>
          </p:nvPr>
        </p:nvGraphicFramePr>
        <p:xfrm>
          <a:off x="1027175" y="1442759"/>
          <a:ext cx="6443096" cy="3733800"/>
        </p:xfrm>
        <a:graphic>
          <a:graphicData uri="http://schemas.openxmlformats.org/drawingml/2006/table">
            <a:tbl>
              <a:tblPr/>
              <a:tblGrid>
                <a:gridCol w="6443096">
                  <a:extLst>
                    <a:ext uri="{9D8B030D-6E8A-4147-A177-3AD203B41FA5}">
                      <a16:colId xmlns:a16="http://schemas.microsoft.com/office/drawing/2014/main" val="761790938"/>
                    </a:ext>
                  </a:extLst>
                </a:gridCol>
              </a:tblGrid>
              <a:tr h="0">
                <a:tc>
                  <a:txBody>
                    <a:bodyPr/>
                    <a:lstStyle/>
                    <a:p>
                      <a:pPr algn="ctr" fontAlgn="t"/>
                      <a:r>
                        <a:rPr lang="vi-VN" sz="6000" b="1" dirty="0">
                          <a:solidFill>
                            <a:srgbClr val="C00000"/>
                          </a:solidFill>
                          <a:effectLst/>
                          <a:latin typeface="Cambria" panose="02040503050406030204" pitchFamily="18" charset="0"/>
                          <a:ea typeface="Cambria" panose="02040503050406030204" pitchFamily="18" charset="0"/>
                        </a:rPr>
                        <a:t>Kể với người thân về một việc em làm cùng các bạn và thấy rất vui.</a:t>
                      </a:r>
                    </a:p>
                  </a:txBody>
                  <a:tcPr marL="38100" marR="38100" marT="38100" marB="38100">
                    <a:lnL>
                      <a:noFill/>
                    </a:lnL>
                    <a:lnR>
                      <a:noFill/>
                    </a:lnR>
                    <a:lnT>
                      <a:noFill/>
                    </a:lnT>
                    <a:lnB>
                      <a:noFill/>
                    </a:lnB>
                  </a:tcPr>
                </a:tc>
                <a:extLst>
                  <a:ext uri="{0D108BD9-81ED-4DB2-BD59-A6C34878D82A}">
                    <a16:rowId xmlns:a16="http://schemas.microsoft.com/office/drawing/2014/main" val="3899128354"/>
                  </a:ext>
                </a:extLst>
              </a:tr>
            </a:tbl>
          </a:graphicData>
        </a:graphic>
      </p:graphicFrame>
    </p:spTree>
    <p:extLst>
      <p:ext uri="{BB962C8B-B14F-4D97-AF65-F5344CB8AC3E}">
        <p14:creationId xmlns:p14="http://schemas.microsoft.com/office/powerpoint/2010/main" val="60492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455" y="118657"/>
            <a:ext cx="10744564" cy="5798917"/>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3548" b="100000" l="3275" r="29776"/>
                    </a14:imgEffect>
                  </a14:imgLayer>
                </a14:imgProps>
              </a:ext>
              <a:ext uri="{28A0092B-C50C-407E-A947-70E740481C1C}">
                <a14:useLocalDpi xmlns:a14="http://schemas.microsoft.com/office/drawing/2010/main" val="0"/>
              </a:ext>
            </a:extLst>
          </a:blip>
          <a:srcRect t="52500" r="66806"/>
          <a:stretch/>
        </p:blipFill>
        <p:spPr>
          <a:xfrm flipH="1">
            <a:off x="9709571" y="3018115"/>
            <a:ext cx="2790825" cy="3993565"/>
          </a:xfrm>
          <a:prstGeom prst="rect">
            <a:avLst/>
          </a:prstGeom>
        </p:spPr>
      </p:pic>
      <p:pic>
        <p:nvPicPr>
          <p:cNvPr id="5" name="Picture 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9036" b="100000" l="3275" r="64827">
                        <a14:foregroundMark x1="48696" y1="9157" x2="39660" y2="31898"/>
                        <a14:foregroundMark x1="50515" y1="12189" x2="53002" y2="30988"/>
                        <a14:foregroundMark x1="58096" y1="29290" x2="64827" y2="31110"/>
                      </a14:backgroundRemoval>
                    </a14:imgEffect>
                  </a14:imgLayer>
                </a14:imgProps>
              </a:ext>
              <a:ext uri="{28A0092B-C50C-407E-A947-70E740481C1C}">
                <a14:useLocalDpi xmlns:a14="http://schemas.microsoft.com/office/drawing/2010/main" val="0"/>
              </a:ext>
            </a:extLst>
          </a:blip>
          <a:srcRect l="33194" t="499" r="33612" b="52001"/>
          <a:stretch/>
        </p:blipFill>
        <p:spPr>
          <a:xfrm>
            <a:off x="477538" y="3357782"/>
            <a:ext cx="3038475" cy="4347943"/>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4184" b="100000" l="3275" r="98363">
                        <a14:foregroundMark x1="48696" y1="9157" x2="39660" y2="31898"/>
                        <a14:foregroundMark x1="50515" y1="12189" x2="53002" y2="30988"/>
                        <a14:foregroundMark x1="74227" y1="11037" x2="88478" y2="22559"/>
                        <a14:foregroundMark x1="93087" y1="22074" x2="94118" y2="29169"/>
                        <a14:foregroundMark x1="68769" y1="12007" x2="68102" y2="14130"/>
                        <a14:backgroundMark x1="64463" y1="29472" x2="63008" y2="33050"/>
                      </a14:backgroundRemoval>
                    </a14:imgEffect>
                  </a14:imgLayer>
                </a14:imgProps>
              </a:ext>
              <a:ext uri="{28A0092B-C50C-407E-A947-70E740481C1C}">
                <a14:useLocalDpi xmlns:a14="http://schemas.microsoft.com/office/drawing/2010/main" val="0"/>
              </a:ext>
            </a:extLst>
          </a:blip>
          <a:srcRect l="62633" t="-2959" r="3276" b="63704"/>
          <a:stretch/>
        </p:blipFill>
        <p:spPr>
          <a:xfrm>
            <a:off x="6257355" y="3459601"/>
            <a:ext cx="3120537" cy="359327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098" y="40505"/>
            <a:ext cx="1549364" cy="1549364"/>
          </a:xfrm>
          <a:prstGeom prst="rect">
            <a:avLst/>
          </a:prstGeom>
        </p:spPr>
      </p:pic>
      <p:pic>
        <p:nvPicPr>
          <p:cNvPr id="8" name="Picture 7">
            <a:extLst>
              <a:ext uri="{FF2B5EF4-FFF2-40B4-BE49-F238E27FC236}">
                <a16:creationId xmlns:a16="http://schemas.microsoft.com/office/drawing/2014/main" id="{10DD2D2F-C79A-A628-A85D-172EE1D63066}"/>
              </a:ext>
            </a:extLst>
          </p:cNvPr>
          <p:cNvPicPr>
            <a:picLocks noChangeAspect="1"/>
          </p:cNvPicPr>
          <p:nvPr/>
        </p:nvPicPr>
        <p:blipFill>
          <a:blip r:embed="rId9"/>
          <a:stretch>
            <a:fillRect/>
          </a:stretch>
        </p:blipFill>
        <p:spPr>
          <a:xfrm>
            <a:off x="1935119" y="1356180"/>
            <a:ext cx="8321761" cy="4145639"/>
          </a:xfrm>
          <a:prstGeom prst="rect">
            <a:avLst/>
          </a:prstGeom>
        </p:spPr>
      </p:pic>
    </p:spTree>
    <p:extLst>
      <p:ext uri="{BB962C8B-B14F-4D97-AF65-F5344CB8AC3E}">
        <p14:creationId xmlns:p14="http://schemas.microsoft.com/office/powerpoint/2010/main" val="32089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691089" y="664212"/>
            <a:ext cx="6809822" cy="5803895"/>
          </a:xfrm>
          <a:prstGeom prst="rect">
            <a:avLst/>
          </a:prstGeom>
        </p:spPr>
      </p:pic>
    </p:spTree>
    <p:extLst>
      <p:ext uri="{BB962C8B-B14F-4D97-AF65-F5344CB8AC3E}">
        <p14:creationId xmlns:p14="http://schemas.microsoft.com/office/powerpoint/2010/main" val="288553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53866" b="94874" l="52395" r="94711"/>
                    </a14:imgEffect>
                  </a14:imgLayer>
                </a14:imgProps>
              </a:ext>
            </a:extLst>
          </a:blip>
          <a:srcRect l="47105" t="48740"/>
          <a:stretch/>
        </p:blipFill>
        <p:spPr>
          <a:xfrm>
            <a:off x="9948588" y="0"/>
            <a:ext cx="2195647" cy="1958801"/>
          </a:xfrm>
          <a:prstGeom prst="rect">
            <a:avLst/>
          </a:prstGeom>
        </p:spPr>
      </p:pic>
      <p:sp>
        <p:nvSpPr>
          <p:cNvPr id="5" name="TextBox 4"/>
          <p:cNvSpPr txBox="1"/>
          <p:nvPr/>
        </p:nvSpPr>
        <p:spPr>
          <a:xfrm>
            <a:off x="1663744" y="2893008"/>
            <a:ext cx="2207656" cy="1446550"/>
          </a:xfrm>
          <a:prstGeom prst="rect">
            <a:avLst/>
          </a:prstGeom>
          <a:noFill/>
        </p:spPr>
        <p:txBody>
          <a:bodyPr wrap="none" rtlCol="0">
            <a:spAutoFit/>
          </a:bodyPr>
          <a:lstStyle/>
          <a:p>
            <a:r>
              <a:rPr lang="en-US" sz="8800" dirty="0" err="1">
                <a:latin typeface="UVF MetroScript" panose="03060702040507070403" pitchFamily="66" charset="0"/>
              </a:rPr>
              <a:t>dừa</a:t>
            </a:r>
            <a:r>
              <a:rPr lang="en-US" sz="8800" dirty="0">
                <a:latin typeface="UVF MetroScript" panose="03060702040507070403" pitchFamily="66" charset="0"/>
              </a:rPr>
              <a:t> …</a:t>
            </a:r>
          </a:p>
        </p:txBody>
      </p:sp>
      <p:sp>
        <p:nvSpPr>
          <p:cNvPr id="8" name="TextBox 7"/>
          <p:cNvSpPr txBox="1"/>
          <p:nvPr/>
        </p:nvSpPr>
        <p:spPr>
          <a:xfrm>
            <a:off x="1601264" y="4370633"/>
            <a:ext cx="2196435" cy="1446550"/>
          </a:xfrm>
          <a:prstGeom prst="rect">
            <a:avLst/>
          </a:prstGeom>
          <a:noFill/>
        </p:spPr>
        <p:txBody>
          <a:bodyPr wrap="none" rtlCol="0">
            <a:spAutoFit/>
          </a:bodyPr>
          <a:lstStyle/>
          <a:p>
            <a:r>
              <a:rPr lang="en-US" sz="8800" dirty="0" err="1">
                <a:latin typeface="UVF MetroScript" panose="03060702040507070403" pitchFamily="66" charset="0"/>
              </a:rPr>
              <a:t>bàn</a:t>
            </a:r>
            <a:r>
              <a:rPr lang="en-US" sz="8800" dirty="0">
                <a:latin typeface="UVF MetroScript" panose="03060702040507070403" pitchFamily="66" charset="0"/>
              </a:rPr>
              <a:t> …</a:t>
            </a:r>
          </a:p>
        </p:txBody>
      </p:sp>
      <p:sp>
        <p:nvSpPr>
          <p:cNvPr id="9" name="TextBox 8"/>
          <p:cNvSpPr txBox="1"/>
          <p:nvPr/>
        </p:nvSpPr>
        <p:spPr>
          <a:xfrm>
            <a:off x="5683437" y="2883365"/>
            <a:ext cx="2210862" cy="1446550"/>
          </a:xfrm>
          <a:prstGeom prst="rect">
            <a:avLst/>
          </a:prstGeom>
          <a:noFill/>
        </p:spPr>
        <p:txBody>
          <a:bodyPr wrap="none" rtlCol="0">
            <a:spAutoFit/>
          </a:bodyPr>
          <a:lstStyle/>
          <a:p>
            <a:r>
              <a:rPr lang="en-US" sz="8800" dirty="0">
                <a:latin typeface="UVF MetroScript" panose="03060702040507070403" pitchFamily="66" charset="0"/>
              </a:rPr>
              <a:t> … </a:t>
            </a:r>
            <a:r>
              <a:rPr lang="en-US" sz="8800" dirty="0" err="1">
                <a:latin typeface="UVF MetroScript" panose="03060702040507070403" pitchFamily="66" charset="0"/>
              </a:rPr>
              <a:t>chế</a:t>
            </a:r>
            <a:endParaRPr lang="en-US" sz="8800" dirty="0">
              <a:latin typeface="UVF MetroScript" panose="03060702040507070403" pitchFamily="66" charset="0"/>
            </a:endParaRPr>
          </a:p>
        </p:txBody>
      </p:sp>
      <p:sp>
        <p:nvSpPr>
          <p:cNvPr id="10" name="TextBox 9"/>
          <p:cNvSpPr txBox="1"/>
          <p:nvPr/>
        </p:nvSpPr>
        <p:spPr>
          <a:xfrm>
            <a:off x="5465674" y="4370633"/>
            <a:ext cx="1996059" cy="1446550"/>
          </a:xfrm>
          <a:prstGeom prst="rect">
            <a:avLst/>
          </a:prstGeom>
          <a:noFill/>
        </p:spPr>
        <p:txBody>
          <a:bodyPr wrap="none" rtlCol="0">
            <a:spAutoFit/>
          </a:bodyPr>
          <a:lstStyle/>
          <a:p>
            <a:r>
              <a:rPr lang="en-US" sz="8800" dirty="0" err="1">
                <a:latin typeface="UVF MetroScript" panose="03060702040507070403" pitchFamily="66" charset="0"/>
              </a:rPr>
              <a:t>lim</a:t>
            </a:r>
            <a:r>
              <a:rPr lang="en-US" sz="8800" dirty="0">
                <a:latin typeface="UVF MetroScript" panose="03060702040507070403" pitchFamily="66" charset="0"/>
              </a:rPr>
              <a:t> …</a:t>
            </a:r>
          </a:p>
        </p:txBody>
      </p:sp>
      <p:sp>
        <p:nvSpPr>
          <p:cNvPr id="11" name="TextBox 10"/>
          <p:cNvSpPr txBox="1"/>
          <p:nvPr/>
        </p:nvSpPr>
        <p:spPr>
          <a:xfrm>
            <a:off x="8833920" y="2924083"/>
            <a:ext cx="2201244" cy="1446550"/>
          </a:xfrm>
          <a:prstGeom prst="rect">
            <a:avLst/>
          </a:prstGeom>
          <a:noFill/>
        </p:spPr>
        <p:txBody>
          <a:bodyPr wrap="none" rtlCol="0">
            <a:spAutoFit/>
          </a:bodyPr>
          <a:lstStyle/>
          <a:p>
            <a:r>
              <a:rPr lang="en-US" sz="8800" dirty="0" err="1">
                <a:latin typeface="UVF MetroScript" panose="03060702040507070403" pitchFamily="66" charset="0"/>
              </a:rPr>
              <a:t>lưỡi</a:t>
            </a:r>
            <a:r>
              <a:rPr lang="en-US" sz="8800" dirty="0">
                <a:latin typeface="UVF MetroScript" panose="03060702040507070403" pitchFamily="66" charset="0"/>
              </a:rPr>
              <a:t> …</a:t>
            </a:r>
          </a:p>
        </p:txBody>
      </p:sp>
      <p:sp>
        <p:nvSpPr>
          <p:cNvPr id="12" name="TextBox 11"/>
          <p:cNvSpPr txBox="1"/>
          <p:nvPr/>
        </p:nvSpPr>
        <p:spPr>
          <a:xfrm>
            <a:off x="8902961" y="4401708"/>
            <a:ext cx="2355132" cy="1446550"/>
          </a:xfrm>
          <a:prstGeom prst="rect">
            <a:avLst/>
          </a:prstGeom>
          <a:noFill/>
        </p:spPr>
        <p:txBody>
          <a:bodyPr wrap="none" rtlCol="0">
            <a:spAutoFit/>
          </a:bodyPr>
          <a:lstStyle/>
          <a:p>
            <a:r>
              <a:rPr lang="en-US" sz="8800" dirty="0">
                <a:latin typeface="UVF MetroScript" panose="03060702040507070403" pitchFamily="66" charset="0"/>
              </a:rPr>
              <a:t>… </a:t>
            </a:r>
            <a:r>
              <a:rPr lang="en-US" sz="8800" dirty="0" err="1">
                <a:latin typeface="UVF MetroScript" panose="03060702040507070403" pitchFamily="66" charset="0"/>
              </a:rPr>
              <a:t>lặng</a:t>
            </a:r>
            <a:endParaRPr lang="en-US" sz="8800" dirty="0">
              <a:latin typeface="UVF MetroScript" panose="03060702040507070403" pitchFamily="66" charset="0"/>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backgroundRemoval t="53866" b="94874" l="52395" r="94711"/>
                    </a14:imgEffect>
                  </a14:imgLayer>
                </a14:imgProps>
              </a:ext>
            </a:extLst>
          </a:blip>
          <a:srcRect l="47105" t="48740"/>
          <a:stretch/>
        </p:blipFill>
        <p:spPr>
          <a:xfrm flipH="1">
            <a:off x="0" y="0"/>
            <a:ext cx="2195647" cy="1958801"/>
          </a:xfrm>
          <a:prstGeom prst="rect">
            <a:avLst/>
          </a:prstGeom>
        </p:spPr>
      </p:pic>
      <p:pic>
        <p:nvPicPr>
          <p:cNvPr id="14" name="Picture 13"/>
          <p:cNvPicPr>
            <a:picLocks noChangeAspect="1"/>
          </p:cNvPicPr>
          <p:nvPr/>
        </p:nvPicPr>
        <p:blipFill>
          <a:blip r:embed="rId5"/>
          <a:stretch>
            <a:fillRect/>
          </a:stretch>
        </p:blipFill>
        <p:spPr>
          <a:xfrm>
            <a:off x="1097823" y="1273867"/>
            <a:ext cx="9937341" cy="2017951"/>
          </a:xfrm>
          <a:prstGeom prst="rect">
            <a:avLst/>
          </a:prstGeom>
        </p:spPr>
      </p:pic>
      <p:sp>
        <p:nvSpPr>
          <p:cNvPr id="15" name="TextBox 14"/>
          <p:cNvSpPr txBox="1"/>
          <p:nvPr/>
        </p:nvSpPr>
        <p:spPr>
          <a:xfrm>
            <a:off x="3024090" y="2883365"/>
            <a:ext cx="1547218" cy="1446550"/>
          </a:xfrm>
          <a:prstGeom prst="rect">
            <a:avLst/>
          </a:prstGeom>
          <a:solidFill>
            <a:schemeClr val="bg1"/>
          </a:solidFill>
        </p:spPr>
        <p:txBody>
          <a:bodyPr wrap="none" rtlCol="0">
            <a:spAutoFit/>
          </a:bodyPr>
          <a:lstStyle/>
          <a:p>
            <a:r>
              <a:rPr lang="en-US" sz="8800" dirty="0" err="1">
                <a:solidFill>
                  <a:srgbClr val="C00000"/>
                </a:solidFill>
                <a:latin typeface="UVF MetroScript" panose="03060702040507070403" pitchFamily="66" charset="0"/>
              </a:rPr>
              <a:t>xiêm</a:t>
            </a:r>
            <a:endParaRPr lang="en-US" sz="8800" dirty="0">
              <a:solidFill>
                <a:srgbClr val="C00000"/>
              </a:solidFill>
              <a:latin typeface="UVF MetroScript" panose="03060702040507070403" pitchFamily="66" charset="0"/>
            </a:endParaRPr>
          </a:p>
        </p:txBody>
      </p:sp>
      <p:sp>
        <p:nvSpPr>
          <p:cNvPr id="16" name="TextBox 15"/>
          <p:cNvSpPr txBox="1"/>
          <p:nvPr/>
        </p:nvSpPr>
        <p:spPr>
          <a:xfrm>
            <a:off x="2929582" y="4359859"/>
            <a:ext cx="1643399" cy="1446550"/>
          </a:xfrm>
          <a:prstGeom prst="rect">
            <a:avLst/>
          </a:prstGeom>
          <a:solidFill>
            <a:schemeClr val="bg1"/>
          </a:solidFill>
        </p:spPr>
        <p:txBody>
          <a:bodyPr wrap="none" rtlCol="0">
            <a:spAutoFit/>
          </a:bodyPr>
          <a:lstStyle/>
          <a:p>
            <a:r>
              <a:rPr lang="en-US" sz="8800" dirty="0" err="1">
                <a:solidFill>
                  <a:srgbClr val="C00000"/>
                </a:solidFill>
                <a:latin typeface="UVF MetroScript" panose="03060702040507070403" pitchFamily="66" charset="0"/>
              </a:rPr>
              <a:t>phím</a:t>
            </a:r>
            <a:endParaRPr lang="en-US" sz="8800" dirty="0">
              <a:solidFill>
                <a:srgbClr val="C00000"/>
              </a:solidFill>
              <a:latin typeface="UVF MetroScript" panose="03060702040507070403" pitchFamily="66" charset="0"/>
            </a:endParaRPr>
          </a:p>
        </p:txBody>
      </p:sp>
      <p:sp>
        <p:nvSpPr>
          <p:cNvPr id="17" name="TextBox 16"/>
          <p:cNvSpPr txBox="1"/>
          <p:nvPr/>
        </p:nvSpPr>
        <p:spPr>
          <a:xfrm>
            <a:off x="5241251" y="2883365"/>
            <a:ext cx="1537600" cy="1446550"/>
          </a:xfrm>
          <a:prstGeom prst="rect">
            <a:avLst/>
          </a:prstGeom>
          <a:solidFill>
            <a:schemeClr val="bg1"/>
          </a:solidFill>
        </p:spPr>
        <p:txBody>
          <a:bodyPr wrap="none" rtlCol="0">
            <a:spAutoFit/>
          </a:bodyPr>
          <a:lstStyle/>
          <a:p>
            <a:r>
              <a:rPr lang="en-US" sz="8800" dirty="0" err="1">
                <a:solidFill>
                  <a:schemeClr val="accent1">
                    <a:lumMod val="75000"/>
                  </a:schemeClr>
                </a:solidFill>
                <a:latin typeface="UVF MetroScript" panose="03060702040507070403" pitchFamily="66" charset="0"/>
              </a:rPr>
              <a:t>kiềm</a:t>
            </a:r>
            <a:endParaRPr lang="en-US" sz="8800" dirty="0">
              <a:solidFill>
                <a:schemeClr val="accent1">
                  <a:lumMod val="75000"/>
                </a:schemeClr>
              </a:solidFill>
              <a:latin typeface="UVF MetroScript" panose="03060702040507070403" pitchFamily="66" charset="0"/>
            </a:endParaRPr>
          </a:p>
        </p:txBody>
      </p:sp>
      <p:sp>
        <p:nvSpPr>
          <p:cNvPr id="18" name="TextBox 17"/>
          <p:cNvSpPr txBox="1"/>
          <p:nvPr/>
        </p:nvSpPr>
        <p:spPr>
          <a:xfrm>
            <a:off x="6596901" y="4364640"/>
            <a:ext cx="1301959" cy="1446550"/>
          </a:xfrm>
          <a:prstGeom prst="rect">
            <a:avLst/>
          </a:prstGeom>
          <a:solidFill>
            <a:schemeClr val="bg1"/>
          </a:solidFill>
        </p:spPr>
        <p:txBody>
          <a:bodyPr wrap="none" rtlCol="0">
            <a:spAutoFit/>
          </a:bodyPr>
          <a:lstStyle/>
          <a:p>
            <a:r>
              <a:rPr lang="en-US" sz="8800" dirty="0">
                <a:solidFill>
                  <a:schemeClr val="accent1">
                    <a:lumMod val="75000"/>
                  </a:schemeClr>
                </a:solidFill>
                <a:latin typeface="UVF MetroScript" panose="03060702040507070403" pitchFamily="66" charset="0"/>
              </a:rPr>
              <a:t>dim</a:t>
            </a:r>
          </a:p>
        </p:txBody>
      </p:sp>
      <p:sp>
        <p:nvSpPr>
          <p:cNvPr id="19" name="TextBox 18"/>
          <p:cNvSpPr txBox="1"/>
          <p:nvPr/>
        </p:nvSpPr>
        <p:spPr>
          <a:xfrm>
            <a:off x="10120846" y="2923349"/>
            <a:ext cx="1404552" cy="1446550"/>
          </a:xfrm>
          <a:prstGeom prst="rect">
            <a:avLst/>
          </a:prstGeom>
          <a:solidFill>
            <a:schemeClr val="bg1"/>
          </a:solidFill>
        </p:spPr>
        <p:txBody>
          <a:bodyPr wrap="none" rtlCol="0">
            <a:spAutoFit/>
          </a:bodyPr>
          <a:lstStyle/>
          <a:p>
            <a:r>
              <a:rPr lang="en-US" sz="8800" dirty="0" err="1">
                <a:solidFill>
                  <a:srgbClr val="00B050"/>
                </a:solidFill>
                <a:latin typeface="UVF MetroScript" panose="03060702040507070403" pitchFamily="66" charset="0"/>
              </a:rPr>
              <a:t>liềm</a:t>
            </a:r>
            <a:endParaRPr lang="en-US" sz="8800" dirty="0">
              <a:solidFill>
                <a:srgbClr val="00B050"/>
              </a:solidFill>
              <a:latin typeface="UVF MetroScript" panose="03060702040507070403" pitchFamily="66" charset="0"/>
            </a:endParaRPr>
          </a:p>
        </p:txBody>
      </p:sp>
      <p:sp>
        <p:nvSpPr>
          <p:cNvPr id="20" name="TextBox 19"/>
          <p:cNvSpPr txBox="1"/>
          <p:nvPr/>
        </p:nvSpPr>
        <p:spPr>
          <a:xfrm>
            <a:off x="8902961" y="4401708"/>
            <a:ext cx="898003" cy="1446550"/>
          </a:xfrm>
          <a:prstGeom prst="rect">
            <a:avLst/>
          </a:prstGeom>
          <a:solidFill>
            <a:schemeClr val="bg1"/>
          </a:solidFill>
        </p:spPr>
        <p:txBody>
          <a:bodyPr wrap="none" rtlCol="0">
            <a:spAutoFit/>
          </a:bodyPr>
          <a:lstStyle/>
          <a:p>
            <a:r>
              <a:rPr lang="en-US" sz="8800" dirty="0" err="1">
                <a:solidFill>
                  <a:srgbClr val="00B050"/>
                </a:solidFill>
                <a:latin typeface="UVF MetroScript" panose="03060702040507070403" pitchFamily="66" charset="0"/>
              </a:rPr>
              <a:t>im</a:t>
            </a:r>
            <a:endParaRPr lang="en-US" sz="8800" dirty="0">
              <a:solidFill>
                <a:srgbClr val="00B050"/>
              </a:solidFill>
              <a:latin typeface="UVF MetroScript" panose="03060702040507070403" pitchFamily="66" charset="0"/>
            </a:endParaRPr>
          </a:p>
        </p:txBody>
      </p:sp>
    </p:spTree>
    <p:extLst>
      <p:ext uri="{BB962C8B-B14F-4D97-AF65-F5344CB8AC3E}">
        <p14:creationId xmlns:p14="http://schemas.microsoft.com/office/powerpoint/2010/main" val="212621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 calcmode="lin" valueType="num">
                                      <p:cBhvr>
                                        <p:cTn id="21" dur="500" fill="hold"/>
                                        <p:tgtEl>
                                          <p:spTgt spid="9"/>
                                        </p:tgtEl>
                                        <p:attrNameLst>
                                          <p:attrName>style.rotation</p:attrName>
                                        </p:attrNameLst>
                                      </p:cBhvr>
                                      <p:tavLst>
                                        <p:tav tm="0">
                                          <p:val>
                                            <p:fltVal val="360"/>
                                          </p:val>
                                        </p:tav>
                                        <p:tav tm="100000">
                                          <p:val>
                                            <p:fltVal val="0"/>
                                          </p:val>
                                        </p:tav>
                                      </p:tavLst>
                                    </p:anim>
                                    <p:animEffect transition="in" filter="fade">
                                      <p:cBhvr>
                                        <p:cTn id="22" dur="500"/>
                                        <p:tgtEl>
                                          <p:spTgt spid="9"/>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 calcmode="lin" valueType="num">
                                      <p:cBhvr>
                                        <p:cTn id="27" dur="500" fill="hold"/>
                                        <p:tgtEl>
                                          <p:spTgt spid="10"/>
                                        </p:tgtEl>
                                        <p:attrNameLst>
                                          <p:attrName>style.rotation</p:attrName>
                                        </p:attrNameLst>
                                      </p:cBhvr>
                                      <p:tavLst>
                                        <p:tav tm="0">
                                          <p:val>
                                            <p:fltVal val="360"/>
                                          </p:val>
                                        </p:tav>
                                        <p:tav tm="100000">
                                          <p:val>
                                            <p:fltVal val="0"/>
                                          </p:val>
                                        </p:tav>
                                      </p:tavLst>
                                    </p:anim>
                                    <p:animEffect transition="in" filter="fade">
                                      <p:cBhvr>
                                        <p:cTn id="28" dur="500"/>
                                        <p:tgtEl>
                                          <p:spTgt spid="10"/>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 calcmode="lin" valueType="num">
                                      <p:cBhvr>
                                        <p:cTn id="33" dur="500" fill="hold"/>
                                        <p:tgtEl>
                                          <p:spTgt spid="11"/>
                                        </p:tgtEl>
                                        <p:attrNameLst>
                                          <p:attrName>style.rotation</p:attrName>
                                        </p:attrNameLst>
                                      </p:cBhvr>
                                      <p:tavLst>
                                        <p:tav tm="0">
                                          <p:val>
                                            <p:fltVal val="360"/>
                                          </p:val>
                                        </p:tav>
                                        <p:tav tm="100000">
                                          <p:val>
                                            <p:fltVal val="0"/>
                                          </p:val>
                                        </p:tav>
                                      </p:tavLst>
                                    </p:anim>
                                    <p:animEffect transition="in" filter="fade">
                                      <p:cBhvr>
                                        <p:cTn id="34" dur="500"/>
                                        <p:tgtEl>
                                          <p:spTgt spid="11"/>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 calcmode="lin" valueType="num">
                                      <p:cBhvr>
                                        <p:cTn id="39" dur="500" fill="hold"/>
                                        <p:tgtEl>
                                          <p:spTgt spid="12"/>
                                        </p:tgtEl>
                                        <p:attrNameLst>
                                          <p:attrName>style.rotation</p:attrName>
                                        </p:attrNameLst>
                                      </p:cBhvr>
                                      <p:tavLst>
                                        <p:tav tm="0">
                                          <p:val>
                                            <p:fltVal val="360"/>
                                          </p:val>
                                        </p:tav>
                                        <p:tav tm="100000">
                                          <p:val>
                                            <p:fltVal val="0"/>
                                          </p:val>
                                        </p:tav>
                                      </p:tavLst>
                                    </p:anim>
                                    <p:animEffect transition="in" filter="fade">
                                      <p:cBhvr>
                                        <p:cTn id="40" dur="500"/>
                                        <p:tgtEl>
                                          <p:spTgt spid="12"/>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 calcmode="lin" valueType="num">
                                      <p:cBhvr>
                                        <p:cTn id="45" dur="500" fill="hold"/>
                                        <p:tgtEl>
                                          <p:spTgt spid="14"/>
                                        </p:tgtEl>
                                        <p:attrNameLst>
                                          <p:attrName>style.rotation</p:attrName>
                                        </p:attrNameLst>
                                      </p:cBhvr>
                                      <p:tavLst>
                                        <p:tav tm="0">
                                          <p:val>
                                            <p:fltVal val="360"/>
                                          </p:val>
                                        </p:tav>
                                        <p:tav tm="100000">
                                          <p:val>
                                            <p:fltVal val="0"/>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Effect transition="in" filter="fade">
                                      <p:cBhvr>
                                        <p:cTn id="53"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2" name="laser.wav"/>
                                        </p:tgtEl>
                                      </p:cMediaNode>
                                    </p:audio>
                                  </p:sub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laser.wav"/>
                                        </p:tgtEl>
                                      </p:cMediaNode>
                                    </p:audio>
                                  </p:sub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subTnLst>
                                    <p:audio>
                                      <p:cMediaNode>
                                        <p:cTn display="0" masterRel="sameClick">
                                          <p:stCondLst>
                                            <p:cond evt="begin" delay="0">
                                              <p:tn val="63"/>
                                            </p:cond>
                                          </p:stCondLst>
                                          <p:endCondLst>
                                            <p:cond evt="onStopAudio" delay="0">
                                              <p:tgtEl>
                                                <p:sldTgt/>
                                              </p:tgtEl>
                                            </p:cond>
                                          </p:endCondLst>
                                        </p:cTn>
                                        <p:tgtEl>
                                          <p:sndTgt r:embed="rId2" name="laser.wav"/>
                                        </p:tgtEl>
                                      </p:cMediaNode>
                                    </p:audio>
                                  </p:sub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2" name="laser.wav"/>
                                        </p:tgtEl>
                                      </p:cMediaNode>
                                    </p:audio>
                                  </p:sub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subTnLst>
                                    <p:audio>
                                      <p:cMediaNode>
                                        <p:cTn display="0" masterRel="sameClick">
                                          <p:stCondLst>
                                            <p:cond evt="begin" delay="0">
                                              <p:tn val="77"/>
                                            </p:cond>
                                          </p:stCondLst>
                                          <p:endCondLst>
                                            <p:cond evt="onStopAudio" delay="0">
                                              <p:tgtEl>
                                                <p:sldTgt/>
                                              </p:tgtEl>
                                            </p:cond>
                                          </p:endCondLst>
                                        </p:cTn>
                                        <p:tgtEl>
                                          <p:sndTgt r:embed="rId2" name="laser.wav"/>
                                        </p:tgtEl>
                                      </p:cMediaNode>
                                    </p:audio>
                                  </p:sub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ppt_w</p:attrName>
                                        </p:attrNameLst>
                                      </p:cBhvr>
                                      <p:tavLst>
                                        <p:tav tm="0">
                                          <p:val>
                                            <p:fltVal val="0"/>
                                          </p:val>
                                        </p:tav>
                                        <p:tav tm="100000">
                                          <p:val>
                                            <p:strVal val="#ppt_w"/>
                                          </p:val>
                                        </p:tav>
                                      </p:tavLst>
                                    </p:anim>
                                    <p:anim calcmode="lin" valueType="num">
                                      <p:cBhvr>
                                        <p:cTn id="87" dur="500" fill="hold"/>
                                        <p:tgtEl>
                                          <p:spTgt spid="20"/>
                                        </p:tgtEl>
                                        <p:attrNameLst>
                                          <p:attrName>ppt_h</p:attrName>
                                        </p:attrNameLst>
                                      </p:cBhvr>
                                      <p:tavLst>
                                        <p:tav tm="0">
                                          <p:val>
                                            <p:fltVal val="0"/>
                                          </p:val>
                                        </p:tav>
                                        <p:tav tm="100000">
                                          <p:val>
                                            <p:strVal val="#ppt_h"/>
                                          </p:val>
                                        </p:tav>
                                      </p:tavLst>
                                    </p:anim>
                                    <p:animEffect transition="in" filter="fade">
                                      <p:cBhvr>
                                        <p:cTn id="88" dur="500"/>
                                        <p:tgtEl>
                                          <p:spTgt spid="20"/>
                                        </p:tgtEl>
                                      </p:cBhvr>
                                    </p:animEffect>
                                  </p:childTnLst>
                                  <p:subTnLst>
                                    <p:audio>
                                      <p:cMediaNode>
                                        <p:cTn display="0" masterRel="sameClick">
                                          <p:stCondLst>
                                            <p:cond evt="begin" delay="0">
                                              <p:tn val="84"/>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5" grpId="0" animBg="1"/>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2678890" y="1054105"/>
            <a:ext cx="6956139" cy="5803895"/>
          </a:xfrm>
          <a:prstGeom prst="rect">
            <a:avLst/>
          </a:prstGeom>
        </p:spPr>
      </p:pic>
    </p:spTree>
    <p:extLst>
      <p:ext uri="{BB962C8B-B14F-4D97-AF65-F5344CB8AC3E}">
        <p14:creationId xmlns:p14="http://schemas.microsoft.com/office/powerpoint/2010/main" val="40505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257063" y="283992"/>
            <a:ext cx="9398642" cy="6231493"/>
          </a:xfrm>
          <a:prstGeom prst="roundRect">
            <a:avLst/>
          </a:prstGeom>
          <a:ln w="38100"/>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3600" b="1" i="0" dirty="0">
                <a:solidFill>
                  <a:srgbClr val="C00000"/>
                </a:solidFill>
                <a:effectLst/>
                <a:latin typeface="Cambria" panose="02040503050406030204" pitchFamily="18" charset="0"/>
                <a:ea typeface="Cambria" panose="02040503050406030204" pitchFamily="18" charset="0"/>
              </a:rPr>
              <a:t>Bài học của gấu</a:t>
            </a:r>
            <a:endParaRPr lang="vi-VN" sz="3600" b="0" i="0" dirty="0">
              <a:solidFill>
                <a:srgbClr val="C00000"/>
              </a:solidFill>
              <a:effectLst/>
              <a:latin typeface="Cambria" panose="02040503050406030204" pitchFamily="18" charset="0"/>
              <a:ea typeface="Cambria" panose="02040503050406030204" pitchFamily="18" charset="0"/>
            </a:endParaRPr>
          </a:p>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Có một chú gấu rất thích được làm con vật khác. Thấy chuột đứng chống đuôi xuống đất, gấu làm theo nhưng đau điếng, khóc thét. Thấy hươu chạy nhanh, gấu lạch bạch chạy cùng và bị ngã nhào. Thấy vịt bơi dưới hồ, gấu nhảy ùm xuống định bơi nhưng suýt chìm nghỉm. Thế là từ đó, gấu chỉ muốn là gấu thôi.</a:t>
            </a:r>
          </a:p>
          <a:p>
            <a:pPr algn="r"/>
            <a:r>
              <a:rPr lang="vi-VN" sz="3600" b="0" i="0" dirty="0">
                <a:solidFill>
                  <a:srgbClr val="000000"/>
                </a:solidFill>
                <a:effectLst/>
                <a:latin typeface="Cambria" panose="02040503050406030204" pitchFamily="18" charset="0"/>
                <a:ea typeface="Cambria" panose="02040503050406030204" pitchFamily="18" charset="0"/>
              </a:rPr>
              <a:t>(Theo Bùi Việt Hà)</a:t>
            </a:r>
          </a:p>
        </p:txBody>
      </p:sp>
      <p:pic>
        <p:nvPicPr>
          <p:cNvPr id="15"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15" y="3399738"/>
            <a:ext cx="3985918" cy="3985918"/>
          </a:xfrm>
          <a:prstGeom prst="rect">
            <a:avLst/>
          </a:prstGeom>
        </p:spPr>
      </p:pic>
    </p:spTree>
    <p:extLst>
      <p:ext uri="{BB962C8B-B14F-4D97-AF65-F5344CB8AC3E}">
        <p14:creationId xmlns:p14="http://schemas.microsoft.com/office/powerpoint/2010/main" val="22560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8443" y="3399738"/>
            <a:ext cx="3985918" cy="398591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58542" y="388163"/>
            <a:ext cx="6164482" cy="4777642"/>
          </a:xfrm>
          <a:prstGeom prst="rect">
            <a:avLst/>
          </a:prstGeom>
        </p:spPr>
      </p:pic>
      <p:sp>
        <p:nvSpPr>
          <p:cNvPr id="5" name="Rounded Rectangle 4"/>
          <p:cNvSpPr/>
          <p:nvPr/>
        </p:nvSpPr>
        <p:spPr>
          <a:xfrm>
            <a:off x="4294208" y="1179887"/>
            <a:ext cx="5198960" cy="2145268"/>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4000" b="1" i="1" dirty="0">
                <a:solidFill>
                  <a:srgbClr val="FF0000"/>
                </a:solidFill>
                <a:latin typeface="Cambria" panose="02040503050406030204" pitchFamily="18" charset="0"/>
                <a:ea typeface="Cambria" panose="02040503050406030204" pitchFamily="18" charset="0"/>
              </a:rPr>
              <a:t>Mỗi người sẽ có các nét riêng biệt, không ai giống ai. </a:t>
            </a:r>
            <a:endParaRPr lang="en-US" sz="4000" b="1" i="1" dirty="0">
              <a:solidFill>
                <a:srgbClr val="FF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66" y="2371238"/>
            <a:ext cx="5080482" cy="5080482"/>
          </a:xfrm>
          <a:prstGeom prst="rect">
            <a:avLst/>
          </a:prstGeom>
        </p:spPr>
      </p:pic>
      <p:sp>
        <p:nvSpPr>
          <p:cNvPr id="6" name="Rounded Rectangle 5"/>
          <p:cNvSpPr/>
          <p:nvPr/>
        </p:nvSpPr>
        <p:spPr>
          <a:xfrm rot="21030651">
            <a:off x="-128106" y="4339115"/>
            <a:ext cx="5198960" cy="1600438"/>
          </a:xfrm>
          <a:prstGeom prst="roundRect">
            <a:avLst/>
          </a:prstGeom>
          <a:noFill/>
          <a:ln w="38100">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4400" b="1" i="1" dirty="0">
                <a:solidFill>
                  <a:schemeClr val="bg2">
                    <a:lumMod val="25000"/>
                  </a:schemeClr>
                </a:solidFill>
                <a:latin typeface="SVN-The Voice Heavy" panose="02040603050506020204" pitchFamily="18" charset="0"/>
                <a:ea typeface="Cambria" panose="02040503050406030204" pitchFamily="18" charset="0"/>
              </a:rPr>
              <a:t>NỘI DUNG </a:t>
            </a:r>
          </a:p>
          <a:p>
            <a:pPr algn="ctr"/>
            <a:r>
              <a:rPr lang="nl-NL" sz="4400" b="1" i="1" dirty="0">
                <a:solidFill>
                  <a:schemeClr val="bg2">
                    <a:lumMod val="25000"/>
                  </a:schemeClr>
                </a:solidFill>
                <a:latin typeface="SVN-The Voice Heavy" panose="02040603050506020204" pitchFamily="18" charset="0"/>
                <a:ea typeface="Cambria" panose="02040503050406030204" pitchFamily="18" charset="0"/>
              </a:rPr>
              <a:t>BÀI ĐỌC</a:t>
            </a:r>
            <a:endParaRPr lang="en-US" sz="4400" b="1" i="1" dirty="0">
              <a:solidFill>
                <a:schemeClr val="bg2">
                  <a:lumMod val="25000"/>
                </a:schemeClr>
              </a:solidFill>
              <a:latin typeface="SVN-The Voice Heavy" panose="02040603050506020204" pitchFamily="18" charset="0"/>
              <a:ea typeface="Cambria" panose="02040503050406030204" pitchFamily="18" charset="0"/>
            </a:endParaRPr>
          </a:p>
        </p:txBody>
      </p:sp>
    </p:spTree>
    <p:extLst>
      <p:ext uri="{BB962C8B-B14F-4D97-AF65-F5344CB8AC3E}">
        <p14:creationId xmlns:p14="http://schemas.microsoft.com/office/powerpoint/2010/main" val="10174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39150" y="1457325"/>
            <a:ext cx="9752850" cy="5741597"/>
          </a:xfrm>
          <a:prstGeom prst="rect">
            <a:avLst/>
          </a:prstGeom>
        </p:spPr>
      </p:pic>
      <p:sp>
        <p:nvSpPr>
          <p:cNvPr id="7" name="TextBox 6"/>
          <p:cNvSpPr txBox="1"/>
          <p:nvPr/>
        </p:nvSpPr>
        <p:spPr>
          <a:xfrm>
            <a:off x="294460" y="178383"/>
            <a:ext cx="4289380" cy="2389406"/>
          </a:xfrm>
          <a:prstGeom prst="cloud">
            <a:avLst/>
          </a:prstGeom>
          <a:solidFill>
            <a:schemeClr val="accent4">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a:solidFill>
                  <a:schemeClr val="tx1">
                    <a:lumMod val="85000"/>
                    <a:lumOff val="15000"/>
                  </a:schemeClr>
                </a:solidFill>
                <a:latin typeface="Cambria" panose="02040503050406030204" pitchFamily="18" charset="0"/>
                <a:ea typeface="Cambria" panose="02040503050406030204" pitchFamily="18" charset="0"/>
              </a:rPr>
              <a:t>Đoạn văn có chữ nào cần viết hoa?</a:t>
            </a:r>
            <a:endParaRPr lang="en-US" sz="166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8" name="TextBox 7"/>
          <p:cNvSpPr txBox="1"/>
          <p:nvPr/>
        </p:nvSpPr>
        <p:spPr>
          <a:xfrm>
            <a:off x="465535" y="2774498"/>
            <a:ext cx="3515915" cy="1191816"/>
          </a:xfrm>
          <a:prstGeom prst="roundRect">
            <a:avLst/>
          </a:prstGeom>
          <a:solidFill>
            <a:schemeClr val="bg1"/>
          </a:solidFill>
          <a:ln w="28575">
            <a:solidFill>
              <a:schemeClr val="accent4">
                <a:lumMod val="75000"/>
              </a:schemeClr>
            </a:solidFill>
            <a:prstDash val="dash"/>
          </a:ln>
        </p:spPr>
        <p:txBody>
          <a:bodyPr wrap="square" rtlCol="0">
            <a:spAutoFit/>
          </a:bodyPr>
          <a:lstStyle/>
          <a:p>
            <a:pPr algn="ctr"/>
            <a:r>
              <a:rPr lang="nl-NL" sz="3200" b="1" dirty="0">
                <a:solidFill>
                  <a:schemeClr val="tx1">
                    <a:lumMod val="85000"/>
                    <a:lumOff val="15000"/>
                  </a:schemeClr>
                </a:solidFill>
                <a:latin typeface="Cambria" panose="02040503050406030204" pitchFamily="18" charset="0"/>
                <a:ea typeface="Cambria" panose="02040503050406030204" pitchFamily="18" charset="0"/>
              </a:rPr>
              <a:t>Những chữ cái đầu câu</a:t>
            </a:r>
            <a:endParaRPr lang="en-US" sz="16600" b="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4"/>
          <a:stretch>
            <a:fillRect/>
          </a:stretch>
        </p:blipFill>
        <p:spPr>
          <a:xfrm>
            <a:off x="5440248" y="345373"/>
            <a:ext cx="5895343" cy="944962"/>
          </a:xfrm>
          <a:prstGeom prst="rect">
            <a:avLst/>
          </a:prstGeom>
        </p:spPr>
      </p:pic>
      <p:sp>
        <p:nvSpPr>
          <p:cNvPr id="11" name="TextBox 10"/>
          <p:cNvSpPr txBox="1"/>
          <p:nvPr/>
        </p:nvSpPr>
        <p:spPr>
          <a:xfrm>
            <a:off x="294460" y="178383"/>
            <a:ext cx="4289380" cy="2389406"/>
          </a:xfrm>
          <a:prstGeom prst="cloud">
            <a:avLst/>
          </a:prstGeom>
          <a:solidFill>
            <a:schemeClr val="accent4">
              <a:lumMod val="40000"/>
              <a:lumOff val="60000"/>
            </a:schemeClr>
          </a:solidFill>
          <a:ln w="28575">
            <a:solidFill>
              <a:schemeClr val="accent4">
                <a:lumMod val="75000"/>
              </a:schemeClr>
            </a:solidFill>
            <a:prstDash val="dash"/>
          </a:ln>
        </p:spPr>
        <p:txBody>
          <a:bodyPr wrap="square" rtlCol="0">
            <a:spAutoFit/>
          </a:bodyPr>
          <a:lstStyle/>
          <a:p>
            <a:pPr algn="ctr"/>
            <a:r>
              <a:rPr lang="nl-NL" sz="3200" b="1" dirty="0">
                <a:latin typeface="Cambria" panose="02040503050406030204" pitchFamily="18" charset="0"/>
                <a:ea typeface="Cambria" panose="02040503050406030204" pitchFamily="18" charset="0"/>
              </a:rPr>
              <a:t>Có chữ nào dễ viết lẫn, dễ sai chính tả ?</a:t>
            </a:r>
            <a:endParaRPr lang="en-US" sz="3200" b="1" dirty="0">
              <a:latin typeface="Cambria" panose="02040503050406030204" pitchFamily="18" charset="0"/>
              <a:ea typeface="Cambria" panose="02040503050406030204" pitchFamily="18" charset="0"/>
            </a:endParaRPr>
          </a:p>
        </p:txBody>
      </p:sp>
      <p:sp>
        <p:nvSpPr>
          <p:cNvPr id="12" name="TextBox 11"/>
          <p:cNvSpPr txBox="1"/>
          <p:nvPr/>
        </p:nvSpPr>
        <p:spPr>
          <a:xfrm>
            <a:off x="208378" y="2650070"/>
            <a:ext cx="2230772"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a:solidFill>
                  <a:schemeClr val="bg1"/>
                </a:solidFill>
                <a:latin typeface="Cambria" panose="02040503050406030204" pitchFamily="18" charset="0"/>
                <a:ea typeface="Cambria" panose="02040503050406030204" pitchFamily="18" charset="0"/>
              </a:rPr>
              <a:t>điếng</a:t>
            </a:r>
            <a:endParaRPr lang="en-US" sz="23900" b="1" dirty="0">
              <a:solidFill>
                <a:schemeClr val="bg1"/>
              </a:solidFill>
              <a:latin typeface="Cambria" panose="02040503050406030204" pitchFamily="18" charset="0"/>
              <a:ea typeface="Cambria" panose="02040503050406030204" pitchFamily="18" charset="0"/>
            </a:endParaRPr>
          </a:p>
        </p:txBody>
      </p:sp>
      <p:sp>
        <p:nvSpPr>
          <p:cNvPr id="13" name="TextBox 12"/>
          <p:cNvSpPr txBox="1"/>
          <p:nvPr/>
        </p:nvSpPr>
        <p:spPr>
          <a:xfrm>
            <a:off x="2635998" y="2650069"/>
            <a:ext cx="1808741"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a:solidFill>
                  <a:schemeClr val="bg1"/>
                </a:solidFill>
                <a:latin typeface="Cambria" panose="02040503050406030204" pitchFamily="18" charset="0"/>
                <a:ea typeface="Cambria" panose="02040503050406030204" pitchFamily="18" charset="0"/>
              </a:rPr>
              <a:t>hươu</a:t>
            </a:r>
            <a:endParaRPr lang="en-US" sz="23900" b="1" dirty="0">
              <a:solidFill>
                <a:schemeClr val="bg1"/>
              </a:solidFill>
              <a:latin typeface="Cambria" panose="02040503050406030204" pitchFamily="18" charset="0"/>
              <a:ea typeface="Cambria" panose="02040503050406030204" pitchFamily="18" charset="0"/>
            </a:endParaRPr>
          </a:p>
        </p:txBody>
      </p:sp>
      <p:sp>
        <p:nvSpPr>
          <p:cNvPr id="14" name="TextBox 13"/>
          <p:cNvSpPr txBox="1"/>
          <p:nvPr/>
        </p:nvSpPr>
        <p:spPr>
          <a:xfrm>
            <a:off x="217171" y="3708566"/>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a:solidFill>
                  <a:schemeClr val="bg1"/>
                </a:solidFill>
                <a:latin typeface="Cambria" panose="02040503050406030204" pitchFamily="18" charset="0"/>
                <a:ea typeface="Cambria" panose="02040503050406030204" pitchFamily="18" charset="0"/>
              </a:rPr>
              <a:t>ngã nhào</a:t>
            </a:r>
            <a:endParaRPr lang="en-US" sz="23900" b="1" dirty="0">
              <a:solidFill>
                <a:schemeClr val="bg1"/>
              </a:solidFill>
              <a:latin typeface="Cambria" panose="02040503050406030204" pitchFamily="18" charset="0"/>
              <a:ea typeface="Cambria" panose="02040503050406030204" pitchFamily="18" charset="0"/>
            </a:endParaRPr>
          </a:p>
        </p:txBody>
      </p:sp>
      <p:sp>
        <p:nvSpPr>
          <p:cNvPr id="15" name="TextBox 14"/>
          <p:cNvSpPr txBox="1"/>
          <p:nvPr/>
        </p:nvSpPr>
        <p:spPr>
          <a:xfrm>
            <a:off x="208378" y="4767062"/>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a:solidFill>
                  <a:schemeClr val="bg1"/>
                </a:solidFill>
                <a:latin typeface="Cambria" panose="02040503050406030204" pitchFamily="18" charset="0"/>
                <a:ea typeface="Cambria" panose="02040503050406030204" pitchFamily="18" charset="0"/>
              </a:rPr>
              <a:t>nhảy ùm</a:t>
            </a:r>
            <a:endParaRPr lang="en-US" sz="23900" b="1" dirty="0">
              <a:solidFill>
                <a:schemeClr val="bg1"/>
              </a:solidFill>
              <a:latin typeface="Cambria" panose="02040503050406030204" pitchFamily="18" charset="0"/>
              <a:ea typeface="Cambria" panose="02040503050406030204" pitchFamily="18" charset="0"/>
            </a:endParaRPr>
          </a:p>
        </p:txBody>
      </p:sp>
      <p:sp>
        <p:nvSpPr>
          <p:cNvPr id="16" name="TextBox 15"/>
          <p:cNvSpPr txBox="1"/>
          <p:nvPr/>
        </p:nvSpPr>
        <p:spPr>
          <a:xfrm>
            <a:off x="208378" y="5770701"/>
            <a:ext cx="3074834" cy="783193"/>
          </a:xfrm>
          <a:prstGeom prst="roundRect">
            <a:avLst/>
          </a:prstGeom>
          <a:solidFill>
            <a:schemeClr val="accent1">
              <a:lumMod val="50000"/>
            </a:schemeClr>
          </a:solidFill>
          <a:ln w="28575">
            <a:solidFill>
              <a:schemeClr val="accent4">
                <a:lumMod val="75000"/>
              </a:schemeClr>
            </a:solidFill>
            <a:prstDash val="dash"/>
          </a:ln>
        </p:spPr>
        <p:txBody>
          <a:bodyPr wrap="square" rtlCol="0">
            <a:spAutoFit/>
          </a:bodyPr>
          <a:lstStyle/>
          <a:p>
            <a:pPr algn="ctr"/>
            <a:r>
              <a:rPr lang="nl-NL" sz="4000" b="1" dirty="0">
                <a:solidFill>
                  <a:schemeClr val="bg1"/>
                </a:solidFill>
                <a:latin typeface="Cambria" panose="02040503050406030204" pitchFamily="18" charset="0"/>
                <a:ea typeface="Cambria" panose="02040503050406030204" pitchFamily="18" charset="0"/>
              </a:rPr>
              <a:t>chìm nghỉm</a:t>
            </a:r>
            <a:endParaRPr lang="en-US" sz="239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98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1" grpId="0" animBg="1"/>
      <p:bldP spid="12" grpId="0" animBg="1"/>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卡通人物&#10;&#10;描述已自动生成">
            <a:extLst>
              <a:ext uri="{FF2B5EF4-FFF2-40B4-BE49-F238E27FC236}">
                <a16:creationId xmlns:a16="http://schemas.microsoft.com/office/drawing/2014/main" id="{B644EFA8-D1C2-4219-A7C3-15E3D474B3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0915" y="2191657"/>
            <a:ext cx="5392058" cy="5392058"/>
          </a:xfrm>
          <a:prstGeom prst="rect">
            <a:avLst/>
          </a:prstGeom>
        </p:spPr>
      </p:pic>
      <p:pic>
        <p:nvPicPr>
          <p:cNvPr id="9" name="图片 8" descr="图片包含 桌子, 花, 小, 花瓶&#10;&#10;描述已自动生成">
            <a:extLst>
              <a:ext uri="{FF2B5EF4-FFF2-40B4-BE49-F238E27FC236}">
                <a16:creationId xmlns:a16="http://schemas.microsoft.com/office/drawing/2014/main" id="{5974DEDD-917C-44C9-9CB5-1E6C779DE77E}"/>
              </a:ext>
            </a:extLst>
          </p:cNvPr>
          <p:cNvPicPr>
            <a:picLocks noChangeAspect="1"/>
          </p:cNvPicPr>
          <p:nvPr/>
        </p:nvPicPr>
        <p:blipFill rotWithShape="1">
          <a:blip r:embed="rId3">
            <a:extLst>
              <a:ext uri="{28A0092B-C50C-407E-A947-70E740481C1C}">
                <a14:useLocalDpi xmlns:a14="http://schemas.microsoft.com/office/drawing/2010/main" val="0"/>
              </a:ext>
            </a:extLst>
          </a:blip>
          <a:srcRect l="43333" t="54507"/>
          <a:stretch/>
        </p:blipFill>
        <p:spPr>
          <a:xfrm>
            <a:off x="7785816" y="1611085"/>
            <a:ext cx="4827092" cy="5812972"/>
          </a:xfrm>
          <a:prstGeom prst="rect">
            <a:avLst/>
          </a:prstGeom>
        </p:spPr>
      </p:pic>
      <p:pic>
        <p:nvPicPr>
          <p:cNvPr id="3" name="Picture 2"/>
          <p:cNvPicPr>
            <a:picLocks noChangeAspect="1"/>
          </p:cNvPicPr>
          <p:nvPr/>
        </p:nvPicPr>
        <p:blipFill>
          <a:blip r:embed="rId4"/>
          <a:stretch>
            <a:fillRect/>
          </a:stretch>
        </p:blipFill>
        <p:spPr>
          <a:xfrm>
            <a:off x="3080258" y="1054105"/>
            <a:ext cx="6596444" cy="5803895"/>
          </a:xfrm>
          <a:prstGeom prst="rect">
            <a:avLst/>
          </a:prstGeom>
        </p:spPr>
      </p:pic>
    </p:spTree>
    <p:extLst>
      <p:ext uri="{BB962C8B-B14F-4D97-AF65-F5344CB8AC3E}">
        <p14:creationId xmlns:p14="http://schemas.microsoft.com/office/powerpoint/2010/main" val="15734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116CCC-3F0F-2CC5-7BC3-605C20B0C744}"/>
              </a:ext>
            </a:extLst>
          </p:cNvPr>
          <p:cNvGrpSpPr/>
          <p:nvPr/>
        </p:nvGrpSpPr>
        <p:grpSpPr>
          <a:xfrm>
            <a:off x="2129883" y="1780490"/>
            <a:ext cx="8099993" cy="4389006"/>
            <a:chOff x="2252546" y="1541657"/>
            <a:chExt cx="8296507" cy="4792236"/>
          </a:xfrm>
        </p:grpSpPr>
        <p:pic>
          <p:nvPicPr>
            <p:cNvPr id="3" name="Picture 2" descr="Tư thế ngồi học đúng cách - YouTube">
              <a:extLst>
                <a:ext uri="{FF2B5EF4-FFF2-40B4-BE49-F238E27FC236}">
                  <a16:creationId xmlns:a16="http://schemas.microsoft.com/office/drawing/2014/main" id="{3BC572AF-3205-C7DA-374D-B4B01BB69E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8" r="1546"/>
            <a:stretch/>
          </p:blipFill>
          <p:spPr bwMode="auto">
            <a:xfrm>
              <a:off x="2252546" y="1541657"/>
              <a:ext cx="8296507" cy="47922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576F1F0-D2B9-C60C-6AFC-217D7B31814F}"/>
                </a:ext>
              </a:extLst>
            </p:cNvPr>
            <p:cNvSpPr/>
            <p:nvPr/>
          </p:nvSpPr>
          <p:spPr>
            <a:xfrm>
              <a:off x="7950818" y="1639229"/>
              <a:ext cx="2598235" cy="892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pic>
        <p:nvPicPr>
          <p:cNvPr id="5" name="Picture 4">
            <a:extLst>
              <a:ext uri="{FF2B5EF4-FFF2-40B4-BE49-F238E27FC236}">
                <a16:creationId xmlns:a16="http://schemas.microsoft.com/office/drawing/2014/main" id="{F3CE00B2-828D-F07D-169B-858FF6DB328C}"/>
              </a:ext>
            </a:extLst>
          </p:cNvPr>
          <p:cNvPicPr>
            <a:picLocks noChangeAspect="1"/>
          </p:cNvPicPr>
          <p:nvPr/>
        </p:nvPicPr>
        <p:blipFill>
          <a:blip r:embed="rId3"/>
          <a:stretch>
            <a:fillRect/>
          </a:stretch>
        </p:blipFill>
        <p:spPr>
          <a:xfrm>
            <a:off x="2129883" y="1051955"/>
            <a:ext cx="8291279" cy="1457070"/>
          </a:xfrm>
          <a:prstGeom prst="rect">
            <a:avLst/>
          </a:prstGeom>
        </p:spPr>
      </p:pic>
    </p:spTree>
    <p:extLst>
      <p:ext uri="{BB962C8B-B14F-4D97-AF65-F5344CB8AC3E}">
        <p14:creationId xmlns:p14="http://schemas.microsoft.com/office/powerpoint/2010/main" val="106195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396</Words>
  <Application>Microsoft Office PowerPoint</Application>
  <PresentationFormat>Widescreen</PresentationFormat>
  <Paragraphs>93</Paragraphs>
  <Slides>18</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等线</vt:lpstr>
      <vt:lpstr>等线 Light</vt:lpstr>
      <vt:lpstr>Arial</vt:lpstr>
      <vt:lpstr>Calibri</vt:lpstr>
      <vt:lpstr>Calibri Light</vt:lpstr>
      <vt:lpstr>Cambria</vt:lpstr>
      <vt:lpstr>SVN-Poky's</vt:lpstr>
      <vt:lpstr>SVN-The Voice Heavy</vt:lpstr>
      <vt:lpstr>Times New Roman</vt:lpstr>
      <vt:lpstr>UVF MetroScript</vt:lpstr>
      <vt:lpstr>思源黑体 CN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NHÓM ZALO TOÁN THCS CÁNH DIỀU</cp:lastModifiedBy>
  <cp:revision>14</cp:revision>
  <dcterms:created xsi:type="dcterms:W3CDTF">2023-02-22T07:25:45Z</dcterms:created>
  <dcterms:modified xsi:type="dcterms:W3CDTF">2023-03-06T16:21:07Z</dcterms:modified>
</cp:coreProperties>
</file>