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0"/>
  </p:notesMasterIdLst>
  <p:sldIdLst>
    <p:sldId id="286" r:id="rId3"/>
    <p:sldId id="274" r:id="rId4"/>
    <p:sldId id="285" r:id="rId5"/>
    <p:sldId id="258" r:id="rId6"/>
    <p:sldId id="259" r:id="rId7"/>
    <p:sldId id="262" r:id="rId8"/>
    <p:sldId id="287" r:id="rId9"/>
    <p:sldId id="2678" r:id="rId10"/>
    <p:sldId id="263" r:id="rId11"/>
    <p:sldId id="264" r:id="rId12"/>
    <p:sldId id="2680" r:id="rId13"/>
    <p:sldId id="271" r:id="rId14"/>
    <p:sldId id="288" r:id="rId15"/>
    <p:sldId id="289" r:id="rId16"/>
    <p:sldId id="290" r:id="rId17"/>
    <p:sldId id="265" r:id="rId18"/>
    <p:sldId id="268" r:id="rId19"/>
    <p:sldId id="269" r:id="rId20"/>
    <p:sldId id="270" r:id="rId21"/>
    <p:sldId id="294" r:id="rId22"/>
    <p:sldId id="295" r:id="rId23"/>
    <p:sldId id="296" r:id="rId24"/>
    <p:sldId id="297" r:id="rId25"/>
    <p:sldId id="2681" r:id="rId26"/>
    <p:sldId id="266" r:id="rId27"/>
    <p:sldId id="26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77" d="100"/>
          <a:sy n="77" d="100"/>
        </p:scale>
        <p:origin x="10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128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8280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slide" Target="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0.png"/><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8891261"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4208746" y="323549"/>
            <a:ext cx="52463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3671583"/>
          </a:xfrm>
          <a:prstGeom prst="rect">
            <a:avLst/>
          </a:prstGeom>
        </p:spPr>
        <p:txBody>
          <a:bodyPr wrap="square">
            <a:spAutoFit/>
          </a:bodyPr>
          <a:lstStyle/>
          <a:p>
            <a:pPr marL="44450" lvl="0">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a:t>
            </a: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thể thấy</a:t>
            </a:r>
            <a:r>
              <a:rPr lang="en-US"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con chim đang </a:t>
            </a: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bay,</a:t>
            </a:r>
            <a:r>
              <a:rPr lang="vi-VN"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vòm cây xanh </a:t>
            </a: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biếc,</a:t>
            </a:r>
            <a:r>
              <a:rPr lang="en-US"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9003996"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6172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48253"/>
          </a:xfrm>
          <a:prstGeom prst="rect">
            <a:avLst/>
          </a:prstGeom>
        </p:spPr>
        <p:txBody>
          <a:bodyPr wrap="square">
            <a:spAutoFit/>
          </a:bodyPr>
          <a:lstStyle/>
          <a:p>
            <a:pPr marL="44450" lvl="0" algn="just">
              <a:lnSpc>
                <a:spcPct val="150000"/>
              </a:lnSpc>
              <a:defRPr/>
            </a:pPr>
            <a:r>
              <a:rPr lang="en-US" sz="4000" b="1">
                <a:latin typeface="Arial-Rounded" panose="020B0500000000000000" pitchFamily="34" charset="0"/>
                <a:ea typeface="Arial-Rounded" panose="020B0500000000000000" pitchFamily="34" charset="0"/>
                <a:cs typeface="Arial-Rounded" panose="020B0500000000000000" pitchFamily="34" charset="0"/>
              </a:rPr>
              <a:t>Đôi khi </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a:latin typeface="Arial-Rounded" panose="020B0500000000000000" pitchFamily="34" charset="0"/>
                <a:ea typeface="Arial-Rounded" panose="020B0500000000000000" pitchFamily="34" charset="0"/>
                <a:cs typeface="Arial-Rounded" panose="020B0500000000000000" pitchFamily="34" charset="0"/>
              </a:rPr>
              <a:t> bạn còn thấy cả những giọt mưa đang rơi xuống </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a:latin typeface="Arial-Rounded" panose="020B0500000000000000" pitchFamily="34" charset="0"/>
                <a:ea typeface="Arial-Rounded" panose="020B0500000000000000" pitchFamily="34" charset="0"/>
                <a:cs typeface="Arial-Rounded" panose="020B0500000000000000" pitchFamily="34" charset="0"/>
              </a:rPr>
              <a:t> hay đàn bướm dập dờn trong gió nhẹ. </a:t>
            </a:r>
            <a:endParaRPr kumimoji="0" lang="vi-VN" sz="40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2032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207181" y="347304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5553075"/>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7FAD0C55-F11B-479F-A6AC-5A3113C49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3D2B5-CEC3-4497-A5FF-AF91FAB830BC}"/>
              </a:ext>
            </a:extLst>
          </p:cNvPr>
          <p:cNvSpPr txBox="1"/>
          <p:nvPr/>
        </p:nvSpPr>
        <p:spPr>
          <a:xfrm>
            <a:off x="3933172" y="563671"/>
            <a:ext cx="5661765" cy="769441"/>
          </a:xfrm>
          <a:prstGeom prst="rect">
            <a:avLst/>
          </a:prstGeom>
          <a:noFill/>
        </p:spPr>
        <p:txBody>
          <a:bodyPr wrap="square" rtlCol="0">
            <a:spAutoFit/>
          </a:bodyPr>
          <a:lstStyle/>
          <a:p>
            <a:r>
              <a:rPr lang="en-US" sz="4400" b="1">
                <a:solidFill>
                  <a:srgbClr val="FF0000"/>
                </a:solidFill>
                <a:effectLst>
                  <a:outerShdw blurRad="38100" dist="38100" dir="2700000" algn="tl">
                    <a:srgbClr val="000000">
                      <a:alpha val="43137"/>
                    </a:srgbClr>
                  </a:outerShdw>
                </a:effectLst>
              </a:rPr>
              <a:t>NỘI DUNG</a:t>
            </a:r>
          </a:p>
        </p:txBody>
      </p:sp>
      <p:sp>
        <p:nvSpPr>
          <p:cNvPr id="3" name="TextBox 2">
            <a:extLst>
              <a:ext uri="{FF2B5EF4-FFF2-40B4-BE49-F238E27FC236}">
                <a16:creationId xmlns:a16="http://schemas.microsoft.com/office/drawing/2014/main" id="{75A4BF44-3308-4210-857D-41D7AB48AB19}"/>
              </a:ext>
            </a:extLst>
          </p:cNvPr>
          <p:cNvSpPr txBox="1"/>
          <p:nvPr/>
        </p:nvSpPr>
        <p:spPr>
          <a:xfrm>
            <a:off x="780787" y="1615858"/>
            <a:ext cx="10780735" cy="1938992"/>
          </a:xfrm>
          <a:prstGeom prst="rect">
            <a:avLst/>
          </a:prstGeom>
          <a:noFill/>
        </p:spPr>
        <p:txBody>
          <a:bodyPr wrap="square" rtlCol="0">
            <a:spAutoFit/>
          </a:bodyPr>
          <a:lstStyle/>
          <a:p>
            <a:r>
              <a:rPr lang="en-US" sz="4000" b="1">
                <a:solidFill>
                  <a:srgbClr val="0000FF"/>
                </a:solidFill>
                <a:latin typeface="Times New Roman" panose="02020603050405020304" pitchFamily="18" charset="0"/>
                <a:cs typeface="Times New Roman" panose="02020603050405020304" pitchFamily="18" charset="0"/>
              </a:rPr>
              <a:t>Những sự vật và màu sắc có trên bầu trời rất phong phú, đa dạng. Qua đó thấy đ</a:t>
            </a:r>
            <a:r>
              <a:rPr lang="vi-VN" sz="4000" b="1">
                <a:solidFill>
                  <a:srgbClr val="0000FF"/>
                </a:solidFill>
                <a:latin typeface="Times New Roman" panose="02020603050405020304" pitchFamily="18" charset="0"/>
                <a:cs typeface="Times New Roman" panose="02020603050405020304" pitchFamily="18" charset="0"/>
              </a:rPr>
              <a:t>ư</a:t>
            </a:r>
            <a:r>
              <a:rPr lang="en-US" sz="4000" b="1">
                <a:solidFill>
                  <a:srgbClr val="0000FF"/>
                </a:solidFill>
                <a:latin typeface="Times New Roman" panose="02020603050405020304" pitchFamily="18" charset="0"/>
                <a:cs typeface="Times New Roman" panose="02020603050405020304" pitchFamily="18" charset="0"/>
              </a:rPr>
              <a:t>ợc tầm quan trọng của bầu trời đối với muôn vật. </a:t>
            </a:r>
          </a:p>
        </p:txBody>
      </p:sp>
    </p:spTree>
    <p:extLst>
      <p:ext uri="{BB962C8B-B14F-4D97-AF65-F5344CB8AC3E}">
        <p14:creationId xmlns:p14="http://schemas.microsoft.com/office/powerpoint/2010/main" val="3103089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207181" y="347304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5553075"/>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759047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228187" y="351962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213834" y="569401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640235" y="1997839"/>
            <a:ext cx="1097051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3600" b="1" i="1">
                <a:solidFill>
                  <a:srgbClr val="0000FF"/>
                </a:solidFill>
                <a:latin typeface="Times New Roman" panose="02020603050405020304" pitchFamily="18" charset="0"/>
                <a:cs typeface="Times New Roman" panose="02020603050405020304" pitchFamily="18" charset="0"/>
              </a:rPr>
              <a:t>Việc 1: </a:t>
            </a:r>
            <a:r>
              <a:rPr lang="en-US" sz="3600" b="1" i="1">
                <a:latin typeface="Times New Roman" panose="02020603050405020304" pitchFamily="18" charset="0"/>
                <a:cs typeface="Times New Roman" panose="02020603050405020304" pitchFamily="18" charset="0"/>
              </a:rPr>
              <a:t>Đọc nối tiếp đoạn lần 1, sửa cho nhau các từ dễ lẫn, tìm các từ khó đọc</a:t>
            </a:r>
            <a:endParaRPr lang="en-US" sz="3600">
              <a:latin typeface="Times New Roman" panose="02020603050405020304" pitchFamily="18" charset="0"/>
              <a:cs typeface="Times New Roman" panose="02020603050405020304" pitchFamily="18" charset="0"/>
            </a:endParaRPr>
          </a:p>
          <a:p>
            <a:r>
              <a:rPr lang="en-US" sz="3600" b="1" i="1">
                <a:solidFill>
                  <a:srgbClr val="0000FF"/>
                </a:solidFill>
                <a:latin typeface="Times New Roman" panose="02020603050405020304" pitchFamily="18" charset="0"/>
                <a:cs typeface="Times New Roman" panose="02020603050405020304" pitchFamily="18" charset="0"/>
              </a:rPr>
              <a:t>Việc 2: </a:t>
            </a:r>
            <a:r>
              <a:rPr lang="en-US" sz="3600" b="1" i="1">
                <a:latin typeface="Times New Roman" panose="02020603050405020304" pitchFamily="18" charset="0"/>
                <a:cs typeface="Times New Roman" panose="02020603050405020304" pitchFamily="18" charset="0"/>
              </a:rPr>
              <a:t>Đọc nối tiếp đoạn lần 2, tìm cách ngắt nghỉ câu dài và giải nghĩa 1 số từ khó hiểu</a:t>
            </a:r>
            <a:endParaRPr lang="en-US" sz="3600">
              <a:latin typeface="Times New Roman" panose="02020603050405020304" pitchFamily="18" charset="0"/>
              <a:cs typeface="Times New Roman" panose="02020603050405020304" pitchFamily="18" charset="0"/>
            </a:endParaRPr>
          </a:p>
          <a:p>
            <a:r>
              <a:rPr lang="en-US" sz="3600" b="1" i="1">
                <a:solidFill>
                  <a:srgbClr val="0000FF"/>
                </a:solidFill>
                <a:latin typeface="Times New Roman" panose="02020603050405020304" pitchFamily="18" charset="0"/>
                <a:cs typeface="Times New Roman" panose="02020603050405020304" pitchFamily="18" charset="0"/>
              </a:rPr>
              <a:t>Việc 3:</a:t>
            </a:r>
            <a:r>
              <a:rPr lang="en-US" sz="3600" b="1" i="1">
                <a:latin typeface="Times New Roman" panose="02020603050405020304" pitchFamily="18" charset="0"/>
                <a:cs typeface="Times New Roman" panose="02020603050405020304" pitchFamily="18" charset="0"/>
              </a:rPr>
              <a:t> Cử một bạn tham gia đọc trước lớp</a:t>
            </a:r>
            <a:endParaRPr lang="en-US" sz="3600">
              <a:latin typeface="Times New Roman" panose="02020603050405020304" pitchFamily="18" charset="0"/>
              <a:cs typeface="Times New Roman" panose="02020603050405020304" pitchFamily="18" charset="0"/>
            </a:endParaRPr>
          </a:p>
          <a:p>
            <a:pPr eaLnBrk="1" hangingPunct="1"/>
            <a:endParaRPr lang="vi-VN" sz="3600" b="1">
              <a:solidFill>
                <a:srgbClr val="0000FF"/>
              </a:solidFill>
              <a:latin typeface="Times New Roman" panose="02020603050405020304" pitchFamily="18" charset="0"/>
              <a:cs typeface="Times New Roman" pitchFamily="18" charset="0"/>
            </a:endParaRPr>
          </a:p>
        </p:txBody>
      </p:sp>
      <p:sp>
        <p:nvSpPr>
          <p:cNvPr id="4099" name="TextBox 4"/>
          <p:cNvSpPr txBox="1">
            <a:spLocks noChangeArrowheads="1"/>
          </p:cNvSpPr>
          <p:nvPr/>
        </p:nvSpPr>
        <p:spPr bwMode="auto">
          <a:xfrm>
            <a:off x="2545404" y="861981"/>
            <a:ext cx="4191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4400" b="1" u="sng">
                <a:solidFill>
                  <a:srgbClr val="FF0000"/>
                </a:solidFill>
                <a:latin typeface="Times New Roman" pitchFamily="18" charset="0"/>
                <a:cs typeface="Times New Roman" pitchFamily="18" charset="0"/>
              </a:rPr>
              <a:t>Phiếu giao việc</a:t>
            </a:r>
            <a:endParaRPr lang="vi-VN" sz="4400">
              <a:solidFill>
                <a:srgbClr val="FF0000"/>
              </a:solidFill>
              <a:latin typeface="Times New Roman" pitchFamily="18" charset="0"/>
              <a:cs typeface="Times New Roman" pitchFamily="18"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1289" y="414305"/>
            <a:ext cx="1676400" cy="1217613"/>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680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 l</a:t>
              </a:r>
              <a:r>
                <a:rPr kumimoji="1" lang="vi-VN" altLang="zh-CN"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tia nắng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7693023" y="157745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H</a:t>
              </a:r>
              <a:r>
                <a:rPr kumimoji="1" lang="vi-VN" altLang="zh-C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ơ</a:t>
              </a:r>
              <a:r>
                <a:rPr kumimoji="1" lang="en-US" altLang="zh-C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i n</a:t>
              </a:r>
              <a:r>
                <a:rPr kumimoji="1" lang="vi-VN" altLang="zh-C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ư</a:t>
              </a:r>
              <a:r>
                <a:rPr kumimoji="1" lang="en-US" altLang="zh-CN"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ớc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1527</Words>
  <Application>Microsoft Office PowerPoint</Application>
  <PresentationFormat>Widescreen</PresentationFormat>
  <Paragraphs>93</Paragraphs>
  <Slides>27</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Arial-Rounded</vt:lpstr>
      <vt:lpstr>等线</vt:lpstr>
      <vt:lpstr>inpin heiti</vt:lpstr>
      <vt:lpstr>微软雅黑</vt:lpstr>
      <vt:lpstr>字魂20号-石头体</vt:lpstr>
      <vt:lpstr>方正少儿简体</vt:lpstr>
      <vt:lpstr>Arial</vt:lpstr>
      <vt:lpstr>Calibri</vt:lpstr>
      <vt:lpstr>Calibri Light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cp:lastModifiedBy>
  <cp:revision>42</cp:revision>
  <dcterms:created xsi:type="dcterms:W3CDTF">2022-10-03T11:23:45Z</dcterms:created>
  <dcterms:modified xsi:type="dcterms:W3CDTF">2024-03-10T08:35:02Z</dcterms:modified>
</cp:coreProperties>
</file>