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1" r:id="rId2"/>
    <p:sldId id="280" r:id="rId3"/>
    <p:sldId id="282" r:id="rId4"/>
    <p:sldId id="260" r:id="rId5"/>
    <p:sldId id="258" r:id="rId6"/>
    <p:sldId id="266" r:id="rId7"/>
    <p:sldId id="269" r:id="rId8"/>
    <p:sldId id="262" r:id="rId9"/>
    <p:sldId id="268" r:id="rId10"/>
    <p:sldId id="270" r:id="rId11"/>
    <p:sldId id="272" r:id="rId12"/>
    <p:sldId id="263" r:id="rId13"/>
    <p:sldId id="291" r:id="rId14"/>
    <p:sldId id="283" r:id="rId15"/>
    <p:sldId id="273" r:id="rId16"/>
    <p:sldId id="285" r:id="rId17"/>
    <p:sldId id="288" r:id="rId18"/>
    <p:sldId id="287" r:id="rId19"/>
    <p:sldId id="286" r:id="rId20"/>
    <p:sldId id="289" r:id="rId21"/>
    <p:sldId id="290" r:id="rId22"/>
    <p:sldId id="276" r:id="rId23"/>
    <p:sldId id="264" r:id="rId24"/>
    <p:sldId id="25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CC00CC"/>
    <a:srgbClr val="3333CC"/>
    <a:srgbClr val="FF99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5882" autoAdjust="0"/>
  </p:normalViewPr>
  <p:slideViewPr>
    <p:cSldViewPr snapToGrid="0">
      <p:cViewPr varScale="1">
        <p:scale>
          <a:sx n="109" d="100"/>
          <a:sy n="109" d="100"/>
        </p:scale>
        <p:origin x="10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7F7982-4582-4BC4-8920-BC40309308FD}"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84B999-A8B7-459D-8326-DA2555F5B9EA}" type="slidenum">
              <a:rPr lang="en-US" smtClean="0"/>
              <a:t>‹#›</a:t>
            </a:fld>
            <a:endParaRPr lang="en-US"/>
          </a:p>
        </p:txBody>
      </p:sp>
    </p:spTree>
    <p:extLst>
      <p:ext uri="{BB962C8B-B14F-4D97-AF65-F5344CB8AC3E}">
        <p14:creationId xmlns:p14="http://schemas.microsoft.com/office/powerpoint/2010/main" val="410145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31B4A-BFE4-4FAF-A596-96D36A889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250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280240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631064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093999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4010976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CA2CF3-161D-4290-9691-8A065EC2791C}"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748312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CA2CF3-161D-4290-9691-8A065EC2791C}"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958411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CA2CF3-161D-4290-9691-8A065EC2791C}"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186831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CA2CF3-161D-4290-9691-8A065EC2791C}"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658981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A2CF3-161D-4290-9691-8A065EC2791C}"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019267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CA2CF3-161D-4290-9691-8A065EC2791C}"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4165855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CA2CF3-161D-4290-9691-8A065EC2791C}"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250373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A2CF3-161D-4290-9691-8A065EC2791C}" type="datetimeFigureOut">
              <a:rPr lang="en-US" smtClean="0"/>
              <a:t>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DA1D9-76DF-4E13-9ADB-F9C797BBD937}" type="slidenum">
              <a:rPr lang="en-US" smtClean="0"/>
              <a:t>‹#›</a:t>
            </a:fld>
            <a:endParaRPr lang="en-US"/>
          </a:p>
        </p:txBody>
      </p:sp>
    </p:spTree>
    <p:extLst>
      <p:ext uri="{BB962C8B-B14F-4D97-AF65-F5344CB8AC3E}">
        <p14:creationId xmlns:p14="http://schemas.microsoft.com/office/powerpoint/2010/main" val="3716558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ABA25B-77B3-41F1-B14F-0FEBE4E42209}"/>
              </a:ext>
            </a:extLst>
          </p:cNvPr>
          <p:cNvSpPr txBox="1"/>
          <p:nvPr/>
        </p:nvSpPr>
        <p:spPr>
          <a:xfrm>
            <a:off x="993913" y="204932"/>
            <a:ext cx="1050897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TIỂU HỌC PHÙ ĐỔNG</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D275F25E-711E-4098-8CE4-E6280909A294}"/>
              </a:ext>
            </a:extLst>
          </p:cNvPr>
          <p:cNvSpPr txBox="1"/>
          <p:nvPr/>
        </p:nvSpPr>
        <p:spPr>
          <a:xfrm>
            <a:off x="1749287" y="2935260"/>
            <a:ext cx="9601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00FF"/>
                </a:solidFill>
                <a:effectLst/>
                <a:uLnTx/>
                <a:uFillTx/>
                <a:latin typeface="Times New Roman" panose="02020603050405020304" pitchFamily="18" charset="0"/>
                <a:ea typeface="+mn-ea"/>
                <a:cs typeface="Times New Roman" panose="02020603050405020304" pitchFamily="18" charset="0"/>
              </a:rPr>
              <a:t>			</a:t>
            </a:r>
          </a:p>
        </p:txBody>
      </p:sp>
      <p:sp>
        <p:nvSpPr>
          <p:cNvPr id="10" name="AutoShape 4" descr="blob:file:///e373e549-62e8-4ef1-8088-4216b2b27247">
            <a:extLst>
              <a:ext uri="{FF2B5EF4-FFF2-40B4-BE49-F238E27FC236}">
                <a16:creationId xmlns:a16="http://schemas.microsoft.com/office/drawing/2014/main" id="{4CC933B6-7C25-457E-8BA0-5479119B85BA}"/>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7D15EA7C-1CEF-4546-8880-2E9FE50E2855}"/>
              </a:ext>
            </a:extLst>
          </p:cNvPr>
          <p:cNvSpPr>
            <a:spLocks noChangeArrowheads="1"/>
          </p:cNvSpPr>
          <p:nvPr/>
        </p:nvSpPr>
        <p:spPr bwMode="auto">
          <a:xfrm>
            <a:off x="0" y="0"/>
            <a:ext cx="1219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6">
            <a:extLst>
              <a:ext uri="{FF2B5EF4-FFF2-40B4-BE49-F238E27FC236}">
                <a16:creationId xmlns:a16="http://schemas.microsoft.com/office/drawing/2014/main" id="{6334B089-F6E5-48E9-AAC5-70A0DC2AA223}"/>
              </a:ext>
            </a:extLst>
          </p:cNvPr>
          <p:cNvSpPr>
            <a:spLocks noChangeArrowheads="1"/>
          </p:cNvSpPr>
          <p:nvPr/>
        </p:nvSpPr>
        <p:spPr bwMode="auto">
          <a:xfrm>
            <a:off x="0" y="0"/>
            <a:ext cx="1219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7">
            <a:extLst>
              <a:ext uri="{FF2B5EF4-FFF2-40B4-BE49-F238E27FC236}">
                <a16:creationId xmlns:a16="http://schemas.microsoft.com/office/drawing/2014/main" id="{6AC0801D-318F-4505-A3DF-6910F86E0B9C}"/>
              </a:ext>
            </a:extLst>
          </p:cNvPr>
          <p:cNvSpPr>
            <a:spLocks noChangeArrowheads="1"/>
          </p:cNvSpPr>
          <p:nvPr/>
        </p:nvSpPr>
        <p:spPr bwMode="auto">
          <a:xfrm>
            <a:off x="0" y="0"/>
            <a:ext cx="1219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8">
            <a:extLst>
              <a:ext uri="{FF2B5EF4-FFF2-40B4-BE49-F238E27FC236}">
                <a16:creationId xmlns:a16="http://schemas.microsoft.com/office/drawing/2014/main" id="{A3321800-1A85-440C-ACBF-644DB9C989FE}"/>
              </a:ext>
            </a:extLst>
          </p:cNvPr>
          <p:cNvSpPr>
            <a:spLocks noChangeArrowheads="1"/>
          </p:cNvSpPr>
          <p:nvPr/>
        </p:nvSpPr>
        <p:spPr bwMode="auto">
          <a:xfrm>
            <a:off x="0" y="0"/>
            <a:ext cx="1219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9">
            <a:extLst>
              <a:ext uri="{FF2B5EF4-FFF2-40B4-BE49-F238E27FC236}">
                <a16:creationId xmlns:a16="http://schemas.microsoft.com/office/drawing/2014/main" id="{260AB94C-4E5E-448B-B3A5-62B253D4DDCE}"/>
              </a:ext>
            </a:extLst>
          </p:cNvPr>
          <p:cNvSpPr>
            <a:spLocks noChangeArrowheads="1"/>
          </p:cNvSpPr>
          <p:nvPr/>
        </p:nvSpPr>
        <p:spPr bwMode="auto">
          <a:xfrm>
            <a:off x="0" y="0"/>
            <a:ext cx="1219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AutoShape 13" descr="blob:file:///e373e549-62e8-4ef1-8088-4216b2b27247">
            <a:extLst>
              <a:ext uri="{FF2B5EF4-FFF2-40B4-BE49-F238E27FC236}">
                <a16:creationId xmlns:a16="http://schemas.microsoft.com/office/drawing/2014/main" id="{E5E1B75D-80E6-4ABC-8075-CA2A262BC6A5}"/>
              </a:ext>
            </a:extLst>
          </p:cNvP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4">
            <a:extLst>
              <a:ext uri="{FF2B5EF4-FFF2-40B4-BE49-F238E27FC236}">
                <a16:creationId xmlns:a16="http://schemas.microsoft.com/office/drawing/2014/main" id="{90554EAC-5CB9-4631-B822-08851340BA5F}"/>
              </a:ext>
            </a:extLst>
          </p:cNvPr>
          <p:cNvSpPr>
            <a:spLocks noChangeArrowheads="1"/>
          </p:cNvSpPr>
          <p:nvPr/>
        </p:nvSpPr>
        <p:spPr bwMode="auto">
          <a:xfrm>
            <a:off x="152400" y="152400"/>
            <a:ext cx="1219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5">
            <a:extLst>
              <a:ext uri="{FF2B5EF4-FFF2-40B4-BE49-F238E27FC236}">
                <a16:creationId xmlns:a16="http://schemas.microsoft.com/office/drawing/2014/main" id="{86F9DAF5-E4A8-46D9-A983-7843FF701B2A}"/>
              </a:ext>
            </a:extLst>
          </p:cNvPr>
          <p:cNvSpPr>
            <a:spLocks noChangeArrowheads="1"/>
          </p:cNvSpPr>
          <p:nvPr/>
        </p:nvSpPr>
        <p:spPr bwMode="auto">
          <a:xfrm>
            <a:off x="152400" y="152400"/>
            <a:ext cx="1219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16">
            <a:extLst>
              <a:ext uri="{FF2B5EF4-FFF2-40B4-BE49-F238E27FC236}">
                <a16:creationId xmlns:a16="http://schemas.microsoft.com/office/drawing/2014/main" id="{A1F9E147-16BF-4AF7-8EF0-50B63579AFB2}"/>
              </a:ext>
            </a:extLst>
          </p:cNvPr>
          <p:cNvSpPr>
            <a:spLocks noChangeArrowheads="1"/>
          </p:cNvSpPr>
          <p:nvPr/>
        </p:nvSpPr>
        <p:spPr bwMode="auto">
          <a:xfrm>
            <a:off x="152400" y="152400"/>
            <a:ext cx="1219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17">
            <a:extLst>
              <a:ext uri="{FF2B5EF4-FFF2-40B4-BE49-F238E27FC236}">
                <a16:creationId xmlns:a16="http://schemas.microsoft.com/office/drawing/2014/main" id="{C65622A6-7C35-458D-BF97-FA1D49FE05F7}"/>
              </a:ext>
            </a:extLst>
          </p:cNvPr>
          <p:cNvSpPr>
            <a:spLocks noChangeArrowheads="1"/>
          </p:cNvSpPr>
          <p:nvPr/>
        </p:nvSpPr>
        <p:spPr bwMode="auto">
          <a:xfrm>
            <a:off x="152400" y="152400"/>
            <a:ext cx="1219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18">
            <a:extLst>
              <a:ext uri="{FF2B5EF4-FFF2-40B4-BE49-F238E27FC236}">
                <a16:creationId xmlns:a16="http://schemas.microsoft.com/office/drawing/2014/main" id="{68035AE1-A22E-4AA0-9DF6-E674D8C109FE}"/>
              </a:ext>
            </a:extLst>
          </p:cNvPr>
          <p:cNvSpPr>
            <a:spLocks noChangeArrowheads="1"/>
          </p:cNvSpPr>
          <p:nvPr/>
        </p:nvSpPr>
        <p:spPr bwMode="auto">
          <a:xfrm>
            <a:off x="152400" y="152400"/>
            <a:ext cx="1219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AutoShape 21" descr="blob:file:///e373e549-62e8-4ef1-8088-4216b2b27247">
            <a:extLst>
              <a:ext uri="{FF2B5EF4-FFF2-40B4-BE49-F238E27FC236}">
                <a16:creationId xmlns:a16="http://schemas.microsoft.com/office/drawing/2014/main" id="{53A1DCFE-C08D-4548-8A8D-269C3F9970D0}"/>
              </a:ext>
            </a:extLst>
          </p:cNvPr>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2">
            <a:extLst>
              <a:ext uri="{FF2B5EF4-FFF2-40B4-BE49-F238E27FC236}">
                <a16:creationId xmlns:a16="http://schemas.microsoft.com/office/drawing/2014/main" id="{21F23243-C706-4970-BD37-0D750E3950C3}"/>
              </a:ext>
            </a:extLst>
          </p:cNvPr>
          <p:cNvSpPr>
            <a:spLocks noChangeArrowheads="1"/>
          </p:cNvSpPr>
          <p:nvPr/>
        </p:nvSpPr>
        <p:spPr bwMode="auto">
          <a:xfrm>
            <a:off x="304800" y="304800"/>
            <a:ext cx="1219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23">
            <a:extLst>
              <a:ext uri="{FF2B5EF4-FFF2-40B4-BE49-F238E27FC236}">
                <a16:creationId xmlns:a16="http://schemas.microsoft.com/office/drawing/2014/main" id="{BFB5AE5E-30FC-4D60-8E13-E8181994DC55}"/>
              </a:ext>
            </a:extLst>
          </p:cNvPr>
          <p:cNvSpPr>
            <a:spLocks noChangeArrowheads="1"/>
          </p:cNvSpPr>
          <p:nvPr/>
        </p:nvSpPr>
        <p:spPr bwMode="auto">
          <a:xfrm>
            <a:off x="304800" y="304800"/>
            <a:ext cx="1219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24">
            <a:extLst>
              <a:ext uri="{FF2B5EF4-FFF2-40B4-BE49-F238E27FC236}">
                <a16:creationId xmlns:a16="http://schemas.microsoft.com/office/drawing/2014/main" id="{284F59E3-F463-4C55-BE30-44C60C819BA9}"/>
              </a:ext>
            </a:extLst>
          </p:cNvPr>
          <p:cNvSpPr>
            <a:spLocks noChangeArrowheads="1"/>
          </p:cNvSpPr>
          <p:nvPr/>
        </p:nvSpPr>
        <p:spPr bwMode="auto">
          <a:xfrm>
            <a:off x="304800" y="304800"/>
            <a:ext cx="1219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25">
            <a:extLst>
              <a:ext uri="{FF2B5EF4-FFF2-40B4-BE49-F238E27FC236}">
                <a16:creationId xmlns:a16="http://schemas.microsoft.com/office/drawing/2014/main" id="{84DB7EC9-17B0-43DD-8AC2-1AD594A12EEC}"/>
              </a:ext>
            </a:extLst>
          </p:cNvPr>
          <p:cNvSpPr>
            <a:spLocks noChangeArrowheads="1"/>
          </p:cNvSpPr>
          <p:nvPr/>
        </p:nvSpPr>
        <p:spPr bwMode="auto">
          <a:xfrm>
            <a:off x="304800" y="304800"/>
            <a:ext cx="1219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26">
            <a:extLst>
              <a:ext uri="{FF2B5EF4-FFF2-40B4-BE49-F238E27FC236}">
                <a16:creationId xmlns:a16="http://schemas.microsoft.com/office/drawing/2014/main" id="{0D733E02-7975-41A1-A323-B4A7A759A9C3}"/>
              </a:ext>
            </a:extLst>
          </p:cNvPr>
          <p:cNvSpPr>
            <a:spLocks noChangeArrowheads="1"/>
          </p:cNvSpPr>
          <p:nvPr/>
        </p:nvSpPr>
        <p:spPr bwMode="auto">
          <a:xfrm>
            <a:off x="304800" y="304800"/>
            <a:ext cx="1219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TextBox 41">
            <a:extLst>
              <a:ext uri="{FF2B5EF4-FFF2-40B4-BE49-F238E27FC236}">
                <a16:creationId xmlns:a16="http://schemas.microsoft.com/office/drawing/2014/main" id="{4A4A8C8D-3CD1-47EA-B24F-556A6B44FA52}"/>
              </a:ext>
            </a:extLst>
          </p:cNvPr>
          <p:cNvSpPr txBox="1"/>
          <p:nvPr/>
        </p:nvSpPr>
        <p:spPr>
          <a:xfrm>
            <a:off x="457200" y="5457957"/>
            <a:ext cx="995374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err="1" smtClean="0">
                <a:solidFill>
                  <a:srgbClr val="6600FF"/>
                </a:solidFill>
                <a:latin typeface="Times New Roman" panose="02020603050405020304" pitchFamily="18" charset="0"/>
                <a:cs typeface="Times New Roman" panose="02020603050405020304" pitchFamily="18" charset="0"/>
              </a:rPr>
              <a:t>Giáo</a:t>
            </a:r>
            <a:r>
              <a:rPr lang="en-US" sz="2800" b="1" dirty="0" smtClean="0">
                <a:solidFill>
                  <a:srgbClr val="6600FF"/>
                </a:solidFill>
                <a:latin typeface="Times New Roman" panose="02020603050405020304" pitchFamily="18" charset="0"/>
                <a:cs typeface="Times New Roman" panose="02020603050405020304" pitchFamily="18" charset="0"/>
              </a:rPr>
              <a:t> </a:t>
            </a:r>
            <a:r>
              <a:rPr lang="en-US" sz="2800" b="1" dirty="0" err="1" smtClean="0">
                <a:solidFill>
                  <a:srgbClr val="6600FF"/>
                </a:solidFill>
                <a:latin typeface="Times New Roman" panose="02020603050405020304" pitchFamily="18" charset="0"/>
                <a:cs typeface="Times New Roman" panose="02020603050405020304" pitchFamily="18" charset="0"/>
              </a:rPr>
              <a:t>viên</a:t>
            </a:r>
            <a:r>
              <a:rPr lang="en-US" sz="2800" b="1" dirty="0" smtClean="0">
                <a:solidFill>
                  <a:srgbClr val="6600FF"/>
                </a:solidFill>
                <a:latin typeface="Times New Roman" panose="02020603050405020304" pitchFamily="18" charset="0"/>
                <a:cs typeface="Times New Roman" panose="02020603050405020304" pitchFamily="18" charset="0"/>
              </a:rPr>
              <a:t> </a:t>
            </a:r>
            <a:r>
              <a:rPr lang="en-US" sz="2800" b="1" dirty="0" err="1" smtClean="0">
                <a:solidFill>
                  <a:srgbClr val="6600FF"/>
                </a:solidFill>
                <a:latin typeface="Times New Roman" panose="02020603050405020304" pitchFamily="18" charset="0"/>
                <a:cs typeface="Times New Roman" panose="02020603050405020304" pitchFamily="18" charset="0"/>
              </a:rPr>
              <a:t>thực</a:t>
            </a:r>
            <a:r>
              <a:rPr lang="en-US" sz="2800" b="1" dirty="0" smtClean="0">
                <a:solidFill>
                  <a:srgbClr val="6600FF"/>
                </a:solidFill>
                <a:latin typeface="Times New Roman" panose="02020603050405020304" pitchFamily="18" charset="0"/>
                <a:cs typeface="Times New Roman" panose="02020603050405020304" pitchFamily="18" charset="0"/>
              </a:rPr>
              <a:t> </a:t>
            </a:r>
            <a:r>
              <a:rPr lang="en-US" sz="2800" b="1" dirty="0" err="1" smtClean="0">
                <a:solidFill>
                  <a:srgbClr val="6600FF"/>
                </a:solidFill>
                <a:latin typeface="Times New Roman" panose="02020603050405020304" pitchFamily="18" charset="0"/>
                <a:cs typeface="Times New Roman" panose="02020603050405020304" pitchFamily="18" charset="0"/>
              </a:rPr>
              <a:t>hiện</a:t>
            </a:r>
            <a:r>
              <a:rPr kumimoji="0" lang="en-US" sz="2800" b="1" i="0" u="none" strike="noStrike" kern="1200" cap="none" spc="0" normalizeH="0" baseline="0" noProof="0" dirty="0" smtClean="0">
                <a:ln>
                  <a:noFill/>
                </a:ln>
                <a:solidFill>
                  <a:srgbClr val="6600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6600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smtClean="0">
                <a:ln>
                  <a:noFill/>
                </a:ln>
                <a:solidFill>
                  <a:srgbClr val="6600FF"/>
                </a:solidFill>
                <a:effectLst/>
                <a:uLnTx/>
                <a:uFillTx/>
                <a:latin typeface="Times New Roman" panose="02020603050405020304" pitchFamily="18" charset="0"/>
                <a:ea typeface="+mn-ea"/>
                <a:cs typeface="Times New Roman" panose="02020603050405020304" pitchFamily="18" charset="0"/>
              </a:rPr>
              <a:t>Nguyễn</a:t>
            </a:r>
            <a:r>
              <a:rPr kumimoji="0" lang="en-US" sz="2800" b="1" i="0" u="none" strike="noStrike" kern="1200" cap="none" spc="0" normalizeH="0" noProof="0" dirty="0" smtClean="0">
                <a:ln>
                  <a:noFill/>
                </a:ln>
                <a:solidFill>
                  <a:srgbClr val="6600FF"/>
                </a:solidFill>
                <a:effectLst/>
                <a:uLnTx/>
                <a:uFillTx/>
                <a:latin typeface="Times New Roman" panose="02020603050405020304" pitchFamily="18" charset="0"/>
                <a:ea typeface="+mn-ea"/>
                <a:cs typeface="Times New Roman" panose="02020603050405020304" pitchFamily="18" charset="0"/>
              </a:rPr>
              <a:t> Thị Tuyết Mai</a:t>
            </a:r>
            <a:endParaRPr kumimoji="0" lang="en-US" sz="2800" b="1" i="0" u="none" strike="noStrike" kern="1200" cap="none" spc="0" normalizeH="0" baseline="0" noProof="0" dirty="0">
              <a:ln>
                <a:noFill/>
              </a:ln>
              <a:solidFill>
                <a:srgbClr val="6600FF"/>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55171" y="1288837"/>
            <a:ext cx="11688726" cy="769441"/>
          </a:xfrm>
          <a:prstGeom prst="rect">
            <a:avLst/>
          </a:prstGeom>
          <a:noFill/>
          <a:effectLst>
            <a:outerShdw blurRad="50800" dist="50800" dir="5400000" algn="ctr" rotWithShape="0">
              <a:srgbClr val="FFFF00"/>
            </a:outerShdw>
          </a:effectLst>
          <a:scene3d>
            <a:camera prst="orthographicFront"/>
            <a:lightRig rig="soft" dir="t">
              <a:rot lat="0" lon="0" rev="15600000"/>
            </a:lightRig>
          </a:scene3d>
          <a:sp3d>
            <a:bevelT/>
          </a:sp3d>
        </p:spPr>
        <p:txBody>
          <a:bodyPr wrap="square" lIns="91440" tIns="45720" rIns="91440" bIns="45720">
            <a:spAutoFit/>
            <a:sp3d extrusionH="57150" prstMaterial="softEdge">
              <a:bevelT w="25400" h="38100"/>
            </a:sp3d>
          </a:bodyPr>
          <a:lstStyle/>
          <a:p>
            <a:pPr algn="ctr"/>
            <a:r>
              <a:rPr lang="en-US" sz="4400" b="1" cap="none" spc="0" dirty="0" smtClean="0">
                <a:ln/>
                <a:solidFill>
                  <a:srgbClr val="FFFF00"/>
                </a:solidFill>
                <a:effectLst>
                  <a:outerShdw blurRad="38100" dist="38100" dir="2700000" algn="tl">
                    <a:srgbClr val="000000">
                      <a:alpha val="43137"/>
                    </a:srgbClr>
                  </a:outerShdw>
                </a:effectLst>
              </a:rPr>
              <a:t>NHIỆT LIỆT CHÀO MỪNG CÁC THẦY CÔ GIÁO</a:t>
            </a:r>
            <a:endParaRPr lang="en-US" sz="4400" b="1" cap="none" spc="0" dirty="0">
              <a:ln/>
              <a:solidFill>
                <a:srgbClr val="FFFF00"/>
              </a:solidFill>
              <a:effectLst>
                <a:outerShdw blurRad="38100" dist="38100" dir="2700000" algn="tl">
                  <a:srgbClr val="000000">
                    <a:alpha val="43137"/>
                  </a:srgbClr>
                </a:outerShdw>
              </a:effectLst>
            </a:endParaRPr>
          </a:p>
        </p:txBody>
      </p:sp>
      <p:sp>
        <p:nvSpPr>
          <p:cNvPr id="3" name="Rectangle 2"/>
          <p:cNvSpPr/>
          <p:nvPr/>
        </p:nvSpPr>
        <p:spPr>
          <a:xfrm>
            <a:off x="870182" y="2661465"/>
            <a:ext cx="10480305"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VỀ DỰ TIẾT THI GIÁO VIÊN DẠY GIỎI</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 name="Rectangle 6"/>
          <p:cNvSpPr/>
          <p:nvPr/>
        </p:nvSpPr>
        <p:spPr>
          <a:xfrm>
            <a:off x="2926233" y="3855390"/>
            <a:ext cx="6084359"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MÔN TIN HỌC </a:t>
            </a:r>
            <a:r>
              <a:rPr lang="en-US" sz="5400" b="1" cap="none" spc="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LỚP 3</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custDataLst>
      <p:tags r:id="rId1"/>
    </p:custDataLst>
    <p:extLst>
      <p:ext uri="{BB962C8B-B14F-4D97-AF65-F5344CB8AC3E}">
        <p14:creationId xmlns:p14="http://schemas.microsoft.com/office/powerpoint/2010/main" val="94116148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5530" y="436507"/>
            <a:ext cx="10555941" cy="2589717"/>
          </a:xfrm>
          <a:prstGeom prst="roundRect">
            <a:avLst/>
          </a:prstGeom>
          <a:noFill/>
          <a:ln w="28575">
            <a:noFill/>
          </a:ln>
        </p:spPr>
        <p:style>
          <a:lnRef idx="2">
            <a:schemeClr val="accent2"/>
          </a:lnRef>
          <a:fillRef idx="1">
            <a:schemeClr val="lt1"/>
          </a:fillRef>
          <a:effectRef idx="0">
            <a:schemeClr val="accent2"/>
          </a:effectRef>
          <a:fontRef idx="minor">
            <a:schemeClr val="dk1"/>
          </a:fontRef>
        </p:style>
        <p:txBody>
          <a:bodyPr rtlCol="0" anchor="t"/>
          <a:lstStyle/>
          <a:p>
            <a:pPr marL="630237" indent="-342900" algn="just">
              <a:lnSpc>
                <a:spcPct val="120000"/>
              </a:lnSpc>
              <a:spcAft>
                <a:spcPts val="600"/>
              </a:spcAft>
              <a:buClr>
                <a:srgbClr val="FF0000"/>
              </a:buClr>
              <a:buFont typeface="Wingdings" panose="05000000000000000000" pitchFamily="2" charset="2"/>
              <a:buChar char="v"/>
            </a:pPr>
            <a:r>
              <a:rPr lang="en-US" sz="2400" b="1" smtClean="0">
                <a:solidFill>
                  <a:srgbClr val="3333CC"/>
                </a:solidFill>
                <a:latin typeface="Arial" panose="020B0604020202020204" pitchFamily="34" charset="0"/>
                <a:cs typeface="Arial" panose="020B0604020202020204" pitchFamily="34" charset="0"/>
              </a:rPr>
              <a:t>Với </a:t>
            </a:r>
            <a:r>
              <a:rPr lang="en-US" sz="2400" b="1" dirty="0" err="1">
                <a:solidFill>
                  <a:srgbClr val="3333CC"/>
                </a:solidFill>
                <a:latin typeface="Arial" panose="020B0604020202020204" pitchFamily="34" charset="0"/>
                <a:cs typeface="Arial" panose="020B0604020202020204" pitchFamily="34" charset="0"/>
              </a:rPr>
              <a:t>máy</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tính</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xách</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tay</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và</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máy</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tính</a:t>
            </a:r>
            <a:r>
              <a:rPr lang="en-US" sz="2400" b="1" dirty="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bảng</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chỉ</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cần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nhấn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nút</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nguồn</a:t>
            </a:r>
            <a:r>
              <a:rPr lang="en-US" sz="2400" dirty="0">
                <a:latin typeface="Arial" panose="020B0604020202020204" pitchFamily="34" charset="0"/>
                <a:cs typeface="Arial" panose="020B0604020202020204" pitchFamily="34" charset="0"/>
              </a:rPr>
              <a:t>.</a:t>
            </a:r>
            <a:endParaRPr lang="en-US" sz="2400" dirty="0">
              <a:solidFill>
                <a:srgbClr val="3333CC"/>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4352287" y="2107276"/>
            <a:ext cx="2194351" cy="1229342"/>
          </a:xfrm>
          <a:prstGeom prst="rect">
            <a:avLst/>
          </a:prstGeom>
        </p:spPr>
      </p:pic>
      <p:grpSp>
        <p:nvGrpSpPr>
          <p:cNvPr id="18" name="Group 17"/>
          <p:cNvGrpSpPr/>
          <p:nvPr/>
        </p:nvGrpSpPr>
        <p:grpSpPr>
          <a:xfrm>
            <a:off x="635530" y="1223768"/>
            <a:ext cx="3514725" cy="2686050"/>
            <a:chOff x="1756802" y="3541311"/>
            <a:chExt cx="3514725" cy="2686050"/>
          </a:xfrm>
        </p:grpSpPr>
        <p:pic>
          <p:nvPicPr>
            <p:cNvPr id="16" name="Picture 15"/>
            <p:cNvPicPr>
              <a:picLocks noChangeAspect="1"/>
            </p:cNvPicPr>
            <p:nvPr/>
          </p:nvPicPr>
          <p:blipFill>
            <a:blip r:embed="rId3"/>
            <a:stretch>
              <a:fillRect/>
            </a:stretch>
          </p:blipFill>
          <p:spPr>
            <a:xfrm>
              <a:off x="1756802" y="3541311"/>
              <a:ext cx="3514725" cy="2686050"/>
            </a:xfrm>
            <a:prstGeom prst="rect">
              <a:avLst/>
            </a:prstGeom>
          </p:spPr>
        </p:pic>
        <p:pic>
          <p:nvPicPr>
            <p:cNvPr id="17" name="Picture 16"/>
            <p:cNvPicPr>
              <a:picLocks noChangeAspect="1"/>
            </p:cNvPicPr>
            <p:nvPr/>
          </p:nvPicPr>
          <p:blipFill>
            <a:blip r:embed="rId4"/>
            <a:stretch>
              <a:fillRect/>
            </a:stretch>
          </p:blipFill>
          <p:spPr>
            <a:xfrm>
              <a:off x="2186086" y="3805518"/>
              <a:ext cx="2601067" cy="1470674"/>
            </a:xfrm>
            <a:prstGeom prst="rect">
              <a:avLst/>
            </a:prstGeom>
          </p:spPr>
        </p:pic>
      </p:grpSp>
      <p:sp>
        <p:nvSpPr>
          <p:cNvPr id="19" name="Right Arrow 18"/>
          <p:cNvSpPr/>
          <p:nvPr/>
        </p:nvSpPr>
        <p:spPr>
          <a:xfrm>
            <a:off x="3687584" y="2556629"/>
            <a:ext cx="643000" cy="18825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9239523" y="4634714"/>
            <a:ext cx="1951948" cy="1251249"/>
          </a:xfrm>
          <a:prstGeom prst="rect">
            <a:avLst/>
          </a:prstGeom>
        </p:spPr>
      </p:pic>
      <p:pic>
        <p:nvPicPr>
          <p:cNvPr id="15" name="Picture 14"/>
          <p:cNvPicPr>
            <a:picLocks noChangeAspect="1"/>
          </p:cNvPicPr>
          <p:nvPr/>
        </p:nvPicPr>
        <p:blipFill rotWithShape="1">
          <a:blip r:embed="rId6"/>
          <a:srcRect t="1091" r="35024" b="2915"/>
          <a:stretch/>
        </p:blipFill>
        <p:spPr>
          <a:xfrm>
            <a:off x="6447585" y="3538445"/>
            <a:ext cx="2231962" cy="2885015"/>
          </a:xfrm>
          <a:prstGeom prst="rect">
            <a:avLst/>
          </a:prstGeom>
        </p:spPr>
      </p:pic>
      <p:sp>
        <p:nvSpPr>
          <p:cNvPr id="20" name="Right Arrow 19"/>
          <p:cNvSpPr/>
          <p:nvPr/>
        </p:nvSpPr>
        <p:spPr>
          <a:xfrm>
            <a:off x="8596523" y="5103720"/>
            <a:ext cx="643000" cy="18825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6790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96319" y="499759"/>
            <a:ext cx="10208116" cy="1375193"/>
          </a:xfrm>
          <a:prstGeom prst="roundRect">
            <a:avLst/>
          </a:prstGeom>
          <a:noFill/>
          <a:ln w="28575">
            <a:noFill/>
          </a:ln>
        </p:spPr>
        <p:style>
          <a:lnRef idx="2">
            <a:schemeClr val="accent2"/>
          </a:lnRef>
          <a:fillRef idx="1">
            <a:schemeClr val="lt1"/>
          </a:fillRef>
          <a:effectRef idx="0">
            <a:schemeClr val="accent2"/>
          </a:effectRef>
          <a:fontRef idx="minor">
            <a:schemeClr val="dk1"/>
          </a:fontRef>
        </p:style>
        <p:txBody>
          <a:bodyPr rtlCol="0" anchor="t"/>
          <a:lstStyle/>
          <a:p>
            <a:pPr marL="630237" indent="-342900" algn="just">
              <a:lnSpc>
                <a:spcPct val="120000"/>
              </a:lnSpc>
              <a:spcBef>
                <a:spcPts val="600"/>
              </a:spcBef>
              <a:buClr>
                <a:srgbClr val="FF0000"/>
              </a:buClr>
              <a:buFont typeface="Wingdings" panose="05000000000000000000" pitchFamily="2" charset="2"/>
              <a:buChar char="v"/>
            </a:pPr>
            <a:r>
              <a:rPr lang="en-US" sz="2400" b="1" dirty="0" err="1" smtClean="0">
                <a:solidFill>
                  <a:srgbClr val="FF0000"/>
                </a:solidFill>
                <a:latin typeface="Arial" panose="020B0604020202020204" pitchFamily="34" charset="0"/>
                <a:cs typeface="Arial" panose="020B0604020202020204" pitchFamily="34" charset="0"/>
              </a:rPr>
              <a:t>Lưu</a:t>
            </a:r>
            <a:r>
              <a:rPr lang="en-US" sz="2400" b="1" dirty="0" smtClean="0">
                <a:solidFill>
                  <a:srgbClr val="FF0000"/>
                </a:solidFill>
                <a:latin typeface="Arial" panose="020B0604020202020204" pitchFamily="34" charset="0"/>
                <a:cs typeface="Arial" panose="020B0604020202020204" pitchFamily="34" charset="0"/>
              </a:rPr>
              <a:t> ý:</a:t>
            </a:r>
            <a:r>
              <a:rPr lang="en-US" sz="2400" b="1" dirty="0" smtClean="0">
                <a:solidFill>
                  <a:srgbClr val="3333CC"/>
                </a:solidFill>
                <a:latin typeface="Arial" panose="020B0604020202020204" pitchFamily="34" charset="0"/>
                <a:cs typeface="Arial" panose="020B0604020202020204" pitchFamily="34" charset="0"/>
              </a:rPr>
              <a:t> </a:t>
            </a:r>
            <a:r>
              <a:rPr lang="vi-VN" sz="2400" dirty="0" smtClean="0">
                <a:solidFill>
                  <a:srgbClr val="3333CC"/>
                </a:solidFill>
              </a:rPr>
              <a:t>Trong </a:t>
            </a:r>
            <a:r>
              <a:rPr lang="vi-VN" sz="2400" dirty="0">
                <a:solidFill>
                  <a:srgbClr val="3333CC"/>
                </a:solidFill>
              </a:rPr>
              <a:t>quá trình khởi động, máy tính có thể yêu cầu nhập mật khẩu</a:t>
            </a:r>
            <a:r>
              <a:rPr lang="vi-VN" sz="2400" dirty="0" smtClean="0">
                <a:solidFill>
                  <a:srgbClr val="3333CC"/>
                </a:solidFill>
              </a:rPr>
              <a:t>.</a:t>
            </a:r>
            <a:endParaRPr lang="en-US" sz="2400" dirty="0">
              <a:solidFill>
                <a:srgbClr val="3333CC"/>
              </a:solidFill>
              <a:latin typeface="Arial" panose="020B0604020202020204" pitchFamily="34" charset="0"/>
              <a:cs typeface="Arial" panose="020B0604020202020204" pitchFamily="34" charset="0"/>
            </a:endParaRPr>
          </a:p>
        </p:txBody>
      </p:sp>
      <p:grpSp>
        <p:nvGrpSpPr>
          <p:cNvPr id="3" name="Group 2"/>
          <p:cNvGrpSpPr/>
          <p:nvPr/>
        </p:nvGrpSpPr>
        <p:grpSpPr>
          <a:xfrm>
            <a:off x="3565820" y="2279178"/>
            <a:ext cx="5368552" cy="4067032"/>
            <a:chOff x="3565820" y="2238234"/>
            <a:chExt cx="5368552" cy="4067032"/>
          </a:xfrm>
        </p:grpSpPr>
        <p:pic>
          <p:nvPicPr>
            <p:cNvPr id="16" name="Picture 15"/>
            <p:cNvPicPr>
              <a:picLocks noChangeAspect="1"/>
            </p:cNvPicPr>
            <p:nvPr/>
          </p:nvPicPr>
          <p:blipFill>
            <a:blip r:embed="rId2"/>
            <a:stretch>
              <a:fillRect/>
            </a:stretch>
          </p:blipFill>
          <p:spPr>
            <a:xfrm>
              <a:off x="3565820" y="2238234"/>
              <a:ext cx="5368552" cy="4067032"/>
            </a:xfrm>
            <a:prstGeom prst="rect">
              <a:avLst/>
            </a:prstGeom>
          </p:spPr>
        </p:pic>
        <p:pic>
          <p:nvPicPr>
            <p:cNvPr id="14" name="Picture 13"/>
            <p:cNvPicPr>
              <a:picLocks noChangeAspect="1"/>
            </p:cNvPicPr>
            <p:nvPr/>
          </p:nvPicPr>
          <p:blipFill rotWithShape="1">
            <a:blip r:embed="rId3"/>
            <a:srcRect l="1379" t="1086"/>
            <a:stretch/>
          </p:blipFill>
          <p:spPr>
            <a:xfrm>
              <a:off x="3773027" y="2429301"/>
              <a:ext cx="5002483" cy="2784143"/>
            </a:xfrm>
            <a:prstGeom prst="rect">
              <a:avLst/>
            </a:prstGeom>
          </p:spPr>
        </p:pic>
        <p:pic>
          <p:nvPicPr>
            <p:cNvPr id="2" name="Picture 1"/>
            <p:cNvPicPr>
              <a:picLocks noChangeAspect="1"/>
            </p:cNvPicPr>
            <p:nvPr/>
          </p:nvPicPr>
          <p:blipFill>
            <a:blip r:embed="rId4"/>
            <a:stretch>
              <a:fillRect/>
            </a:stretch>
          </p:blipFill>
          <p:spPr>
            <a:xfrm>
              <a:off x="3565820" y="6016501"/>
              <a:ext cx="271779" cy="288765"/>
            </a:xfrm>
            <a:prstGeom prst="rect">
              <a:avLst/>
            </a:prstGeom>
          </p:spPr>
        </p:pic>
      </p:grpSp>
      <p:pic>
        <p:nvPicPr>
          <p:cNvPr id="17" name="Picture 16"/>
          <p:cNvPicPr>
            <a:picLocks noChangeAspect="1"/>
          </p:cNvPicPr>
          <p:nvPr/>
        </p:nvPicPr>
        <p:blipFill>
          <a:blip r:embed="rId5"/>
          <a:stretch>
            <a:fillRect/>
          </a:stretch>
        </p:blipFill>
        <p:spPr>
          <a:xfrm>
            <a:off x="3703428" y="2426898"/>
            <a:ext cx="5072081" cy="2827490"/>
          </a:xfrm>
          <a:prstGeom prst="rect">
            <a:avLst/>
          </a:prstGeom>
        </p:spPr>
      </p:pic>
    </p:spTree>
    <p:extLst>
      <p:ext uri="{BB962C8B-B14F-4D97-AF65-F5344CB8AC3E}">
        <p14:creationId xmlns:p14="http://schemas.microsoft.com/office/powerpoint/2010/main" val="435167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24379" y="488894"/>
            <a:ext cx="4211923" cy="5087124"/>
          </a:xfrm>
          <a:prstGeom prst="rect">
            <a:avLst/>
          </a:prstGeom>
        </p:spPr>
      </p:pic>
      <p:sp>
        <p:nvSpPr>
          <p:cNvPr id="3" name="TextBox 2"/>
          <p:cNvSpPr txBox="1"/>
          <p:nvPr/>
        </p:nvSpPr>
        <p:spPr>
          <a:xfrm>
            <a:off x="2846717" y="5576018"/>
            <a:ext cx="6668219" cy="646331"/>
          </a:xfrm>
          <a:prstGeom prst="rect">
            <a:avLst/>
          </a:prstGeom>
          <a:noFill/>
        </p:spPr>
        <p:txBody>
          <a:bodyPr wrap="square" rtlCol="0">
            <a:spAutoFit/>
          </a:bodyPr>
          <a:lstStyle/>
          <a:p>
            <a:r>
              <a:rPr lang="en-US" sz="3600" b="1" smtClean="0">
                <a:solidFill>
                  <a:srgbClr val="002060"/>
                </a:solidFill>
                <a:latin typeface="Times New Roman" panose="02020603050405020304" pitchFamily="18" charset="0"/>
                <a:cs typeface="Times New Roman" panose="02020603050405020304" pitchFamily="18" charset="0"/>
              </a:rPr>
              <a:t>Biểu tượng phần mềm Notepad</a:t>
            </a:r>
            <a:endParaRPr lang="en-US" sz="36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381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Freeform 23"/>
          <p:cNvSpPr/>
          <p:nvPr/>
        </p:nvSpPr>
        <p:spPr>
          <a:xfrm>
            <a:off x="385660" y="875200"/>
            <a:ext cx="11258286" cy="3872646"/>
          </a:xfrm>
          <a:custGeom>
            <a:avLst/>
            <a:gdLst/>
            <a:ahLst/>
            <a:cxnLst/>
            <a:rect l="l" t="t" r="r" b="b"/>
            <a:pathLst>
              <a:path w="12878908" h="5114716">
                <a:moveTo>
                  <a:pt x="0" y="0"/>
                </a:moveTo>
                <a:lnTo>
                  <a:pt x="12878908" y="0"/>
                </a:lnTo>
                <a:lnTo>
                  <a:pt x="12878908" y="5114716"/>
                </a:lnTo>
                <a:lnTo>
                  <a:pt x="0" y="5114716"/>
                </a:lnTo>
                <a:lnTo>
                  <a:pt x="0" y="0"/>
                </a:lnTo>
                <a:close/>
              </a:path>
            </a:pathLst>
          </a:custGeom>
          <a:blipFill>
            <a:blip r:embed="rId2"/>
            <a:stretch>
              <a:fillRect/>
            </a:stretch>
          </a:blipFill>
        </p:spPr>
      </p:sp>
      <p:sp>
        <p:nvSpPr>
          <p:cNvPr id="3" name="Rectangle 2"/>
          <p:cNvSpPr/>
          <p:nvPr/>
        </p:nvSpPr>
        <p:spPr>
          <a:xfrm>
            <a:off x="2665562" y="3579962"/>
            <a:ext cx="2674189" cy="5348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984520" y="2360762"/>
            <a:ext cx="684363" cy="8482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3" idx="2"/>
          </p:cNvCxnSpPr>
          <p:nvPr/>
        </p:nvCxnSpPr>
        <p:spPr>
          <a:xfrm flipH="1">
            <a:off x="3717985" y="4114800"/>
            <a:ext cx="284672" cy="114312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484134" y="3231135"/>
            <a:ext cx="720305" cy="20267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665562" y="5080959"/>
            <a:ext cx="3234906" cy="646331"/>
          </a:xfrm>
          <a:prstGeom prst="rect">
            <a:avLst/>
          </a:prstGeom>
          <a:noFill/>
        </p:spPr>
        <p:txBody>
          <a:bodyPr wrap="square" rtlCol="0">
            <a:spAutoFit/>
          </a:bodyPr>
          <a:lstStyle/>
          <a:p>
            <a:r>
              <a:rPr lang="en-US" sz="3600" smtClean="0">
                <a:solidFill>
                  <a:srgbClr val="FF0000"/>
                </a:solidFill>
                <a:latin typeface="Times New Roman" panose="02020603050405020304" pitchFamily="18" charset="0"/>
                <a:cs typeface="Times New Roman" panose="02020603050405020304" pitchFamily="18" charset="0"/>
              </a:rPr>
              <a:t>Phím cách</a:t>
            </a:r>
            <a:endParaRPr lang="en-US" sz="360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7157049" y="5094754"/>
            <a:ext cx="3234906" cy="646331"/>
          </a:xfrm>
          <a:prstGeom prst="rect">
            <a:avLst/>
          </a:prstGeom>
          <a:noFill/>
        </p:spPr>
        <p:txBody>
          <a:bodyPr wrap="square" rtlCol="0">
            <a:spAutoFit/>
          </a:bodyPr>
          <a:lstStyle/>
          <a:p>
            <a:r>
              <a:rPr lang="en-US" sz="3600" smtClean="0">
                <a:solidFill>
                  <a:srgbClr val="FF0000"/>
                </a:solidFill>
                <a:latin typeface="Times New Roman" panose="02020603050405020304" pitchFamily="18" charset="0"/>
                <a:cs typeface="Times New Roman" panose="02020603050405020304" pitchFamily="18" charset="0"/>
              </a:rPr>
              <a:t>Phím Enter</a:t>
            </a:r>
            <a:endParaRPr lang="en-US" sz="36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939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358706" y="904357"/>
            <a:ext cx="10525989" cy="928042"/>
          </a:xfrm>
          <a:prstGeom prst="roundRect">
            <a:avLst/>
          </a:prstGeom>
          <a:noFill/>
          <a:ln w="28575">
            <a:noFill/>
          </a:ln>
        </p:spPr>
        <p:style>
          <a:lnRef idx="2">
            <a:schemeClr val="accent2"/>
          </a:lnRef>
          <a:fillRef idx="1">
            <a:schemeClr val="lt1"/>
          </a:fillRef>
          <a:effectRef idx="0">
            <a:schemeClr val="accent2"/>
          </a:effectRef>
          <a:fontRef idx="minor">
            <a:schemeClr val="dk1"/>
          </a:fontRef>
        </p:style>
        <p:txBody>
          <a:bodyPr rtlCol="0" anchor="t"/>
          <a:lstStyle/>
          <a:p>
            <a:pPr marL="287337" algn="just">
              <a:lnSpc>
                <a:spcPct val="120000"/>
              </a:lnSpc>
              <a:spcAft>
                <a:spcPts val="600"/>
              </a:spcAft>
              <a:buClr>
                <a:srgbClr val="FF0000"/>
              </a:buClr>
            </a:pPr>
            <a:r>
              <a:rPr lang="en-US" sz="3600" b="1">
                <a:solidFill>
                  <a:srgbClr val="3333CC"/>
                </a:solidFill>
                <a:latin typeface="Times New Roman" panose="02020603050405020304" pitchFamily="18" charset="0"/>
                <a:cs typeface="Times New Roman" panose="02020603050405020304" pitchFamily="18" charset="0"/>
              </a:rPr>
              <a:t>	</a:t>
            </a:r>
            <a:r>
              <a:rPr lang="en-US" sz="3600" smtClean="0">
                <a:solidFill>
                  <a:srgbClr val="3333CC"/>
                </a:solidFill>
                <a:latin typeface="Times New Roman" panose="02020603050405020304" pitchFamily="18" charset="0"/>
                <a:cs typeface="Times New Roman" panose="02020603050405020304" pitchFamily="18" charset="0"/>
              </a:rPr>
              <a:t>- [1] </a:t>
            </a:r>
            <a:r>
              <a:rPr lang="vi-VN" sz="3600" dirty="0" smtClean="0">
                <a:solidFill>
                  <a:srgbClr val="3333CC"/>
                </a:solidFill>
                <a:latin typeface="Times New Roman" panose="02020603050405020304" pitchFamily="18" charset="0"/>
                <a:cs typeface="Times New Roman" panose="02020603050405020304" pitchFamily="18" charset="0"/>
              </a:rPr>
              <a:t>Nháy </a:t>
            </a:r>
            <a:r>
              <a:rPr lang="vi-VN" sz="3600" dirty="0">
                <a:solidFill>
                  <a:srgbClr val="3333CC"/>
                </a:solidFill>
                <a:latin typeface="Times New Roman" panose="02020603050405020304" pitchFamily="18" charset="0"/>
                <a:cs typeface="Times New Roman" panose="02020603050405020304" pitchFamily="18" charset="0"/>
              </a:rPr>
              <a:t>đúp chuột vào biểu tượng Notepad </a:t>
            </a:r>
            <a:r>
              <a:rPr lang="en-US" sz="3600" dirty="0" smtClean="0">
                <a:solidFill>
                  <a:srgbClr val="3333CC"/>
                </a:solidFill>
                <a:latin typeface="Times New Roman" panose="02020603050405020304" pitchFamily="18" charset="0"/>
                <a:cs typeface="Times New Roman" panose="02020603050405020304" pitchFamily="18" charset="0"/>
              </a:rPr>
              <a:t>         </a:t>
            </a:r>
            <a:r>
              <a:rPr lang="vi-VN" sz="3600" dirty="0" smtClean="0">
                <a:solidFill>
                  <a:srgbClr val="3333CC"/>
                </a:solidFill>
                <a:latin typeface="Times New Roman" panose="02020603050405020304" pitchFamily="18" charset="0"/>
                <a:cs typeface="Times New Roman" panose="02020603050405020304" pitchFamily="18" charset="0"/>
              </a:rPr>
              <a:t>trên </a:t>
            </a:r>
            <a:r>
              <a:rPr lang="vi-VN" sz="3600">
                <a:solidFill>
                  <a:srgbClr val="3333CC"/>
                </a:solidFill>
                <a:latin typeface="Times New Roman" panose="02020603050405020304" pitchFamily="18" charset="0"/>
                <a:cs typeface="Times New Roman" panose="02020603050405020304" pitchFamily="18" charset="0"/>
              </a:rPr>
              <a:t>màn </a:t>
            </a:r>
            <a:r>
              <a:rPr lang="vi-VN" sz="3600" smtClean="0">
                <a:solidFill>
                  <a:srgbClr val="3333CC"/>
                </a:solidFill>
                <a:latin typeface="Times New Roman" panose="02020603050405020304" pitchFamily="18" charset="0"/>
                <a:cs typeface="Times New Roman" panose="02020603050405020304" pitchFamily="18" charset="0"/>
              </a:rPr>
              <a:t>hình</a:t>
            </a:r>
            <a:r>
              <a:rPr lang="en-US" sz="3600" smtClean="0">
                <a:solidFill>
                  <a:srgbClr val="3333CC"/>
                </a:solidFill>
                <a:latin typeface="Times New Roman" panose="02020603050405020304" pitchFamily="18" charset="0"/>
                <a:cs typeface="Times New Roman" panose="02020603050405020304" pitchFamily="18" charset="0"/>
              </a:rPr>
              <a:t>;</a:t>
            </a:r>
          </a:p>
          <a:p>
            <a:pPr marL="287337" algn="just">
              <a:lnSpc>
                <a:spcPct val="120000"/>
              </a:lnSpc>
              <a:spcAft>
                <a:spcPts val="600"/>
              </a:spcAft>
              <a:buClr>
                <a:srgbClr val="FF0000"/>
              </a:buClr>
            </a:pPr>
            <a:r>
              <a:rPr lang="en-US" sz="3600">
                <a:solidFill>
                  <a:srgbClr val="3333CC"/>
                </a:solidFill>
                <a:latin typeface="Times New Roman" panose="02020603050405020304" pitchFamily="18" charset="0"/>
                <a:cs typeface="Times New Roman" panose="02020603050405020304" pitchFamily="18" charset="0"/>
              </a:rPr>
              <a:t>	</a:t>
            </a:r>
            <a:r>
              <a:rPr lang="en-US" sz="3600" smtClean="0">
                <a:solidFill>
                  <a:srgbClr val="3333CC"/>
                </a:solidFill>
                <a:latin typeface="Times New Roman" panose="02020603050405020304" pitchFamily="18" charset="0"/>
                <a:cs typeface="Times New Roman" panose="02020603050405020304" pitchFamily="18" charset="0"/>
              </a:rPr>
              <a:t>- [2] Gõ 3 phím H, O, A;</a:t>
            </a:r>
          </a:p>
          <a:p>
            <a:pPr marL="287337" algn="just">
              <a:lnSpc>
                <a:spcPct val="120000"/>
              </a:lnSpc>
              <a:spcAft>
                <a:spcPts val="600"/>
              </a:spcAft>
              <a:buClr>
                <a:srgbClr val="FF0000"/>
              </a:buClr>
            </a:pPr>
            <a:r>
              <a:rPr lang="en-US" sz="3600">
                <a:solidFill>
                  <a:srgbClr val="3333CC"/>
                </a:solidFill>
                <a:latin typeface="Times New Roman" panose="02020603050405020304" pitchFamily="18" charset="0"/>
                <a:cs typeface="Times New Roman" panose="02020603050405020304" pitchFamily="18" charset="0"/>
              </a:rPr>
              <a:t>	</a:t>
            </a:r>
            <a:r>
              <a:rPr lang="en-US" sz="3600" smtClean="0">
                <a:solidFill>
                  <a:srgbClr val="3333CC"/>
                </a:solidFill>
                <a:latin typeface="Times New Roman" panose="02020603050405020304" pitchFamily="18" charset="0"/>
                <a:cs typeface="Times New Roman" panose="02020603050405020304" pitchFamily="18" charset="0"/>
              </a:rPr>
              <a:t>- [3] Gõ phím dấu cách (phím dài nhất);</a:t>
            </a:r>
          </a:p>
          <a:p>
            <a:pPr marL="287337" algn="just">
              <a:lnSpc>
                <a:spcPct val="120000"/>
              </a:lnSpc>
              <a:spcAft>
                <a:spcPts val="600"/>
              </a:spcAft>
              <a:buClr>
                <a:srgbClr val="FF0000"/>
              </a:buClr>
            </a:pPr>
            <a:r>
              <a:rPr lang="en-US" sz="3600">
                <a:solidFill>
                  <a:srgbClr val="3333CC"/>
                </a:solidFill>
                <a:latin typeface="Times New Roman" panose="02020603050405020304" pitchFamily="18" charset="0"/>
                <a:cs typeface="Times New Roman" panose="02020603050405020304" pitchFamily="18" charset="0"/>
              </a:rPr>
              <a:t>	</a:t>
            </a:r>
            <a:r>
              <a:rPr lang="en-US" sz="3600" smtClean="0">
                <a:solidFill>
                  <a:srgbClr val="3333CC"/>
                </a:solidFill>
                <a:latin typeface="Times New Roman" panose="02020603050405020304" pitchFamily="18" charset="0"/>
                <a:cs typeface="Times New Roman" panose="02020603050405020304" pitchFamily="18" charset="0"/>
              </a:rPr>
              <a:t>- [4] Gõ 3 phím B, A, N;</a:t>
            </a:r>
          </a:p>
          <a:p>
            <a:pPr marL="287337" algn="just">
              <a:lnSpc>
                <a:spcPct val="120000"/>
              </a:lnSpc>
              <a:spcAft>
                <a:spcPts val="600"/>
              </a:spcAft>
              <a:buClr>
                <a:srgbClr val="FF0000"/>
              </a:buClr>
            </a:pPr>
            <a:r>
              <a:rPr lang="en-US" sz="3600">
                <a:solidFill>
                  <a:srgbClr val="3333CC"/>
                </a:solidFill>
                <a:latin typeface="Times New Roman" panose="02020603050405020304" pitchFamily="18" charset="0"/>
                <a:cs typeface="Times New Roman" panose="02020603050405020304" pitchFamily="18" charset="0"/>
              </a:rPr>
              <a:t>	</a:t>
            </a:r>
            <a:r>
              <a:rPr lang="en-US" sz="3600" smtClean="0">
                <a:solidFill>
                  <a:srgbClr val="3333CC"/>
                </a:solidFill>
                <a:latin typeface="Times New Roman" panose="02020603050405020304" pitchFamily="18" charset="0"/>
                <a:cs typeface="Times New Roman" panose="02020603050405020304" pitchFamily="18" charset="0"/>
              </a:rPr>
              <a:t>- [5] Gõ phím </a:t>
            </a:r>
            <a:r>
              <a:rPr lang="en-US" sz="3600" b="1" smtClean="0">
                <a:solidFill>
                  <a:srgbClr val="3333CC"/>
                </a:solidFill>
                <a:latin typeface="Times New Roman" panose="02020603050405020304" pitchFamily="18" charset="0"/>
                <a:cs typeface="Times New Roman" panose="02020603050405020304" pitchFamily="18" charset="0"/>
              </a:rPr>
              <a:t>Enter.</a:t>
            </a:r>
            <a:endParaRPr lang="en-US" sz="3600" smtClean="0">
              <a:solidFill>
                <a:srgbClr val="3333CC"/>
              </a:solidFill>
              <a:latin typeface="Times New Roman" panose="02020603050405020304" pitchFamily="18" charset="0"/>
              <a:cs typeface="Times New Roman" panose="02020603050405020304" pitchFamily="18" charset="0"/>
            </a:endParaRPr>
          </a:p>
          <a:p>
            <a:pPr marL="287337" algn="just">
              <a:lnSpc>
                <a:spcPct val="120000"/>
              </a:lnSpc>
              <a:spcAft>
                <a:spcPts val="600"/>
              </a:spcAft>
              <a:buClr>
                <a:srgbClr val="FF0000"/>
              </a:buClr>
            </a:pPr>
            <a:endParaRPr lang="en-US" sz="3600" b="1" dirty="0" smtClean="0">
              <a:solidFill>
                <a:srgbClr val="3333CC"/>
              </a:solidFill>
              <a:latin typeface="Times New Roman" panose="02020603050405020304" pitchFamily="18" charset="0"/>
              <a:cs typeface="Times New Roman" panose="02020603050405020304" pitchFamily="18" charset="0"/>
            </a:endParaRPr>
          </a:p>
          <a:p>
            <a:pPr marL="287337" algn="just">
              <a:lnSpc>
                <a:spcPct val="120000"/>
              </a:lnSpc>
              <a:spcAft>
                <a:spcPts val="600"/>
              </a:spcAft>
              <a:buClr>
                <a:srgbClr val="FF0000"/>
              </a:buClr>
            </a:pPr>
            <a:endParaRPr lang="en-US" sz="3600" dirty="0">
              <a:solidFill>
                <a:srgbClr val="3333CC"/>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569275" y="1575452"/>
            <a:ext cx="674263" cy="814369"/>
          </a:xfrm>
          <a:prstGeom prst="rect">
            <a:avLst/>
          </a:prstGeom>
        </p:spPr>
      </p:pic>
    </p:spTree>
    <p:extLst>
      <p:ext uri="{BB962C8B-B14F-4D97-AF65-F5344CB8AC3E}">
        <p14:creationId xmlns:p14="http://schemas.microsoft.com/office/powerpoint/2010/main" val="456057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loud 15"/>
          <p:cNvSpPr/>
          <p:nvPr/>
        </p:nvSpPr>
        <p:spPr>
          <a:xfrm>
            <a:off x="519094" y="1144220"/>
            <a:ext cx="10524044" cy="3744303"/>
          </a:xfrm>
          <a:prstGeom prst="cloud">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smtClean="0">
                <a:latin typeface="Arial" panose="020B0604020202020204" pitchFamily="34" charset="0"/>
                <a:cs typeface="Arial" panose="020B0604020202020204" pitchFamily="34" charset="0"/>
              </a:rPr>
              <a:t>Hãy</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nghiên</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cứu</a:t>
            </a:r>
            <a:r>
              <a:rPr lang="en-US" sz="3600" b="1" dirty="0" smtClean="0">
                <a:latin typeface="Arial" panose="020B0604020202020204" pitchFamily="34" charset="0"/>
                <a:cs typeface="Arial" panose="020B0604020202020204" pitchFamily="34" charset="0"/>
              </a:rPr>
              <a:t> SGK –</a:t>
            </a:r>
            <a:r>
              <a:rPr lang="en-US" sz="3600" b="1" dirty="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trang</a:t>
            </a:r>
            <a:r>
              <a:rPr lang="en-US" sz="3600" b="1" dirty="0" smtClean="0">
                <a:latin typeface="Arial" panose="020B0604020202020204" pitchFamily="34" charset="0"/>
                <a:cs typeface="Arial" panose="020B0604020202020204" pitchFamily="34" charset="0"/>
              </a:rPr>
              <a:t> 22 – </a:t>
            </a:r>
            <a:r>
              <a:rPr lang="en-US" sz="3600" b="1" dirty="0" err="1" smtClean="0">
                <a:latin typeface="Arial" panose="020B0604020202020204" pitchFamily="34" charset="0"/>
                <a:cs typeface="Arial" panose="020B0604020202020204" pitchFamily="34" charset="0"/>
              </a:rPr>
              <a:t>phần</a:t>
            </a:r>
            <a:r>
              <a:rPr lang="en-US" sz="3600" b="1" dirty="0" smtClean="0">
                <a:latin typeface="Arial" panose="020B0604020202020204" pitchFamily="34" charset="0"/>
                <a:cs typeface="Arial" panose="020B0604020202020204" pitchFamily="34" charset="0"/>
              </a:rPr>
              <a:t> b </a:t>
            </a:r>
            <a:r>
              <a:rPr lang="en-US" sz="3600" b="1" dirty="0" err="1" smtClean="0">
                <a:latin typeface="Arial" panose="020B0604020202020204" pitchFamily="34" charset="0"/>
                <a:cs typeface="Arial" panose="020B0604020202020204" pitchFamily="34" charset="0"/>
              </a:rPr>
              <a:t>và</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cho</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biết</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cách</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thoát</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khỏi</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phần</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mềm</a:t>
            </a:r>
            <a:r>
              <a:rPr lang="en-US" sz="3600" b="1" dirty="0" smtClean="0">
                <a:latin typeface="Arial" panose="020B0604020202020204" pitchFamily="34" charset="0"/>
                <a:cs typeface="Arial" panose="020B0604020202020204" pitchFamily="34" charset="0"/>
              </a:rPr>
              <a:t> Notepad?</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5812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1389" y="365125"/>
            <a:ext cx="2219960" cy="2163759"/>
          </a:xfrm>
          <a:prstGeom prst="rect">
            <a:avLst/>
          </a:prstGeom>
        </p:spPr>
      </p:pic>
      <p:sp>
        <p:nvSpPr>
          <p:cNvPr id="5" name="TextBox 4"/>
          <p:cNvSpPr txBox="1"/>
          <p:nvPr/>
        </p:nvSpPr>
        <p:spPr>
          <a:xfrm>
            <a:off x="3952292" y="1208766"/>
            <a:ext cx="5552845" cy="646331"/>
          </a:xfrm>
          <a:prstGeom prst="rect">
            <a:avLst/>
          </a:prstGeom>
          <a:noFill/>
        </p:spPr>
        <p:txBody>
          <a:bodyPr wrap="square" rtlCol="0">
            <a:spAutoFit/>
          </a:bodyPr>
          <a:lstStyle/>
          <a:p>
            <a:pPr marL="338138" indent="-338138"/>
            <a:r>
              <a:rPr lang="en-US" sz="3600" dirty="0" err="1" smtClean="0">
                <a:solidFill>
                  <a:srgbClr val="3333CC"/>
                </a:solidFill>
                <a:latin typeface="Times New Roman" panose="02020603050405020304" pitchFamily="18" charset="0"/>
                <a:cs typeface="Times New Roman" panose="02020603050405020304" pitchFamily="18" charset="0"/>
              </a:rPr>
              <a:t>Biểu</a:t>
            </a:r>
            <a:r>
              <a:rPr lang="en-US" sz="3600" dirty="0" smtClean="0">
                <a:solidFill>
                  <a:srgbClr val="3333CC"/>
                </a:solidFill>
                <a:latin typeface="Times New Roman" panose="02020603050405020304" pitchFamily="18" charset="0"/>
                <a:cs typeface="Times New Roman" panose="02020603050405020304" pitchFamily="18" charset="0"/>
              </a:rPr>
              <a:t> </a:t>
            </a:r>
            <a:r>
              <a:rPr lang="en-US" sz="3600" dirty="0" err="1" smtClean="0">
                <a:solidFill>
                  <a:srgbClr val="3333CC"/>
                </a:solidFill>
                <a:latin typeface="Times New Roman" panose="02020603050405020304" pitchFamily="18" charset="0"/>
                <a:cs typeface="Times New Roman" panose="02020603050405020304" pitchFamily="18" charset="0"/>
              </a:rPr>
              <a:t>tượng</a:t>
            </a:r>
            <a:r>
              <a:rPr lang="en-US" sz="3600" dirty="0" smtClean="0">
                <a:solidFill>
                  <a:srgbClr val="3333CC"/>
                </a:solidFill>
                <a:latin typeface="Times New Roman" panose="02020603050405020304" pitchFamily="18" charset="0"/>
                <a:cs typeface="Times New Roman" panose="02020603050405020304" pitchFamily="18" charset="0"/>
              </a:rPr>
              <a:t> </a:t>
            </a:r>
            <a:r>
              <a:rPr lang="en-US" sz="3600" dirty="0" err="1" smtClean="0">
                <a:solidFill>
                  <a:srgbClr val="3333CC"/>
                </a:solidFill>
                <a:latin typeface="Times New Roman" panose="02020603050405020304" pitchFamily="18" charset="0"/>
                <a:cs typeface="Times New Roman" panose="02020603050405020304" pitchFamily="18" charset="0"/>
              </a:rPr>
              <a:t>phần</a:t>
            </a:r>
            <a:r>
              <a:rPr lang="en-US" sz="3600" dirty="0" smtClean="0">
                <a:solidFill>
                  <a:srgbClr val="3333CC"/>
                </a:solidFill>
                <a:latin typeface="Times New Roman" panose="02020603050405020304" pitchFamily="18" charset="0"/>
                <a:cs typeface="Times New Roman" panose="02020603050405020304" pitchFamily="18" charset="0"/>
              </a:rPr>
              <a:t> </a:t>
            </a:r>
            <a:r>
              <a:rPr lang="en-US" sz="3600" dirty="0" err="1" smtClean="0">
                <a:solidFill>
                  <a:srgbClr val="3333CC"/>
                </a:solidFill>
                <a:latin typeface="Times New Roman" panose="02020603050405020304" pitchFamily="18" charset="0"/>
                <a:cs typeface="Times New Roman" panose="02020603050405020304" pitchFamily="18" charset="0"/>
              </a:rPr>
              <a:t>mềm</a:t>
            </a:r>
            <a:r>
              <a:rPr lang="en-US" sz="3600" dirty="0" smtClean="0">
                <a:solidFill>
                  <a:srgbClr val="3333CC"/>
                </a:solidFill>
                <a:latin typeface="Times New Roman" panose="02020603050405020304" pitchFamily="18" charset="0"/>
                <a:cs typeface="Times New Roman" panose="02020603050405020304" pitchFamily="18" charset="0"/>
              </a:rPr>
              <a:t> Paint</a:t>
            </a:r>
            <a:endParaRPr lang="en-US" sz="3600" dirty="0">
              <a:solidFill>
                <a:srgbClr val="3333CC"/>
              </a:solidFill>
              <a:latin typeface="Times New Roman" panose="02020603050405020304" pitchFamily="18" charset="0"/>
              <a:cs typeface="Times New Roman" panose="02020603050405020304" pitchFamily="18" charset="0"/>
            </a:endParaRPr>
          </a:p>
        </p:txBody>
      </p:sp>
      <p:sp>
        <p:nvSpPr>
          <p:cNvPr id="6" name="Right Arrow 5"/>
          <p:cNvSpPr/>
          <p:nvPr/>
        </p:nvSpPr>
        <p:spPr>
          <a:xfrm>
            <a:off x="3209091" y="1436671"/>
            <a:ext cx="645459" cy="14004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508211" y="2762235"/>
            <a:ext cx="9168755" cy="35496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600"/>
              </a:spcBef>
              <a:buClr>
                <a:srgbClr val="FF0000"/>
              </a:buClr>
              <a:buSzPct val="119000"/>
            </a:pPr>
            <a:r>
              <a:rPr lang="vi-VN" sz="3200" b="1">
                <a:solidFill>
                  <a:srgbClr val="3333CC"/>
                </a:solidFill>
                <a:latin typeface="+mj-lt"/>
              </a:rPr>
              <a:t>Em hãy: </a:t>
            </a:r>
            <a:endParaRPr lang="en-US" sz="3200" b="1">
              <a:solidFill>
                <a:srgbClr val="3333CC"/>
              </a:solidFill>
              <a:latin typeface="+mj-lt"/>
            </a:endParaRPr>
          </a:p>
          <a:p>
            <a:pPr marL="457200" indent="-457200" algn="just">
              <a:lnSpc>
                <a:spcPct val="120000"/>
              </a:lnSpc>
              <a:spcBef>
                <a:spcPts val="600"/>
              </a:spcBef>
              <a:buClr>
                <a:srgbClr val="FF0000"/>
              </a:buClr>
              <a:buSzPct val="119000"/>
              <a:buFont typeface="Arial" panose="020B0604020202020204" pitchFamily="34" charset="0"/>
              <a:buChar char="•"/>
            </a:pPr>
            <a:r>
              <a:rPr lang="en-US" sz="3200">
                <a:solidFill>
                  <a:srgbClr val="3333CC"/>
                </a:solidFill>
                <a:latin typeface="Times New Roman" panose="02020603050405020304" pitchFamily="18" charset="0"/>
                <a:cs typeface="Times New Roman" panose="02020603050405020304" pitchFamily="18" charset="0"/>
              </a:rPr>
              <a:t>Quan sát, tìm biểu tượng phần mềm </a:t>
            </a:r>
            <a:r>
              <a:rPr lang="en-US" sz="3200" b="1">
                <a:solidFill>
                  <a:srgbClr val="3333CC"/>
                </a:solidFill>
                <a:latin typeface="Times New Roman" panose="02020603050405020304" pitchFamily="18" charset="0"/>
                <a:cs typeface="Times New Roman" panose="02020603050405020304" pitchFamily="18" charset="0"/>
              </a:rPr>
              <a:t>Paint</a:t>
            </a:r>
            <a:r>
              <a:rPr lang="en-US" sz="3200">
                <a:solidFill>
                  <a:srgbClr val="3333CC"/>
                </a:solidFill>
                <a:latin typeface="Times New Roman" panose="02020603050405020304" pitchFamily="18" charset="0"/>
                <a:cs typeface="Times New Roman" panose="02020603050405020304" pitchFamily="18" charset="0"/>
              </a:rPr>
              <a:t> trên máy tính</a:t>
            </a:r>
          </a:p>
          <a:p>
            <a:pPr marL="457200" indent="-457200" algn="just">
              <a:lnSpc>
                <a:spcPct val="120000"/>
              </a:lnSpc>
              <a:spcBef>
                <a:spcPts val="600"/>
              </a:spcBef>
              <a:buClr>
                <a:srgbClr val="FF0000"/>
              </a:buClr>
              <a:buSzPct val="119000"/>
              <a:buFont typeface="Arial" panose="020B0604020202020204" pitchFamily="34" charset="0"/>
              <a:buChar char="•"/>
            </a:pPr>
            <a:r>
              <a:rPr lang="vi-VN" sz="3200" smtClean="0">
                <a:solidFill>
                  <a:srgbClr val="3333CC"/>
                </a:solidFill>
                <a:latin typeface="+mj-lt"/>
              </a:rPr>
              <a:t>Kích </a:t>
            </a:r>
            <a:r>
              <a:rPr lang="vi-VN" sz="3200">
                <a:solidFill>
                  <a:srgbClr val="3333CC"/>
                </a:solidFill>
                <a:latin typeface="+mj-lt"/>
              </a:rPr>
              <a:t>hoạt phần mềm </a:t>
            </a:r>
            <a:r>
              <a:rPr lang="vi-VN" sz="3200" b="1">
                <a:solidFill>
                  <a:srgbClr val="3333CC"/>
                </a:solidFill>
                <a:latin typeface="+mj-lt"/>
              </a:rPr>
              <a:t>Paint</a:t>
            </a:r>
            <a:r>
              <a:rPr lang="vi-VN" sz="3200">
                <a:solidFill>
                  <a:srgbClr val="3333CC"/>
                </a:solidFill>
                <a:latin typeface="+mj-lt"/>
              </a:rPr>
              <a:t>; </a:t>
            </a:r>
            <a:endParaRPr lang="en-US" sz="3200" smtClean="0">
              <a:solidFill>
                <a:srgbClr val="3333CC"/>
              </a:solidFill>
              <a:latin typeface="+mj-lt"/>
            </a:endParaRPr>
          </a:p>
          <a:p>
            <a:pPr algn="ctr"/>
            <a:endParaRPr lang="en-US"/>
          </a:p>
        </p:txBody>
      </p:sp>
      <p:sp>
        <p:nvSpPr>
          <p:cNvPr id="8" name="Rectangle 7"/>
          <p:cNvSpPr/>
          <p:nvPr/>
        </p:nvSpPr>
        <p:spPr>
          <a:xfrm>
            <a:off x="1508212" y="3802653"/>
            <a:ext cx="8954418" cy="511615"/>
          </a:xfrm>
          <a:prstGeom prst="rect">
            <a:avLst/>
          </a:prstGeom>
        </p:spPr>
        <p:txBody>
          <a:bodyPr wrap="square">
            <a:spAutoFit/>
          </a:bodyPr>
          <a:lstStyle/>
          <a:p>
            <a:pPr algn="just">
              <a:lnSpc>
                <a:spcPct val="120000"/>
              </a:lnSpc>
              <a:spcBef>
                <a:spcPts val="600"/>
              </a:spcBef>
              <a:buClr>
                <a:srgbClr val="FF0000"/>
              </a:buClr>
              <a:buSzPct val="119000"/>
            </a:pPr>
            <a:endParaRPr lang="en-US" sz="2500"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44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down)">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down)">
                                      <p:cBhvr>
                                        <p:cTn id="2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29805" y="454889"/>
            <a:ext cx="10548184" cy="5722074"/>
          </a:xfrm>
          <a:prstGeom prst="rect">
            <a:avLst/>
          </a:prstGeom>
        </p:spPr>
      </p:pic>
    </p:spTree>
    <p:extLst>
      <p:ext uri="{BB962C8B-B14F-4D97-AF65-F5344CB8AC3E}">
        <p14:creationId xmlns:p14="http://schemas.microsoft.com/office/powerpoint/2010/main" val="32347145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a:p>
        </p:txBody>
      </p:sp>
      <p:pic>
        <p:nvPicPr>
          <p:cNvPr id="4" name="Picture 3"/>
          <p:cNvPicPr>
            <a:picLocks noChangeAspect="1"/>
          </p:cNvPicPr>
          <p:nvPr/>
        </p:nvPicPr>
        <p:blipFill>
          <a:blip r:embed="rId2"/>
          <a:stretch>
            <a:fillRect/>
          </a:stretch>
        </p:blipFill>
        <p:spPr>
          <a:xfrm>
            <a:off x="891389" y="365125"/>
            <a:ext cx="2219960" cy="2163759"/>
          </a:xfrm>
          <a:prstGeom prst="rect">
            <a:avLst/>
          </a:prstGeom>
        </p:spPr>
      </p:pic>
      <p:sp>
        <p:nvSpPr>
          <p:cNvPr id="5" name="TextBox 4"/>
          <p:cNvSpPr txBox="1"/>
          <p:nvPr/>
        </p:nvSpPr>
        <p:spPr>
          <a:xfrm>
            <a:off x="3952292" y="1208766"/>
            <a:ext cx="5552845" cy="646331"/>
          </a:xfrm>
          <a:prstGeom prst="rect">
            <a:avLst/>
          </a:prstGeom>
          <a:noFill/>
        </p:spPr>
        <p:txBody>
          <a:bodyPr wrap="square" rtlCol="0">
            <a:spAutoFit/>
          </a:bodyPr>
          <a:lstStyle/>
          <a:p>
            <a:pPr marL="338138" indent="-338138"/>
            <a:r>
              <a:rPr lang="en-US" sz="3600" dirty="0" err="1" smtClean="0">
                <a:solidFill>
                  <a:srgbClr val="3333CC"/>
                </a:solidFill>
                <a:latin typeface="Times New Roman" panose="02020603050405020304" pitchFamily="18" charset="0"/>
                <a:cs typeface="Times New Roman" panose="02020603050405020304" pitchFamily="18" charset="0"/>
              </a:rPr>
              <a:t>Biểu</a:t>
            </a:r>
            <a:r>
              <a:rPr lang="en-US" sz="3600" dirty="0" smtClean="0">
                <a:solidFill>
                  <a:srgbClr val="3333CC"/>
                </a:solidFill>
                <a:latin typeface="Times New Roman" panose="02020603050405020304" pitchFamily="18" charset="0"/>
                <a:cs typeface="Times New Roman" panose="02020603050405020304" pitchFamily="18" charset="0"/>
              </a:rPr>
              <a:t> </a:t>
            </a:r>
            <a:r>
              <a:rPr lang="en-US" sz="3600" dirty="0" err="1" smtClean="0">
                <a:solidFill>
                  <a:srgbClr val="3333CC"/>
                </a:solidFill>
                <a:latin typeface="Times New Roman" panose="02020603050405020304" pitchFamily="18" charset="0"/>
                <a:cs typeface="Times New Roman" panose="02020603050405020304" pitchFamily="18" charset="0"/>
              </a:rPr>
              <a:t>tượng</a:t>
            </a:r>
            <a:r>
              <a:rPr lang="en-US" sz="3600" dirty="0" smtClean="0">
                <a:solidFill>
                  <a:srgbClr val="3333CC"/>
                </a:solidFill>
                <a:latin typeface="Times New Roman" panose="02020603050405020304" pitchFamily="18" charset="0"/>
                <a:cs typeface="Times New Roman" panose="02020603050405020304" pitchFamily="18" charset="0"/>
              </a:rPr>
              <a:t> </a:t>
            </a:r>
            <a:r>
              <a:rPr lang="en-US" sz="3600" dirty="0" err="1" smtClean="0">
                <a:solidFill>
                  <a:srgbClr val="3333CC"/>
                </a:solidFill>
                <a:latin typeface="Times New Roman" panose="02020603050405020304" pitchFamily="18" charset="0"/>
                <a:cs typeface="Times New Roman" panose="02020603050405020304" pitchFamily="18" charset="0"/>
              </a:rPr>
              <a:t>phần</a:t>
            </a:r>
            <a:r>
              <a:rPr lang="en-US" sz="3600" dirty="0" smtClean="0">
                <a:solidFill>
                  <a:srgbClr val="3333CC"/>
                </a:solidFill>
                <a:latin typeface="Times New Roman" panose="02020603050405020304" pitchFamily="18" charset="0"/>
                <a:cs typeface="Times New Roman" panose="02020603050405020304" pitchFamily="18" charset="0"/>
              </a:rPr>
              <a:t> </a:t>
            </a:r>
            <a:r>
              <a:rPr lang="en-US" sz="3600" dirty="0" err="1" smtClean="0">
                <a:solidFill>
                  <a:srgbClr val="3333CC"/>
                </a:solidFill>
                <a:latin typeface="Times New Roman" panose="02020603050405020304" pitchFamily="18" charset="0"/>
                <a:cs typeface="Times New Roman" panose="02020603050405020304" pitchFamily="18" charset="0"/>
              </a:rPr>
              <a:t>mềm</a:t>
            </a:r>
            <a:r>
              <a:rPr lang="en-US" sz="3600" dirty="0" smtClean="0">
                <a:solidFill>
                  <a:srgbClr val="3333CC"/>
                </a:solidFill>
                <a:latin typeface="Times New Roman" panose="02020603050405020304" pitchFamily="18" charset="0"/>
                <a:cs typeface="Times New Roman" panose="02020603050405020304" pitchFamily="18" charset="0"/>
              </a:rPr>
              <a:t> Paint</a:t>
            </a:r>
            <a:endParaRPr lang="en-US" sz="3600" dirty="0">
              <a:solidFill>
                <a:srgbClr val="3333CC"/>
              </a:solidFill>
              <a:latin typeface="Times New Roman" panose="02020603050405020304" pitchFamily="18" charset="0"/>
              <a:cs typeface="Times New Roman" panose="02020603050405020304" pitchFamily="18" charset="0"/>
            </a:endParaRPr>
          </a:p>
        </p:txBody>
      </p:sp>
      <p:sp>
        <p:nvSpPr>
          <p:cNvPr id="6" name="Right Arrow 5"/>
          <p:cNvSpPr/>
          <p:nvPr/>
        </p:nvSpPr>
        <p:spPr>
          <a:xfrm>
            <a:off x="3209091" y="1436671"/>
            <a:ext cx="645459" cy="14004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508211" y="2762235"/>
            <a:ext cx="9168755" cy="35496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600"/>
              </a:spcBef>
              <a:buClr>
                <a:srgbClr val="FF0000"/>
              </a:buClr>
              <a:buSzPct val="119000"/>
            </a:pPr>
            <a:r>
              <a:rPr lang="vi-VN" sz="3200" b="1">
                <a:solidFill>
                  <a:srgbClr val="3333CC"/>
                </a:solidFill>
                <a:latin typeface="+mj-lt"/>
              </a:rPr>
              <a:t>Em hãy: </a:t>
            </a:r>
            <a:endParaRPr lang="en-US" sz="3200" b="1">
              <a:solidFill>
                <a:srgbClr val="3333CC"/>
              </a:solidFill>
              <a:latin typeface="+mj-lt"/>
            </a:endParaRPr>
          </a:p>
          <a:p>
            <a:pPr marL="457200" indent="-457200" algn="just">
              <a:lnSpc>
                <a:spcPct val="120000"/>
              </a:lnSpc>
              <a:spcBef>
                <a:spcPts val="600"/>
              </a:spcBef>
              <a:buClr>
                <a:srgbClr val="FF0000"/>
              </a:buClr>
              <a:buSzPct val="119000"/>
              <a:buFont typeface="Arial" panose="020B0604020202020204" pitchFamily="34" charset="0"/>
              <a:buChar char="•"/>
            </a:pPr>
            <a:r>
              <a:rPr lang="en-US" sz="3200">
                <a:solidFill>
                  <a:srgbClr val="3333CC"/>
                </a:solidFill>
                <a:latin typeface="Times New Roman" panose="02020603050405020304" pitchFamily="18" charset="0"/>
                <a:cs typeface="Times New Roman" panose="02020603050405020304" pitchFamily="18" charset="0"/>
              </a:rPr>
              <a:t>Quan sát, tìm biểu tượng phần mềm </a:t>
            </a:r>
            <a:r>
              <a:rPr lang="en-US" sz="3200" b="1">
                <a:solidFill>
                  <a:srgbClr val="3333CC"/>
                </a:solidFill>
                <a:latin typeface="Times New Roman" panose="02020603050405020304" pitchFamily="18" charset="0"/>
                <a:cs typeface="Times New Roman" panose="02020603050405020304" pitchFamily="18" charset="0"/>
              </a:rPr>
              <a:t>Paint</a:t>
            </a:r>
            <a:r>
              <a:rPr lang="en-US" sz="3200">
                <a:solidFill>
                  <a:srgbClr val="3333CC"/>
                </a:solidFill>
                <a:latin typeface="Times New Roman" panose="02020603050405020304" pitchFamily="18" charset="0"/>
                <a:cs typeface="Times New Roman" panose="02020603050405020304" pitchFamily="18" charset="0"/>
              </a:rPr>
              <a:t> trên máy tính</a:t>
            </a:r>
          </a:p>
          <a:p>
            <a:pPr marL="457200" indent="-457200" algn="just">
              <a:lnSpc>
                <a:spcPct val="120000"/>
              </a:lnSpc>
              <a:spcBef>
                <a:spcPts val="600"/>
              </a:spcBef>
              <a:buClr>
                <a:srgbClr val="FF0000"/>
              </a:buClr>
              <a:buSzPct val="119000"/>
              <a:buFont typeface="Arial" panose="020B0604020202020204" pitchFamily="34" charset="0"/>
              <a:buChar char="•"/>
            </a:pPr>
            <a:r>
              <a:rPr lang="vi-VN" sz="3200" smtClean="0">
                <a:solidFill>
                  <a:srgbClr val="3333CC"/>
                </a:solidFill>
                <a:latin typeface="+mj-lt"/>
              </a:rPr>
              <a:t>Kích </a:t>
            </a:r>
            <a:r>
              <a:rPr lang="vi-VN" sz="3200">
                <a:solidFill>
                  <a:srgbClr val="3333CC"/>
                </a:solidFill>
                <a:latin typeface="+mj-lt"/>
              </a:rPr>
              <a:t>hoạt phần mềm </a:t>
            </a:r>
            <a:r>
              <a:rPr lang="vi-VN" sz="3200" b="1">
                <a:solidFill>
                  <a:srgbClr val="3333CC"/>
                </a:solidFill>
                <a:latin typeface="+mj-lt"/>
              </a:rPr>
              <a:t>Paint</a:t>
            </a:r>
            <a:r>
              <a:rPr lang="vi-VN" sz="3200">
                <a:solidFill>
                  <a:srgbClr val="3333CC"/>
                </a:solidFill>
                <a:latin typeface="+mj-lt"/>
              </a:rPr>
              <a:t>; </a:t>
            </a:r>
            <a:endParaRPr lang="en-US" sz="3200" smtClean="0">
              <a:solidFill>
                <a:srgbClr val="3333CC"/>
              </a:solidFill>
              <a:latin typeface="+mj-lt"/>
            </a:endParaRPr>
          </a:p>
          <a:p>
            <a:pPr marL="457200" indent="-457200" algn="just">
              <a:lnSpc>
                <a:spcPct val="120000"/>
              </a:lnSpc>
              <a:spcBef>
                <a:spcPts val="600"/>
              </a:spcBef>
              <a:buClr>
                <a:srgbClr val="FF0000"/>
              </a:buClr>
              <a:buSzPct val="119000"/>
              <a:buFont typeface="Arial" panose="020B0604020202020204" pitchFamily="34" charset="0"/>
              <a:buChar char="•"/>
            </a:pPr>
            <a:r>
              <a:rPr lang="vi-VN" sz="3200" smtClean="0">
                <a:solidFill>
                  <a:srgbClr val="3333CC"/>
                </a:solidFill>
                <a:latin typeface="+mj-lt"/>
              </a:rPr>
              <a:t>Thoát </a:t>
            </a:r>
            <a:r>
              <a:rPr lang="vi-VN" sz="3200">
                <a:solidFill>
                  <a:srgbClr val="3333CC"/>
                </a:solidFill>
                <a:latin typeface="+mj-lt"/>
              </a:rPr>
              <a:t>khỏi phần mềm </a:t>
            </a:r>
            <a:r>
              <a:rPr lang="vi-VN" sz="3200" b="1">
                <a:solidFill>
                  <a:srgbClr val="3333CC"/>
                </a:solidFill>
                <a:latin typeface="+mj-lt"/>
              </a:rPr>
              <a:t>Paint</a:t>
            </a:r>
            <a:r>
              <a:rPr lang="vi-VN" sz="3200">
                <a:solidFill>
                  <a:srgbClr val="3333CC"/>
                </a:solidFill>
                <a:latin typeface="+mj-lt"/>
              </a:rPr>
              <a:t>.</a:t>
            </a:r>
            <a:endParaRPr lang="en-US" sz="3200" b="1">
              <a:solidFill>
                <a:srgbClr val="3333CC"/>
              </a:solidFill>
              <a:latin typeface="+mj-lt"/>
              <a:cs typeface="Arial" panose="020B0604020202020204" pitchFamily="34" charset="0"/>
            </a:endParaRPr>
          </a:p>
          <a:p>
            <a:pPr algn="ctr"/>
            <a:endParaRPr lang="en-US"/>
          </a:p>
        </p:txBody>
      </p:sp>
      <p:sp>
        <p:nvSpPr>
          <p:cNvPr id="8" name="Rectangle 7"/>
          <p:cNvSpPr/>
          <p:nvPr/>
        </p:nvSpPr>
        <p:spPr>
          <a:xfrm>
            <a:off x="1508212" y="3802653"/>
            <a:ext cx="8954418" cy="511615"/>
          </a:xfrm>
          <a:prstGeom prst="rect">
            <a:avLst/>
          </a:prstGeom>
        </p:spPr>
        <p:txBody>
          <a:bodyPr wrap="square">
            <a:spAutoFit/>
          </a:bodyPr>
          <a:lstStyle/>
          <a:p>
            <a:pPr algn="just">
              <a:lnSpc>
                <a:spcPct val="120000"/>
              </a:lnSpc>
              <a:spcBef>
                <a:spcPts val="600"/>
              </a:spcBef>
              <a:buClr>
                <a:srgbClr val="FF0000"/>
              </a:buClr>
              <a:buSzPct val="119000"/>
            </a:pPr>
            <a:endParaRPr lang="en-US" sz="2500"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94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wipe(down)">
                                      <p:cBhvr>
                                        <p:cTn id="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93852" y="539842"/>
            <a:ext cx="10481070" cy="2589717"/>
          </a:xfrm>
          <a:prstGeom prst="roundRect">
            <a:avLst/>
          </a:prstGeom>
          <a:noFill/>
          <a:ln w="28575">
            <a:noFill/>
          </a:ln>
        </p:spPr>
        <p:style>
          <a:lnRef idx="2">
            <a:schemeClr val="accent2"/>
          </a:lnRef>
          <a:fillRef idx="1">
            <a:schemeClr val="lt1"/>
          </a:fillRef>
          <a:effectRef idx="0">
            <a:schemeClr val="accent2"/>
          </a:effectRef>
          <a:fontRef idx="minor">
            <a:schemeClr val="dk1"/>
          </a:fontRef>
        </p:style>
        <p:txBody>
          <a:bodyPr rtlCol="0" anchor="t"/>
          <a:lstStyle/>
          <a:p>
            <a:pPr marL="287337" algn="just">
              <a:lnSpc>
                <a:spcPct val="120000"/>
              </a:lnSpc>
              <a:spcAft>
                <a:spcPts val="300"/>
              </a:spcAft>
              <a:buClr>
                <a:srgbClr val="FF0000"/>
              </a:buClr>
            </a:pPr>
            <a:r>
              <a:rPr lang="en-US" sz="3200" smtClean="0">
                <a:latin typeface="Times New Roman" panose="02020603050405020304" pitchFamily="18" charset="0"/>
                <a:cs typeface="Times New Roman" panose="02020603050405020304" pitchFamily="18" charset="0"/>
              </a:rPr>
              <a:t>Nút lệnh </a:t>
            </a:r>
            <a:r>
              <a:rPr lang="en-US" sz="3200" b="1" smtClean="0">
                <a:latin typeface="Times New Roman" panose="02020603050405020304" pitchFamily="18" charset="0"/>
                <a:cs typeface="Times New Roman" panose="02020603050405020304" pitchFamily="18" charset="0"/>
              </a:rPr>
              <a:t>Start</a:t>
            </a:r>
            <a:endParaRPr lang="en-US" sz="3200" dirty="0" smtClean="0">
              <a:solidFill>
                <a:srgbClr val="3333CC"/>
              </a:solidFill>
              <a:latin typeface="Times New Roman" panose="02020603050405020304" pitchFamily="18" charset="0"/>
              <a:cs typeface="Times New Roman" panose="02020603050405020304" pitchFamily="18" charset="0"/>
            </a:endParaRPr>
          </a:p>
          <a:p>
            <a:pPr marL="287337" algn="just">
              <a:lnSpc>
                <a:spcPct val="120000"/>
              </a:lnSpc>
              <a:spcBef>
                <a:spcPts val="1000"/>
              </a:spcBef>
              <a:spcAft>
                <a:spcPts val="300"/>
              </a:spcAft>
              <a:buClr>
                <a:srgbClr val="FF0000"/>
              </a:buClr>
            </a:pPr>
            <a:endParaRPr lang="en-US" sz="2400" smtClean="0">
              <a:latin typeface="Arial" panose="020B0604020202020204" pitchFamily="34" charset="0"/>
              <a:cs typeface="Arial" panose="020B0604020202020204" pitchFamily="34" charset="0"/>
            </a:endParaRPr>
          </a:p>
          <a:p>
            <a:pPr marL="287337" algn="just">
              <a:lnSpc>
                <a:spcPct val="120000"/>
              </a:lnSpc>
              <a:spcBef>
                <a:spcPts val="1000"/>
              </a:spcBef>
              <a:spcAft>
                <a:spcPts val="300"/>
              </a:spcAft>
              <a:buClr>
                <a:srgbClr val="FF0000"/>
              </a:buClr>
            </a:pPr>
            <a:endParaRPr lang="en-US" sz="2400">
              <a:latin typeface="Arial" panose="020B0604020202020204" pitchFamily="34" charset="0"/>
              <a:cs typeface="Arial" panose="020B0604020202020204" pitchFamily="34" charset="0"/>
            </a:endParaRPr>
          </a:p>
          <a:p>
            <a:pPr marL="287337" algn="just">
              <a:lnSpc>
                <a:spcPct val="120000"/>
              </a:lnSpc>
              <a:spcBef>
                <a:spcPts val="1000"/>
              </a:spcBef>
              <a:spcAft>
                <a:spcPts val="300"/>
              </a:spcAft>
              <a:buClr>
                <a:srgbClr val="FF0000"/>
              </a:buClr>
            </a:pPr>
            <a:endParaRPr lang="en-US" sz="2400" smtClean="0">
              <a:latin typeface="Arial" panose="020B0604020202020204" pitchFamily="34" charset="0"/>
              <a:cs typeface="Arial" panose="020B0604020202020204" pitchFamily="34" charset="0"/>
            </a:endParaRPr>
          </a:p>
          <a:p>
            <a:pPr marL="287337" algn="just">
              <a:lnSpc>
                <a:spcPct val="120000"/>
              </a:lnSpc>
              <a:spcBef>
                <a:spcPts val="1000"/>
              </a:spcBef>
              <a:spcAft>
                <a:spcPts val="300"/>
              </a:spcAft>
              <a:buClr>
                <a:srgbClr val="FF0000"/>
              </a:buClr>
            </a:pPr>
            <a:endParaRPr lang="en-US" sz="2400" dirty="0">
              <a:latin typeface="Arial" panose="020B0604020202020204" pitchFamily="34" charset="0"/>
              <a:cs typeface="Arial" panose="020B0604020202020204" pitchFamily="34" charset="0"/>
            </a:endParaRPr>
          </a:p>
          <a:p>
            <a:pPr marL="287337" algn="just">
              <a:lnSpc>
                <a:spcPct val="120000"/>
              </a:lnSpc>
              <a:spcBef>
                <a:spcPts val="1000"/>
              </a:spcBef>
              <a:spcAft>
                <a:spcPts val="300"/>
              </a:spcAft>
              <a:buClr>
                <a:srgbClr val="FF0000"/>
              </a:buClr>
            </a:pPr>
            <a:endParaRPr lang="en-US" sz="2400" smtClean="0">
              <a:latin typeface="Arial" panose="020B0604020202020204" pitchFamily="34" charset="0"/>
              <a:cs typeface="Arial" panose="020B0604020202020204" pitchFamily="34" charset="0"/>
            </a:endParaRPr>
          </a:p>
        </p:txBody>
      </p:sp>
      <p:grpSp>
        <p:nvGrpSpPr>
          <p:cNvPr id="17" name="Group 16"/>
          <p:cNvGrpSpPr/>
          <p:nvPr/>
        </p:nvGrpSpPr>
        <p:grpSpPr>
          <a:xfrm>
            <a:off x="4747427" y="1805557"/>
            <a:ext cx="2007904" cy="2218261"/>
            <a:chOff x="7078283" y="2886849"/>
            <a:chExt cx="2047875" cy="2390775"/>
          </a:xfrm>
        </p:grpSpPr>
        <p:pic>
          <p:nvPicPr>
            <p:cNvPr id="9" name="Picture 8"/>
            <p:cNvPicPr>
              <a:picLocks noChangeAspect="1"/>
            </p:cNvPicPr>
            <p:nvPr/>
          </p:nvPicPr>
          <p:blipFill>
            <a:blip r:embed="rId2"/>
            <a:stretch>
              <a:fillRect/>
            </a:stretch>
          </p:blipFill>
          <p:spPr>
            <a:xfrm>
              <a:off x="7078283" y="2886849"/>
              <a:ext cx="2047875" cy="2390775"/>
            </a:xfrm>
            <a:prstGeom prst="rect">
              <a:avLst/>
            </a:prstGeom>
          </p:spPr>
        </p:pic>
        <p:pic>
          <p:nvPicPr>
            <p:cNvPr id="12" name="Picture 11"/>
            <p:cNvPicPr>
              <a:picLocks noChangeAspect="1"/>
            </p:cNvPicPr>
            <p:nvPr/>
          </p:nvPicPr>
          <p:blipFill>
            <a:blip r:embed="rId3"/>
            <a:stretch>
              <a:fillRect/>
            </a:stretch>
          </p:blipFill>
          <p:spPr>
            <a:xfrm>
              <a:off x="8394772" y="3536700"/>
              <a:ext cx="727975" cy="878591"/>
            </a:xfrm>
            <a:prstGeom prst="rect">
              <a:avLst/>
            </a:prstGeom>
          </p:spPr>
        </p:pic>
        <p:pic>
          <p:nvPicPr>
            <p:cNvPr id="15" name="Picture 14"/>
            <p:cNvPicPr>
              <a:picLocks noChangeAspect="1"/>
            </p:cNvPicPr>
            <p:nvPr/>
          </p:nvPicPr>
          <p:blipFill>
            <a:blip r:embed="rId4"/>
            <a:stretch>
              <a:fillRect/>
            </a:stretch>
          </p:blipFill>
          <p:spPr>
            <a:xfrm>
              <a:off x="8142557" y="4414897"/>
              <a:ext cx="352425" cy="312746"/>
            </a:xfrm>
            <a:prstGeom prst="rect">
              <a:avLst/>
            </a:prstGeom>
          </p:spPr>
        </p:pic>
      </p:grpSp>
      <p:cxnSp>
        <p:nvCxnSpPr>
          <p:cNvPr id="19" name="Straight Arrow Connector 18"/>
          <p:cNvCxnSpPr/>
          <p:nvPr/>
        </p:nvCxnSpPr>
        <p:spPr>
          <a:xfrm>
            <a:off x="3723266" y="2255559"/>
            <a:ext cx="1083189" cy="11128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5"/>
          <a:srcRect l="26081"/>
          <a:stretch/>
        </p:blipFill>
        <p:spPr>
          <a:xfrm>
            <a:off x="8134549" y="4159156"/>
            <a:ext cx="2184503" cy="2283624"/>
          </a:xfrm>
          <a:prstGeom prst="rect">
            <a:avLst/>
          </a:prstGeom>
        </p:spPr>
      </p:pic>
      <p:cxnSp>
        <p:nvCxnSpPr>
          <p:cNvPr id="23" name="Straight Arrow Connector 22"/>
          <p:cNvCxnSpPr/>
          <p:nvPr/>
        </p:nvCxnSpPr>
        <p:spPr>
          <a:xfrm flipV="1">
            <a:off x="4329963" y="5090746"/>
            <a:ext cx="3804586" cy="4490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9784" y="1949727"/>
            <a:ext cx="3350077"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Nút lệnh </a:t>
            </a:r>
            <a:r>
              <a:rPr lang="en-US" sz="3200" b="1">
                <a:latin typeface="Times New Roman" panose="02020603050405020304" pitchFamily="18" charset="0"/>
                <a:cs typeface="Times New Roman" panose="02020603050405020304" pitchFamily="18" charset="0"/>
              </a:rPr>
              <a:t>Power</a:t>
            </a:r>
            <a:endParaRPr lang="en-US" sz="3200">
              <a:latin typeface="Times New Roman" panose="02020603050405020304" pitchFamily="18" charset="0"/>
              <a:cs typeface="Times New Roman" panose="02020603050405020304" pitchFamily="18" charset="0"/>
            </a:endParaRPr>
          </a:p>
        </p:txBody>
      </p:sp>
      <p:sp>
        <p:nvSpPr>
          <p:cNvPr id="20" name="TextBox 19"/>
          <p:cNvSpPr txBox="1"/>
          <p:nvPr/>
        </p:nvSpPr>
        <p:spPr>
          <a:xfrm>
            <a:off x="719784" y="5200926"/>
            <a:ext cx="4489757"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Nút lệnh </a:t>
            </a:r>
            <a:r>
              <a:rPr lang="en-US" sz="3200" b="1">
                <a:latin typeface="Times New Roman" panose="02020603050405020304" pitchFamily="18" charset="0"/>
                <a:cs typeface="Times New Roman" panose="02020603050405020304" pitchFamily="18" charset="0"/>
              </a:rPr>
              <a:t>Shut down</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p:cxnSp>
        <p:nvCxnSpPr>
          <p:cNvPr id="26" name="Straight Arrow Connector 25"/>
          <p:cNvCxnSpPr/>
          <p:nvPr/>
        </p:nvCxnSpPr>
        <p:spPr>
          <a:xfrm flipV="1">
            <a:off x="3354936" y="998322"/>
            <a:ext cx="1022655" cy="140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rotWithShape="1">
          <a:blip r:embed="rId6"/>
          <a:srcRect r="91923" b="38"/>
          <a:stretch/>
        </p:blipFill>
        <p:spPr>
          <a:xfrm>
            <a:off x="4533093" y="531126"/>
            <a:ext cx="1001294" cy="898562"/>
          </a:xfrm>
          <a:prstGeom prst="rect">
            <a:avLst/>
          </a:prstGeom>
        </p:spPr>
      </p:pic>
    </p:spTree>
    <p:extLst>
      <p:ext uri="{BB962C8B-B14F-4D97-AF65-F5344CB8AC3E}">
        <p14:creationId xmlns:p14="http://schemas.microsoft.com/office/powerpoint/2010/main" val="1710478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900953" y="1084566"/>
            <a:ext cx="9749119" cy="3644153"/>
          </a:xfrm>
          <a:prstGeom prst="cloud">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3333CC"/>
                </a:solidFill>
                <a:latin typeface="Times New Roman" panose="02020603050405020304" pitchFamily="18" charset="0"/>
                <a:cs typeface="Times New Roman" panose="02020603050405020304" pitchFamily="18" charset="0"/>
              </a:rPr>
              <a:t>Em </a:t>
            </a:r>
            <a:r>
              <a:rPr lang="en-US" sz="4000" b="1" dirty="0" err="1" smtClean="0">
                <a:solidFill>
                  <a:srgbClr val="3333CC"/>
                </a:solidFill>
                <a:latin typeface="Times New Roman" panose="02020603050405020304" pitchFamily="18" charset="0"/>
                <a:cs typeface="Times New Roman" panose="02020603050405020304" pitchFamily="18" charset="0"/>
              </a:rPr>
              <a:t>hãy</a:t>
            </a:r>
            <a:r>
              <a:rPr lang="en-US" sz="4000" b="1" dirty="0" smtClean="0">
                <a:solidFill>
                  <a:srgbClr val="3333CC"/>
                </a:solidFill>
                <a:latin typeface="Times New Roman" panose="02020603050405020304" pitchFamily="18" charset="0"/>
                <a:cs typeface="Times New Roman" panose="02020603050405020304" pitchFamily="18" charset="0"/>
              </a:rPr>
              <a:t> n</a:t>
            </a:r>
            <a:r>
              <a:rPr lang="vi-VN" sz="4000" b="1" smtClean="0">
                <a:solidFill>
                  <a:srgbClr val="3333CC"/>
                </a:solidFill>
                <a:latin typeface="Times New Roman" panose="02020603050405020304" pitchFamily="18" charset="0"/>
                <a:cs typeface="Times New Roman" panose="02020603050405020304" pitchFamily="18" charset="0"/>
              </a:rPr>
              <a:t>êu tư </a:t>
            </a:r>
            <a:r>
              <a:rPr lang="vi-VN" sz="4000" b="1">
                <a:solidFill>
                  <a:srgbClr val="3333CC"/>
                </a:solidFill>
                <a:latin typeface="Times New Roman" panose="02020603050405020304" pitchFamily="18" charset="0"/>
                <a:cs typeface="Times New Roman" panose="02020603050405020304" pitchFamily="18" charset="0"/>
              </a:rPr>
              <a:t>thế </a:t>
            </a:r>
            <a:r>
              <a:rPr lang="en-US" sz="4000" b="1" smtClean="0">
                <a:solidFill>
                  <a:srgbClr val="3333CC"/>
                </a:solidFill>
                <a:latin typeface="Times New Roman" panose="02020603050405020304" pitchFamily="18" charset="0"/>
                <a:cs typeface="Times New Roman" panose="02020603050405020304" pitchFamily="18" charset="0"/>
              </a:rPr>
              <a:t>ngồi đúng </a:t>
            </a:r>
            <a:r>
              <a:rPr lang="vi-VN" sz="4000" b="1" smtClean="0">
                <a:solidFill>
                  <a:srgbClr val="3333CC"/>
                </a:solidFill>
                <a:latin typeface="Times New Roman" panose="02020603050405020304" pitchFamily="18" charset="0"/>
                <a:cs typeface="Times New Roman" panose="02020603050405020304" pitchFamily="18" charset="0"/>
              </a:rPr>
              <a:t>khi </a:t>
            </a:r>
            <a:r>
              <a:rPr lang="vi-VN" sz="4000" b="1" dirty="0">
                <a:solidFill>
                  <a:srgbClr val="3333CC"/>
                </a:solidFill>
                <a:latin typeface="Times New Roman" panose="02020603050405020304" pitchFamily="18" charset="0"/>
                <a:cs typeface="Times New Roman" panose="02020603050405020304" pitchFamily="18" charset="0"/>
              </a:rPr>
              <a:t>làm làm việc với </a:t>
            </a:r>
            <a:r>
              <a:rPr lang="vi-VN" sz="4000" b="1">
                <a:solidFill>
                  <a:srgbClr val="3333CC"/>
                </a:solidFill>
                <a:latin typeface="Times New Roman" panose="02020603050405020304" pitchFamily="18" charset="0"/>
                <a:cs typeface="Times New Roman" panose="02020603050405020304" pitchFamily="18" charset="0"/>
              </a:rPr>
              <a:t>máy </a:t>
            </a:r>
            <a:r>
              <a:rPr lang="vi-VN" sz="4000" b="1" smtClean="0">
                <a:solidFill>
                  <a:srgbClr val="3333CC"/>
                </a:solidFill>
                <a:latin typeface="Times New Roman" panose="02020603050405020304" pitchFamily="18" charset="0"/>
                <a:cs typeface="Times New Roman" panose="02020603050405020304" pitchFamily="18" charset="0"/>
              </a:rPr>
              <a:t>tính?</a:t>
            </a:r>
            <a:endParaRPr lang="en-US" sz="4000" b="1" dirty="0">
              <a:solidFill>
                <a:srgbClr val="33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22069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738554" y="527538"/>
            <a:ext cx="10366517" cy="3697735"/>
          </a:xfrm>
          <a:prstGeom prst="cloud">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smtClean="0">
                <a:latin typeface="Arial" panose="020B0604020202020204" pitchFamily="34" charset="0"/>
                <a:cs typeface="Arial" panose="020B0604020202020204" pitchFamily="34" charset="0"/>
              </a:rPr>
              <a:t>Hãy</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nghiên</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cứu</a:t>
            </a:r>
            <a:r>
              <a:rPr lang="en-US" sz="3600" b="1" dirty="0" smtClean="0">
                <a:latin typeface="Arial" panose="020B0604020202020204" pitchFamily="34" charset="0"/>
                <a:cs typeface="Arial" panose="020B0604020202020204" pitchFamily="34" charset="0"/>
              </a:rPr>
              <a:t> SGK –</a:t>
            </a:r>
            <a:r>
              <a:rPr lang="en-US" sz="3600" b="1" dirty="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trang</a:t>
            </a:r>
            <a:r>
              <a:rPr lang="en-US" sz="3600" b="1" dirty="0" smtClean="0">
                <a:latin typeface="Arial" panose="020B0604020202020204" pitchFamily="34" charset="0"/>
                <a:cs typeface="Arial" panose="020B0604020202020204" pitchFamily="34" charset="0"/>
              </a:rPr>
              <a:t> 22 – </a:t>
            </a:r>
            <a:r>
              <a:rPr lang="en-US" sz="3600" b="1" err="1" smtClean="0">
                <a:latin typeface="Arial" panose="020B0604020202020204" pitchFamily="34" charset="0"/>
                <a:cs typeface="Arial" panose="020B0604020202020204" pitchFamily="34" charset="0"/>
              </a:rPr>
              <a:t>phần</a:t>
            </a:r>
            <a:r>
              <a:rPr lang="en-US" sz="3600" b="1" smtClean="0">
                <a:latin typeface="Arial" panose="020B0604020202020204" pitchFamily="34" charset="0"/>
                <a:cs typeface="Arial" panose="020B0604020202020204" pitchFamily="34" charset="0"/>
              </a:rPr>
              <a:t> 3 Tắt máy tính. Thảo luận nhóm tìm ra cách tắt máy tính đúng cách?</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32675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71603" y="681335"/>
            <a:ext cx="6367449" cy="923330"/>
          </a:xfrm>
          <a:prstGeom prst="rect">
            <a:avLst/>
          </a:prstGeom>
          <a:noFill/>
        </p:spPr>
        <p:txBody>
          <a:bodyPr wrap="none" lIns="91440" tIns="45720" rIns="91440" bIns="45720">
            <a:spAutoFit/>
          </a:bodyPr>
          <a:lstStyle/>
          <a:p>
            <a:pPr algn="ctr"/>
            <a:r>
              <a:rPr lang="en-US" sz="5400" b="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AI NHANH – AI ĐÚNG</a:t>
            </a:r>
            <a:endPar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2" name="Picture 1"/>
          <p:cNvPicPr>
            <a:picLocks noChangeAspect="1"/>
          </p:cNvPicPr>
          <p:nvPr/>
        </p:nvPicPr>
        <p:blipFill>
          <a:blip r:embed="rId2"/>
          <a:stretch>
            <a:fillRect/>
          </a:stretch>
        </p:blipFill>
        <p:spPr>
          <a:xfrm>
            <a:off x="3291972" y="1782570"/>
            <a:ext cx="5106304" cy="4606440"/>
          </a:xfrm>
          <a:prstGeom prst="rect">
            <a:avLst/>
          </a:prstGeom>
        </p:spPr>
      </p:pic>
    </p:spTree>
    <p:extLst>
      <p:ext uri="{BB962C8B-B14F-4D97-AF65-F5344CB8AC3E}">
        <p14:creationId xmlns:p14="http://schemas.microsoft.com/office/powerpoint/2010/main" val="4169741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40939" y="512606"/>
            <a:ext cx="10086892" cy="2589717"/>
          </a:xfrm>
          <a:prstGeom prst="roundRect">
            <a:avLst/>
          </a:prstGeom>
          <a:noFill/>
          <a:ln w="28575">
            <a:noFill/>
          </a:ln>
        </p:spPr>
        <p:style>
          <a:lnRef idx="2">
            <a:schemeClr val="accent2"/>
          </a:lnRef>
          <a:fillRef idx="1">
            <a:schemeClr val="lt1"/>
          </a:fillRef>
          <a:effectRef idx="0">
            <a:schemeClr val="accent2"/>
          </a:effectRef>
          <a:fontRef idx="minor">
            <a:schemeClr val="dk1"/>
          </a:fontRef>
        </p:style>
        <p:txBody>
          <a:bodyPr rtlCol="0" anchor="t"/>
          <a:lstStyle/>
          <a:p>
            <a:pPr marL="630237" indent="-342900" algn="just">
              <a:lnSpc>
                <a:spcPct val="120000"/>
              </a:lnSpc>
              <a:spcAft>
                <a:spcPts val="600"/>
              </a:spcAft>
              <a:buClr>
                <a:srgbClr val="FF0000"/>
              </a:buClr>
              <a:buFont typeface="Wingdings" panose="05000000000000000000" pitchFamily="2" charset="2"/>
              <a:buChar char="v"/>
            </a:pPr>
            <a:r>
              <a:rPr lang="vi-VN" sz="3600" b="1" dirty="0">
                <a:solidFill>
                  <a:srgbClr val="FF0000"/>
                </a:solidFill>
              </a:rPr>
              <a:t>Chú ý:</a:t>
            </a:r>
            <a:r>
              <a:rPr lang="vi-VN" sz="3600" dirty="0">
                <a:solidFill>
                  <a:srgbClr val="FF0000"/>
                </a:solidFill>
              </a:rPr>
              <a:t> </a:t>
            </a:r>
            <a:r>
              <a:rPr lang="vi-VN" sz="3600" dirty="0">
                <a:solidFill>
                  <a:srgbClr val="3333CC"/>
                </a:solidFill>
              </a:rPr>
              <a:t>Trước khi tắt máy tính phải thoát ra hết các phần mềm ứng dụng đã kích hoạt. Không được ấn và giữ nút nguồn trên thân máy hoặc rút phích cắm ra khỏi nguồn điện để tắt máy tính</a:t>
            </a:r>
            <a:r>
              <a:rPr lang="vi-VN" sz="3600">
                <a:solidFill>
                  <a:srgbClr val="3333CC"/>
                </a:solidFill>
              </a:rPr>
              <a:t>. </a:t>
            </a:r>
            <a:r>
              <a:rPr lang="en-US" sz="3600" smtClean="0">
                <a:solidFill>
                  <a:srgbClr val="3333CC"/>
                </a:solidFill>
              </a:rPr>
              <a:t>Nếu tắt máy tính không đúng cách sẽ làm tổn hại các thành phần của máy tính.</a:t>
            </a:r>
            <a:r>
              <a:rPr lang="en-US" sz="3600" smtClean="0">
                <a:solidFill>
                  <a:srgbClr val="3333CC"/>
                </a:solidFill>
                <a:latin typeface="Arial" panose="020B0604020202020204" pitchFamily="34" charset="0"/>
                <a:cs typeface="Arial" panose="020B0604020202020204" pitchFamily="34" charset="0"/>
              </a:rPr>
              <a:t>    </a:t>
            </a:r>
            <a:endParaRPr lang="en-US" sz="3600"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236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315" t="2710" r="18621" b="-1"/>
          <a:stretch/>
        </p:blipFill>
        <p:spPr>
          <a:xfrm>
            <a:off x="803012" y="2127531"/>
            <a:ext cx="2552130" cy="3401331"/>
          </a:xfrm>
          <a:prstGeom prst="rect">
            <a:avLst/>
          </a:prstGeom>
        </p:spPr>
      </p:pic>
      <p:sp>
        <p:nvSpPr>
          <p:cNvPr id="8" name="Horizontal Scroll 7"/>
          <p:cNvSpPr/>
          <p:nvPr/>
        </p:nvSpPr>
        <p:spPr>
          <a:xfrm>
            <a:off x="3355142" y="1924334"/>
            <a:ext cx="7335269" cy="3167800"/>
          </a:xfrm>
          <a:prstGeom prst="horizontalScroll">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algn="just"/>
            <a:r>
              <a:rPr lang="vi-VN" sz="2600" b="1" dirty="0"/>
              <a:t>Khởi động hoặc tắt máy tính phải theo đúng thứ tự các bước, nếu không vô tình chúng ta làm máy tính nhanh hỏng.</a:t>
            </a:r>
            <a:endParaRPr lang="en-US" sz="2600" b="1" dirty="0">
              <a:latin typeface="Arial" panose="020B0604020202020204" pitchFamily="34" charset="0"/>
              <a:cs typeface="Arial" panose="020B0604020202020204" pitchFamily="34" charset="0"/>
            </a:endParaRPr>
          </a:p>
        </p:txBody>
      </p:sp>
      <p:sp>
        <p:nvSpPr>
          <p:cNvPr id="9" name="Oval 8"/>
          <p:cNvSpPr/>
          <p:nvPr/>
        </p:nvSpPr>
        <p:spPr>
          <a:xfrm>
            <a:off x="2904765" y="2265529"/>
            <a:ext cx="354842" cy="341193"/>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618163" y="2538484"/>
            <a:ext cx="259307" cy="266130"/>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717684" y="484144"/>
            <a:ext cx="4353220" cy="64535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smtClean="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smtClean="0">
                <a:solidFill>
                  <a:srgbClr val="C00000"/>
                </a:solidFill>
                <a:latin typeface="Arial" panose="020B0604020202020204" pitchFamily="34" charset="0"/>
                <a:cs typeface="Arial" panose="020B0604020202020204" pitchFamily="34" charset="0"/>
              </a:rPr>
              <a:t>GHI NHỚ</a:t>
            </a:r>
            <a:endParaRPr lang="en-US" sz="32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62134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05E2FA4-701D-4C92-898E-7EE4AF07FEBA}"/>
              </a:ext>
            </a:extLst>
          </p:cNvPr>
          <p:cNvSpPr txBox="1"/>
          <p:nvPr/>
        </p:nvSpPr>
        <p:spPr>
          <a:xfrm>
            <a:off x="3360800" y="2557319"/>
            <a:ext cx="5145960" cy="1865126"/>
          </a:xfrm>
          <a:prstGeom prst="rect">
            <a:avLst/>
          </a:prstGeom>
          <a:noFill/>
          <a:ln>
            <a:noFill/>
          </a:ln>
        </p:spPr>
        <p:txBody>
          <a:bodyPr wrap="none" rtlCol="0">
            <a:spAutoFit/>
          </a:bodyPr>
          <a:lstStyle/>
          <a:p>
            <a:pPr algn="ctr">
              <a:lnSpc>
                <a:spcPct val="120000"/>
              </a:lnSpc>
            </a:pPr>
            <a:r>
              <a:rPr lang="vi-VN" sz="4800" b="1" dirty="0">
                <a:ln>
                  <a:solidFill>
                    <a:srgbClr val="0070C0"/>
                  </a:solidFill>
                </a:ln>
                <a:solidFill>
                  <a:schemeClr val="bg1"/>
                </a:solidFill>
                <a:latin typeface="Tahoma" panose="020B0604030504040204" pitchFamily="34" charset="0"/>
                <a:ea typeface="Tahoma" panose="020B0604030504040204" pitchFamily="34" charset="0"/>
                <a:cs typeface="Tahoma" panose="020B0604030504040204" pitchFamily="34" charset="0"/>
              </a:rPr>
              <a:t>CHÀO TẠM BIỆT</a:t>
            </a:r>
          </a:p>
          <a:p>
            <a:pPr algn="ctr">
              <a:lnSpc>
                <a:spcPct val="120000"/>
              </a:lnSpc>
            </a:pPr>
            <a:r>
              <a:rPr lang="vi-VN" sz="4800" b="1" dirty="0">
                <a:ln>
                  <a:solidFill>
                    <a:srgbClr val="0070C0"/>
                  </a:solidFill>
                </a:ln>
                <a:solidFill>
                  <a:schemeClr val="bg1"/>
                </a:solidFill>
                <a:latin typeface="Tahoma" panose="020B0604030504040204" pitchFamily="34" charset="0"/>
                <a:ea typeface="Tahoma" panose="020B0604030504040204" pitchFamily="34" charset="0"/>
                <a:cs typeface="Tahoma" panose="020B0604030504040204" pitchFamily="34" charset="0"/>
              </a:rPr>
              <a:t>CÁC EM!</a:t>
            </a:r>
          </a:p>
        </p:txBody>
      </p:sp>
      <p:pic>
        <p:nvPicPr>
          <p:cNvPr id="2" name="Picture 1"/>
          <p:cNvPicPr>
            <a:picLocks noChangeAspect="1"/>
          </p:cNvPicPr>
          <p:nvPr/>
        </p:nvPicPr>
        <p:blipFill>
          <a:blip r:embed="rId3"/>
          <a:stretch>
            <a:fillRect/>
          </a:stretch>
        </p:blipFill>
        <p:spPr>
          <a:xfrm>
            <a:off x="9672068" y="6537279"/>
            <a:ext cx="1751108" cy="229097"/>
          </a:xfrm>
          <a:prstGeom prst="rect">
            <a:avLst/>
          </a:prstGeom>
        </p:spPr>
      </p:pic>
    </p:spTree>
    <p:extLst>
      <p:ext uri="{BB962C8B-B14F-4D97-AF65-F5344CB8AC3E}">
        <p14:creationId xmlns:p14="http://schemas.microsoft.com/office/powerpoint/2010/main" val="147728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580293" y="1084566"/>
            <a:ext cx="10577146" cy="3644153"/>
          </a:xfrm>
          <a:prstGeom prst="cloud">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3333CC"/>
                </a:solidFill>
                <a:latin typeface="Times New Roman" panose="02020603050405020304" pitchFamily="18" charset="0"/>
                <a:cs typeface="Times New Roman" panose="02020603050405020304" pitchFamily="18" charset="0"/>
              </a:rPr>
              <a:t>Nếu ngồi sai</a:t>
            </a:r>
            <a:r>
              <a:rPr lang="vi-VN" sz="4000" b="1" smtClean="0">
                <a:solidFill>
                  <a:srgbClr val="3333CC"/>
                </a:solidFill>
                <a:latin typeface="Times New Roman" panose="02020603050405020304" pitchFamily="18" charset="0"/>
                <a:cs typeface="Times New Roman" panose="02020603050405020304" pitchFamily="18" charset="0"/>
              </a:rPr>
              <a:t> tư </a:t>
            </a:r>
            <a:r>
              <a:rPr lang="vi-VN" sz="4000" b="1">
                <a:solidFill>
                  <a:srgbClr val="3333CC"/>
                </a:solidFill>
                <a:latin typeface="Times New Roman" panose="02020603050405020304" pitchFamily="18" charset="0"/>
                <a:cs typeface="Times New Roman" panose="02020603050405020304" pitchFamily="18" charset="0"/>
              </a:rPr>
              <a:t>thế </a:t>
            </a:r>
            <a:r>
              <a:rPr lang="vi-VN" sz="4000" b="1" smtClean="0">
                <a:solidFill>
                  <a:srgbClr val="3333CC"/>
                </a:solidFill>
                <a:latin typeface="Times New Roman" panose="02020603050405020304" pitchFamily="18" charset="0"/>
                <a:cs typeface="Times New Roman" panose="02020603050405020304" pitchFamily="18" charset="0"/>
              </a:rPr>
              <a:t>khi </a:t>
            </a:r>
            <a:r>
              <a:rPr lang="vi-VN" sz="4000" b="1" dirty="0">
                <a:solidFill>
                  <a:srgbClr val="3333CC"/>
                </a:solidFill>
                <a:latin typeface="Times New Roman" panose="02020603050405020304" pitchFamily="18" charset="0"/>
                <a:cs typeface="Times New Roman" panose="02020603050405020304" pitchFamily="18" charset="0"/>
              </a:rPr>
              <a:t>làm làm việc với </a:t>
            </a:r>
            <a:r>
              <a:rPr lang="vi-VN" sz="4000" b="1">
                <a:solidFill>
                  <a:srgbClr val="3333CC"/>
                </a:solidFill>
                <a:latin typeface="Times New Roman" panose="02020603050405020304" pitchFamily="18" charset="0"/>
                <a:cs typeface="Times New Roman" panose="02020603050405020304" pitchFamily="18" charset="0"/>
              </a:rPr>
              <a:t>máy </a:t>
            </a:r>
            <a:r>
              <a:rPr lang="vi-VN" sz="4000" b="1" smtClean="0">
                <a:solidFill>
                  <a:srgbClr val="3333CC"/>
                </a:solidFill>
                <a:latin typeface="Times New Roman" panose="02020603050405020304" pitchFamily="18" charset="0"/>
                <a:cs typeface="Times New Roman" panose="02020603050405020304" pitchFamily="18" charset="0"/>
              </a:rPr>
              <a:t>tính</a:t>
            </a:r>
            <a:r>
              <a:rPr lang="en-US" sz="4000" b="1" smtClean="0">
                <a:solidFill>
                  <a:srgbClr val="3333CC"/>
                </a:solidFill>
                <a:latin typeface="Times New Roman" panose="02020603050405020304" pitchFamily="18" charset="0"/>
                <a:cs typeface="Times New Roman" panose="02020603050405020304" pitchFamily="18" charset="0"/>
              </a:rPr>
              <a:t> thì có tác hại gì</a:t>
            </a:r>
            <a:r>
              <a:rPr lang="vi-VN" sz="4000" b="1" smtClean="0">
                <a:solidFill>
                  <a:srgbClr val="3333CC"/>
                </a:solidFill>
                <a:latin typeface="Times New Roman" panose="02020603050405020304" pitchFamily="18" charset="0"/>
                <a:cs typeface="Times New Roman" panose="02020603050405020304" pitchFamily="18" charset="0"/>
              </a:rPr>
              <a:t>?</a:t>
            </a:r>
            <a:endParaRPr lang="en-US" sz="4000" b="1" dirty="0">
              <a:solidFill>
                <a:srgbClr val="33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9687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3921758" y="382136"/>
            <a:ext cx="3915196" cy="794120"/>
          </a:xfrm>
          <a:prstGeom prst="rect">
            <a:avLst/>
          </a:prstGeom>
        </p:spPr>
      </p:pic>
      <p:pic>
        <p:nvPicPr>
          <p:cNvPr id="3" name="mo dau bai 8 lop 3_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048364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4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07638" y="1174353"/>
            <a:ext cx="6075014" cy="4583875"/>
            <a:chOff x="812779" y="1419258"/>
            <a:chExt cx="6795247" cy="5200650"/>
          </a:xfrm>
        </p:grpSpPr>
        <p:pic>
          <p:nvPicPr>
            <p:cNvPr id="2" name="Picture 1"/>
            <p:cNvPicPr>
              <a:picLocks noChangeAspect="1"/>
            </p:cNvPicPr>
            <p:nvPr/>
          </p:nvPicPr>
          <p:blipFill>
            <a:blip r:embed="rId2"/>
            <a:stretch>
              <a:fillRect/>
            </a:stretch>
          </p:blipFill>
          <p:spPr>
            <a:xfrm>
              <a:off x="826226" y="1419258"/>
              <a:ext cx="6781800" cy="5200650"/>
            </a:xfrm>
            <a:prstGeom prst="rect">
              <a:avLst/>
            </a:prstGeom>
          </p:spPr>
        </p:pic>
        <p:pic>
          <p:nvPicPr>
            <p:cNvPr id="3" name="Picture 2"/>
            <p:cNvPicPr>
              <a:picLocks noChangeAspect="1"/>
            </p:cNvPicPr>
            <p:nvPr/>
          </p:nvPicPr>
          <p:blipFill>
            <a:blip r:embed="rId3"/>
            <a:stretch>
              <a:fillRect/>
            </a:stretch>
          </p:blipFill>
          <p:spPr>
            <a:xfrm>
              <a:off x="812779" y="6231871"/>
              <a:ext cx="333375" cy="388037"/>
            </a:xfrm>
            <a:prstGeom prst="rect">
              <a:avLst/>
            </a:prstGeom>
          </p:spPr>
        </p:pic>
      </p:grpSp>
      <p:sp>
        <p:nvSpPr>
          <p:cNvPr id="12" name="Oval 11"/>
          <p:cNvSpPr/>
          <p:nvPr/>
        </p:nvSpPr>
        <p:spPr>
          <a:xfrm>
            <a:off x="7627158" y="4499998"/>
            <a:ext cx="255494" cy="2958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stretch>
            <a:fillRect/>
          </a:stretch>
        </p:blipFill>
        <p:spPr>
          <a:xfrm>
            <a:off x="9611578" y="3847816"/>
            <a:ext cx="857250" cy="800100"/>
          </a:xfrm>
          <a:prstGeom prst="rect">
            <a:avLst/>
          </a:prstGeom>
        </p:spPr>
      </p:pic>
      <p:cxnSp>
        <p:nvCxnSpPr>
          <p:cNvPr id="15" name="Straight Arrow Connector 14"/>
          <p:cNvCxnSpPr>
            <a:stCxn id="12" idx="6"/>
          </p:cNvCxnSpPr>
          <p:nvPr/>
        </p:nvCxnSpPr>
        <p:spPr>
          <a:xfrm flipV="1">
            <a:off x="7882652" y="4140791"/>
            <a:ext cx="1728926" cy="5071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101740" y="4690665"/>
            <a:ext cx="2167581" cy="353943"/>
          </a:xfrm>
          <a:prstGeom prst="rect">
            <a:avLst/>
          </a:prstGeom>
          <a:noFill/>
        </p:spPr>
        <p:txBody>
          <a:bodyPr wrap="none" rtlCol="0">
            <a:spAutoFit/>
          </a:bodyPr>
          <a:lstStyle/>
          <a:p>
            <a:r>
              <a:rPr lang="en-US" sz="1700" dirty="0" err="1" smtClean="0">
                <a:solidFill>
                  <a:srgbClr val="3333CC"/>
                </a:solidFill>
                <a:latin typeface="Arial" panose="020B0604020202020204" pitchFamily="34" charset="0"/>
                <a:cs typeface="Arial" panose="020B0604020202020204" pitchFamily="34" charset="0"/>
              </a:rPr>
              <a:t>Nút</a:t>
            </a:r>
            <a:r>
              <a:rPr lang="en-US" sz="1700" dirty="0" smtClean="0">
                <a:solidFill>
                  <a:srgbClr val="3333CC"/>
                </a:solidFill>
                <a:latin typeface="Arial" panose="020B0604020202020204" pitchFamily="34" charset="0"/>
                <a:cs typeface="Arial" panose="020B0604020202020204" pitchFamily="34" charset="0"/>
              </a:rPr>
              <a:t> </a:t>
            </a:r>
            <a:r>
              <a:rPr lang="en-US" sz="1700" dirty="0" err="1" smtClean="0">
                <a:solidFill>
                  <a:srgbClr val="3333CC"/>
                </a:solidFill>
                <a:latin typeface="Arial" panose="020B0604020202020204" pitchFamily="34" charset="0"/>
                <a:cs typeface="Arial" panose="020B0604020202020204" pitchFamily="34" charset="0"/>
              </a:rPr>
              <a:t>nguồn</a:t>
            </a:r>
            <a:r>
              <a:rPr lang="en-US" sz="1700" dirty="0" smtClean="0">
                <a:solidFill>
                  <a:srgbClr val="3333CC"/>
                </a:solidFill>
                <a:latin typeface="Arial" panose="020B0604020202020204" pitchFamily="34" charset="0"/>
                <a:cs typeface="Arial" panose="020B0604020202020204" pitchFamily="34" charset="0"/>
              </a:rPr>
              <a:t> </a:t>
            </a:r>
            <a:r>
              <a:rPr lang="en-US" sz="1700" dirty="0" err="1" smtClean="0">
                <a:solidFill>
                  <a:srgbClr val="3333CC"/>
                </a:solidFill>
                <a:latin typeface="Arial" panose="020B0604020202020204" pitchFamily="34" charset="0"/>
                <a:cs typeface="Arial" panose="020B0604020202020204" pitchFamily="34" charset="0"/>
              </a:rPr>
              <a:t>màn</a:t>
            </a:r>
            <a:r>
              <a:rPr lang="en-US" sz="1700" dirty="0" smtClean="0">
                <a:solidFill>
                  <a:srgbClr val="3333CC"/>
                </a:solidFill>
                <a:latin typeface="Arial" panose="020B0604020202020204" pitchFamily="34" charset="0"/>
                <a:cs typeface="Arial" panose="020B0604020202020204" pitchFamily="34" charset="0"/>
              </a:rPr>
              <a:t> </a:t>
            </a:r>
            <a:r>
              <a:rPr lang="en-US" sz="1700" dirty="0" err="1" smtClean="0">
                <a:solidFill>
                  <a:srgbClr val="3333CC"/>
                </a:solidFill>
                <a:latin typeface="Arial" panose="020B0604020202020204" pitchFamily="34" charset="0"/>
                <a:cs typeface="Arial" panose="020B0604020202020204" pitchFamily="34" charset="0"/>
              </a:rPr>
              <a:t>hình</a:t>
            </a:r>
            <a:endParaRPr lang="en-US" sz="1700"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205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608507" y="585200"/>
            <a:ext cx="4831025" cy="646331"/>
          </a:xfrm>
          <a:prstGeom prst="rect">
            <a:avLst/>
          </a:prstGeom>
          <a:noFill/>
        </p:spPr>
        <p:txBody>
          <a:bodyPr wrap="square" rtlCol="0">
            <a:spAutoFit/>
          </a:bodyPr>
          <a:lstStyle/>
          <a:p>
            <a:r>
              <a:rPr lang="en-US" sz="3600" dirty="0" err="1" smtClean="0">
                <a:solidFill>
                  <a:srgbClr val="3333CC"/>
                </a:solidFill>
                <a:latin typeface="Arial" panose="020B0604020202020204" pitchFamily="34" charset="0"/>
                <a:cs typeface="Arial" panose="020B0604020202020204" pitchFamily="34" charset="0"/>
              </a:rPr>
              <a:t>Nút</a:t>
            </a:r>
            <a:r>
              <a:rPr lang="en-US" sz="3600" dirty="0" smtClean="0">
                <a:solidFill>
                  <a:srgbClr val="3333CC"/>
                </a:solidFill>
                <a:latin typeface="Arial" panose="020B0604020202020204" pitchFamily="34" charset="0"/>
                <a:cs typeface="Arial" panose="020B0604020202020204" pitchFamily="34" charset="0"/>
              </a:rPr>
              <a:t> </a:t>
            </a:r>
            <a:r>
              <a:rPr lang="en-US" sz="3600" dirty="0" err="1" smtClean="0">
                <a:solidFill>
                  <a:srgbClr val="3333CC"/>
                </a:solidFill>
                <a:latin typeface="Arial" panose="020B0604020202020204" pitchFamily="34" charset="0"/>
                <a:cs typeface="Arial" panose="020B0604020202020204" pitchFamily="34" charset="0"/>
              </a:rPr>
              <a:t>nguồn</a:t>
            </a:r>
            <a:r>
              <a:rPr lang="en-US" sz="3600" dirty="0" smtClean="0">
                <a:solidFill>
                  <a:srgbClr val="3333CC"/>
                </a:solidFill>
                <a:latin typeface="Arial" panose="020B0604020202020204" pitchFamily="34" charset="0"/>
                <a:cs typeface="Arial" panose="020B0604020202020204" pitchFamily="34" charset="0"/>
              </a:rPr>
              <a:t> </a:t>
            </a:r>
            <a:r>
              <a:rPr lang="en-US" sz="3600" dirty="0" err="1" smtClean="0">
                <a:solidFill>
                  <a:srgbClr val="3333CC"/>
                </a:solidFill>
                <a:latin typeface="Arial" panose="020B0604020202020204" pitchFamily="34" charset="0"/>
                <a:cs typeface="Arial" panose="020B0604020202020204" pitchFamily="34" charset="0"/>
              </a:rPr>
              <a:t>thân</a:t>
            </a:r>
            <a:r>
              <a:rPr lang="en-US" sz="3600" dirty="0" smtClean="0">
                <a:solidFill>
                  <a:srgbClr val="3333CC"/>
                </a:solidFill>
                <a:latin typeface="Arial" panose="020B0604020202020204" pitchFamily="34" charset="0"/>
                <a:cs typeface="Arial" panose="020B0604020202020204" pitchFamily="34" charset="0"/>
              </a:rPr>
              <a:t> </a:t>
            </a:r>
            <a:r>
              <a:rPr lang="en-US" sz="3600" dirty="0" err="1" smtClean="0">
                <a:solidFill>
                  <a:srgbClr val="3333CC"/>
                </a:solidFill>
                <a:latin typeface="Arial" panose="020B0604020202020204" pitchFamily="34" charset="0"/>
                <a:cs typeface="Arial" panose="020B0604020202020204" pitchFamily="34" charset="0"/>
              </a:rPr>
              <a:t>máy</a:t>
            </a:r>
            <a:endParaRPr lang="en-US" sz="3600" dirty="0">
              <a:solidFill>
                <a:srgbClr val="3333CC"/>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824581" y="1231531"/>
            <a:ext cx="2789636" cy="4476118"/>
          </a:xfrm>
          <a:prstGeom prst="rect">
            <a:avLst/>
          </a:prstGeom>
        </p:spPr>
      </p:pic>
      <p:sp>
        <p:nvSpPr>
          <p:cNvPr id="12" name="Oval 11"/>
          <p:cNvSpPr/>
          <p:nvPr/>
        </p:nvSpPr>
        <p:spPr>
          <a:xfrm>
            <a:off x="2965627" y="2566004"/>
            <a:ext cx="532261" cy="559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endCxn id="17" idx="1"/>
          </p:cNvCxnSpPr>
          <p:nvPr/>
        </p:nvCxnSpPr>
        <p:spPr>
          <a:xfrm flipV="1">
            <a:off x="3402687" y="908366"/>
            <a:ext cx="1205820" cy="17223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8500" y="2113122"/>
            <a:ext cx="6280258" cy="3327159"/>
          </a:xfrm>
          <a:prstGeom prst="rect">
            <a:avLst/>
          </a:prstGeom>
        </p:spPr>
      </p:pic>
    </p:spTree>
    <p:extLst>
      <p:ext uri="{BB962C8B-B14F-4D97-AF65-F5344CB8AC3E}">
        <p14:creationId xmlns:p14="http://schemas.microsoft.com/office/powerpoint/2010/main" val="6126013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304902" y="1478769"/>
            <a:ext cx="7860490" cy="4719918"/>
            <a:chOff x="1875181" y="766483"/>
            <a:chExt cx="8237008" cy="5405717"/>
          </a:xfrm>
        </p:grpSpPr>
        <p:grpSp>
          <p:nvGrpSpPr>
            <p:cNvPr id="15" name="Group 14"/>
            <p:cNvGrpSpPr/>
            <p:nvPr/>
          </p:nvGrpSpPr>
          <p:grpSpPr>
            <a:xfrm>
              <a:off x="1875181" y="766483"/>
              <a:ext cx="8237008" cy="5405717"/>
              <a:chOff x="2605382" y="1454211"/>
              <a:chExt cx="6961699" cy="3832229"/>
            </a:xfrm>
          </p:grpSpPr>
          <p:grpSp>
            <p:nvGrpSpPr>
              <p:cNvPr id="21" name="Group 20"/>
              <p:cNvGrpSpPr/>
              <p:nvPr/>
            </p:nvGrpSpPr>
            <p:grpSpPr>
              <a:xfrm>
                <a:off x="2605382" y="1454211"/>
                <a:ext cx="6961699" cy="3832229"/>
                <a:chOff x="3369658" y="1883391"/>
                <a:chExt cx="7060788" cy="4497958"/>
              </a:xfrm>
            </p:grpSpPr>
            <p:grpSp>
              <p:nvGrpSpPr>
                <p:cNvPr id="25" name="Group 24"/>
                <p:cNvGrpSpPr/>
                <p:nvPr/>
              </p:nvGrpSpPr>
              <p:grpSpPr>
                <a:xfrm>
                  <a:off x="3369658" y="1883391"/>
                  <a:ext cx="4037380" cy="3067225"/>
                  <a:chOff x="812779" y="1419258"/>
                  <a:chExt cx="6795247" cy="5200650"/>
                </a:xfrm>
              </p:grpSpPr>
              <p:pic>
                <p:nvPicPr>
                  <p:cNvPr id="28" name="Picture 27"/>
                  <p:cNvPicPr>
                    <a:picLocks noChangeAspect="1"/>
                  </p:cNvPicPr>
                  <p:nvPr/>
                </p:nvPicPr>
                <p:blipFill>
                  <a:blip r:embed="rId2"/>
                  <a:stretch>
                    <a:fillRect/>
                  </a:stretch>
                </p:blipFill>
                <p:spPr>
                  <a:xfrm>
                    <a:off x="826226" y="1419258"/>
                    <a:ext cx="6781800" cy="5200650"/>
                  </a:xfrm>
                  <a:prstGeom prst="rect">
                    <a:avLst/>
                  </a:prstGeom>
                </p:spPr>
              </p:pic>
              <p:pic>
                <p:nvPicPr>
                  <p:cNvPr id="29" name="Picture 28"/>
                  <p:cNvPicPr>
                    <a:picLocks noChangeAspect="1"/>
                  </p:cNvPicPr>
                  <p:nvPr/>
                </p:nvPicPr>
                <p:blipFill>
                  <a:blip r:embed="rId3"/>
                  <a:stretch>
                    <a:fillRect/>
                  </a:stretch>
                </p:blipFill>
                <p:spPr>
                  <a:xfrm>
                    <a:off x="812779" y="6231871"/>
                    <a:ext cx="333375" cy="388037"/>
                  </a:xfrm>
                  <a:prstGeom prst="rect">
                    <a:avLst/>
                  </a:prstGeom>
                </p:spPr>
              </p:pic>
            </p:grpSp>
            <p:pic>
              <p:nvPicPr>
                <p:cNvPr id="26" name="Picture 25"/>
                <p:cNvPicPr>
                  <a:picLocks noChangeAspect="1"/>
                </p:cNvPicPr>
                <p:nvPr/>
              </p:nvPicPr>
              <p:blipFill>
                <a:blip r:embed="rId4"/>
                <a:stretch>
                  <a:fillRect/>
                </a:stretch>
              </p:blipFill>
              <p:spPr>
                <a:xfrm>
                  <a:off x="7974963" y="1883391"/>
                  <a:ext cx="2455483" cy="4080682"/>
                </a:xfrm>
                <a:prstGeom prst="rect">
                  <a:avLst/>
                </a:prstGeom>
              </p:spPr>
            </p:pic>
            <p:pic>
              <p:nvPicPr>
                <p:cNvPr id="27" name="Picture 26"/>
                <p:cNvPicPr>
                  <a:picLocks noChangeAspect="1"/>
                </p:cNvPicPr>
                <p:nvPr/>
              </p:nvPicPr>
              <p:blipFill rotWithShape="1">
                <a:blip r:embed="rId5"/>
                <a:srcRect l="311" t="3890" r="-1"/>
                <a:stretch/>
              </p:blipFill>
              <p:spPr>
                <a:xfrm>
                  <a:off x="3739491" y="5131457"/>
                  <a:ext cx="3817674" cy="1249892"/>
                </a:xfrm>
                <a:prstGeom prst="rect">
                  <a:avLst/>
                </a:prstGeom>
              </p:spPr>
            </p:pic>
          </p:grpSp>
          <p:sp>
            <p:nvSpPr>
              <p:cNvPr id="22" name="Freeform 21"/>
              <p:cNvSpPr/>
              <p:nvPr/>
            </p:nvSpPr>
            <p:spPr>
              <a:xfrm>
                <a:off x="6442830" y="3466532"/>
                <a:ext cx="851247" cy="941696"/>
              </a:xfrm>
              <a:custGeom>
                <a:avLst/>
                <a:gdLst>
                  <a:gd name="connsiteX0" fmla="*/ 12560 w 817778"/>
                  <a:gd name="connsiteY0" fmla="*/ 846161 h 846161"/>
                  <a:gd name="connsiteX1" fmla="*/ 67151 w 817778"/>
                  <a:gd name="connsiteY1" fmla="*/ 518615 h 846161"/>
                  <a:gd name="connsiteX2" fmla="*/ 531175 w 817778"/>
                  <a:gd name="connsiteY2" fmla="*/ 395785 h 846161"/>
                  <a:gd name="connsiteX3" fmla="*/ 817778 w 817778"/>
                  <a:gd name="connsiteY3" fmla="*/ 0 h 846161"/>
                </a:gdLst>
                <a:ahLst/>
                <a:cxnLst>
                  <a:cxn ang="0">
                    <a:pos x="connsiteX0" y="connsiteY0"/>
                  </a:cxn>
                  <a:cxn ang="0">
                    <a:pos x="connsiteX1" y="connsiteY1"/>
                  </a:cxn>
                  <a:cxn ang="0">
                    <a:pos x="connsiteX2" y="connsiteY2"/>
                  </a:cxn>
                  <a:cxn ang="0">
                    <a:pos x="connsiteX3" y="connsiteY3"/>
                  </a:cxn>
                </a:cxnLst>
                <a:rect l="l" t="t" r="r" b="b"/>
                <a:pathLst>
                  <a:path w="817778" h="846161">
                    <a:moveTo>
                      <a:pt x="12560" y="846161"/>
                    </a:moveTo>
                    <a:cubicBezTo>
                      <a:pt x="-3363" y="719919"/>
                      <a:pt x="-19285" y="593678"/>
                      <a:pt x="67151" y="518615"/>
                    </a:cubicBezTo>
                    <a:cubicBezTo>
                      <a:pt x="153587" y="443552"/>
                      <a:pt x="406071" y="482221"/>
                      <a:pt x="531175" y="395785"/>
                    </a:cubicBezTo>
                    <a:cubicBezTo>
                      <a:pt x="656279" y="309349"/>
                      <a:pt x="737028" y="154674"/>
                      <a:pt x="817778" y="0"/>
                    </a:cubicBez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Freeform 22"/>
              <p:cNvSpPr/>
              <p:nvPr/>
            </p:nvSpPr>
            <p:spPr>
              <a:xfrm>
                <a:off x="4585009" y="3289593"/>
                <a:ext cx="2726255" cy="941213"/>
              </a:xfrm>
              <a:custGeom>
                <a:avLst/>
                <a:gdLst>
                  <a:gd name="connsiteX0" fmla="*/ 55230 w 2726255"/>
                  <a:gd name="connsiteY0" fmla="*/ 941213 h 941213"/>
                  <a:gd name="connsiteX1" fmla="*/ 137116 w 2726255"/>
                  <a:gd name="connsiteY1" fmla="*/ 900270 h 941213"/>
                  <a:gd name="connsiteX2" fmla="*/ 1242585 w 2726255"/>
                  <a:gd name="connsiteY2" fmla="*/ 859327 h 941213"/>
                  <a:gd name="connsiteX3" fmla="*/ 1843087 w 2726255"/>
                  <a:gd name="connsiteY3" fmla="*/ 436246 h 941213"/>
                  <a:gd name="connsiteX4" fmla="*/ 2197928 w 2726255"/>
                  <a:gd name="connsiteY4" fmla="*/ 422598 h 941213"/>
                  <a:gd name="connsiteX5" fmla="*/ 2675600 w 2726255"/>
                  <a:gd name="connsiteY5" fmla="*/ 26813 h 941213"/>
                  <a:gd name="connsiteX6" fmla="*/ 2689248 w 2726255"/>
                  <a:gd name="connsiteY6" fmla="*/ 67756 h 94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6255" h="941213">
                    <a:moveTo>
                      <a:pt x="55230" y="941213"/>
                    </a:moveTo>
                    <a:cubicBezTo>
                      <a:pt x="-2774" y="927565"/>
                      <a:pt x="-60777" y="913918"/>
                      <a:pt x="137116" y="900270"/>
                    </a:cubicBezTo>
                    <a:cubicBezTo>
                      <a:pt x="335009" y="886622"/>
                      <a:pt x="958257" y="936664"/>
                      <a:pt x="1242585" y="859327"/>
                    </a:cubicBezTo>
                    <a:cubicBezTo>
                      <a:pt x="1526913" y="781990"/>
                      <a:pt x="1683863" y="509034"/>
                      <a:pt x="1843087" y="436246"/>
                    </a:cubicBezTo>
                    <a:cubicBezTo>
                      <a:pt x="2002311" y="363458"/>
                      <a:pt x="2059176" y="490837"/>
                      <a:pt x="2197928" y="422598"/>
                    </a:cubicBezTo>
                    <a:cubicBezTo>
                      <a:pt x="2336680" y="354359"/>
                      <a:pt x="2593713" y="85953"/>
                      <a:pt x="2675600" y="26813"/>
                    </a:cubicBezTo>
                    <a:cubicBezTo>
                      <a:pt x="2757487" y="-32327"/>
                      <a:pt x="2723367" y="17714"/>
                      <a:pt x="2689248" y="67756"/>
                    </a:cubicBez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Freeform 23"/>
              <p:cNvSpPr/>
              <p:nvPr/>
            </p:nvSpPr>
            <p:spPr>
              <a:xfrm>
                <a:off x="5540658" y="3033630"/>
                <a:ext cx="1770036" cy="651923"/>
              </a:xfrm>
              <a:custGeom>
                <a:avLst/>
                <a:gdLst>
                  <a:gd name="connsiteX0" fmla="*/ 95867 w 1770036"/>
                  <a:gd name="connsiteY0" fmla="*/ 419253 h 651923"/>
                  <a:gd name="connsiteX1" fmla="*/ 95867 w 1770036"/>
                  <a:gd name="connsiteY1" fmla="*/ 651265 h 651923"/>
                  <a:gd name="connsiteX2" fmla="*/ 1092154 w 1770036"/>
                  <a:gd name="connsiteY2" fmla="*/ 473844 h 651923"/>
                  <a:gd name="connsiteX3" fmla="*/ 1706303 w 1770036"/>
                  <a:gd name="connsiteY3" fmla="*/ 50763 h 651923"/>
                  <a:gd name="connsiteX4" fmla="*/ 1719951 w 1770036"/>
                  <a:gd name="connsiteY4" fmla="*/ 23468 h 65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0036" h="651923">
                    <a:moveTo>
                      <a:pt x="95867" y="419253"/>
                    </a:moveTo>
                    <a:cubicBezTo>
                      <a:pt x="12843" y="530710"/>
                      <a:pt x="-70181" y="642167"/>
                      <a:pt x="95867" y="651265"/>
                    </a:cubicBezTo>
                    <a:cubicBezTo>
                      <a:pt x="261915" y="660363"/>
                      <a:pt x="823748" y="573928"/>
                      <a:pt x="1092154" y="473844"/>
                    </a:cubicBezTo>
                    <a:cubicBezTo>
                      <a:pt x="1360560" y="373760"/>
                      <a:pt x="1601670" y="125826"/>
                      <a:pt x="1706303" y="50763"/>
                    </a:cubicBezTo>
                    <a:cubicBezTo>
                      <a:pt x="1810936" y="-24300"/>
                      <a:pt x="1765443" y="-416"/>
                      <a:pt x="1719951" y="23468"/>
                    </a:cubicBez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11" name="Group 10"/>
            <p:cNvGrpSpPr/>
            <p:nvPr/>
          </p:nvGrpSpPr>
          <p:grpSpPr>
            <a:xfrm>
              <a:off x="2050686" y="905604"/>
              <a:ext cx="4364923" cy="2577184"/>
              <a:chOff x="2524124" y="495233"/>
              <a:chExt cx="8798299" cy="4938779"/>
            </a:xfrm>
          </p:grpSpPr>
          <p:pic>
            <p:nvPicPr>
              <p:cNvPr id="5" name="Picture 4"/>
              <p:cNvPicPr>
                <a:picLocks noChangeAspect="1"/>
              </p:cNvPicPr>
              <p:nvPr/>
            </p:nvPicPr>
            <p:blipFill>
              <a:blip r:embed="rId6"/>
              <a:stretch>
                <a:fillRect/>
              </a:stretch>
            </p:blipFill>
            <p:spPr>
              <a:xfrm>
                <a:off x="2524124" y="495233"/>
                <a:ext cx="8798299" cy="4938779"/>
              </a:xfrm>
              <a:prstGeom prst="rect">
                <a:avLst/>
              </a:prstGeom>
            </p:spPr>
          </p:pic>
          <p:pic>
            <p:nvPicPr>
              <p:cNvPr id="7" name="Picture 6"/>
              <p:cNvPicPr>
                <a:picLocks noChangeAspect="1"/>
              </p:cNvPicPr>
              <p:nvPr/>
            </p:nvPicPr>
            <p:blipFill>
              <a:blip r:embed="rId7"/>
              <a:stretch>
                <a:fillRect/>
              </a:stretch>
            </p:blipFill>
            <p:spPr>
              <a:xfrm>
                <a:off x="4472704" y="1235825"/>
                <a:ext cx="75946" cy="1540626"/>
              </a:xfrm>
              <a:prstGeom prst="rect">
                <a:avLst/>
              </a:prstGeom>
            </p:spPr>
          </p:pic>
          <p:pic>
            <p:nvPicPr>
              <p:cNvPr id="8" name="Picture 7"/>
              <p:cNvPicPr>
                <a:picLocks noChangeAspect="1"/>
              </p:cNvPicPr>
              <p:nvPr/>
            </p:nvPicPr>
            <p:blipFill>
              <a:blip r:embed="rId8"/>
              <a:stretch>
                <a:fillRect/>
              </a:stretch>
            </p:blipFill>
            <p:spPr>
              <a:xfrm>
                <a:off x="3912524" y="1208633"/>
                <a:ext cx="620316" cy="89530"/>
              </a:xfrm>
              <a:prstGeom prst="rect">
                <a:avLst/>
              </a:prstGeom>
            </p:spPr>
          </p:pic>
          <p:pic>
            <p:nvPicPr>
              <p:cNvPr id="9" name="Picture 8"/>
              <p:cNvPicPr>
                <a:picLocks noChangeAspect="1"/>
              </p:cNvPicPr>
              <p:nvPr/>
            </p:nvPicPr>
            <p:blipFill>
              <a:blip r:embed="rId9"/>
              <a:stretch>
                <a:fillRect/>
              </a:stretch>
            </p:blipFill>
            <p:spPr>
              <a:xfrm>
                <a:off x="3934402" y="2695531"/>
                <a:ext cx="605579" cy="121113"/>
              </a:xfrm>
              <a:prstGeom prst="rect">
                <a:avLst/>
              </a:prstGeom>
            </p:spPr>
          </p:pic>
          <p:pic>
            <p:nvPicPr>
              <p:cNvPr id="10" name="Picture 9"/>
              <p:cNvPicPr>
                <a:picLocks noChangeAspect="1"/>
              </p:cNvPicPr>
              <p:nvPr/>
            </p:nvPicPr>
            <p:blipFill>
              <a:blip r:embed="rId10"/>
              <a:stretch>
                <a:fillRect/>
              </a:stretch>
            </p:blipFill>
            <p:spPr>
              <a:xfrm>
                <a:off x="3912524" y="1292621"/>
                <a:ext cx="79927" cy="1402910"/>
              </a:xfrm>
              <a:prstGeom prst="rect">
                <a:avLst/>
              </a:prstGeom>
            </p:spPr>
          </p:pic>
        </p:grpSp>
      </p:grpSp>
      <p:sp>
        <p:nvSpPr>
          <p:cNvPr id="37" name="TextBox 36"/>
          <p:cNvSpPr txBox="1"/>
          <p:nvPr/>
        </p:nvSpPr>
        <p:spPr>
          <a:xfrm>
            <a:off x="551211" y="413607"/>
            <a:ext cx="8109212" cy="646331"/>
          </a:xfrm>
          <a:prstGeom prst="rect">
            <a:avLst/>
          </a:prstGeom>
          <a:noFill/>
        </p:spPr>
        <p:txBody>
          <a:bodyPr wrap="square" rtlCol="0">
            <a:spAutoFit/>
          </a:bodyPr>
          <a:lstStyle/>
          <a:p>
            <a:pPr marL="338138" indent="-338138"/>
            <a:r>
              <a:rPr lang="en-US" sz="3600" dirty="0" err="1" smtClean="0">
                <a:solidFill>
                  <a:srgbClr val="3333CC"/>
                </a:solidFill>
                <a:latin typeface="Arial" panose="020B0604020202020204" pitchFamily="34" charset="0"/>
                <a:cs typeface="Arial" panose="020B0604020202020204" pitchFamily="34" charset="0"/>
              </a:rPr>
              <a:t>Màn</a:t>
            </a:r>
            <a:r>
              <a:rPr lang="en-US" sz="3600" dirty="0" smtClean="0">
                <a:solidFill>
                  <a:srgbClr val="3333CC"/>
                </a:solidFill>
                <a:latin typeface="Arial" panose="020B0604020202020204" pitchFamily="34" charset="0"/>
                <a:cs typeface="Arial" panose="020B0604020202020204" pitchFamily="34" charset="0"/>
              </a:rPr>
              <a:t> </a:t>
            </a:r>
            <a:r>
              <a:rPr lang="en-US" sz="3600" dirty="0" err="1" smtClean="0">
                <a:solidFill>
                  <a:srgbClr val="3333CC"/>
                </a:solidFill>
                <a:latin typeface="Arial" panose="020B0604020202020204" pitchFamily="34" charset="0"/>
                <a:cs typeface="Arial" panose="020B0604020202020204" pitchFamily="34" charset="0"/>
              </a:rPr>
              <a:t>hình</a:t>
            </a:r>
            <a:r>
              <a:rPr lang="en-US" sz="3600" dirty="0" smtClean="0">
                <a:solidFill>
                  <a:srgbClr val="3333CC"/>
                </a:solidFill>
                <a:latin typeface="Arial" panose="020B0604020202020204" pitchFamily="34" charset="0"/>
                <a:cs typeface="Arial" panose="020B0604020202020204" pitchFamily="34" charset="0"/>
              </a:rPr>
              <a:t> </a:t>
            </a:r>
            <a:r>
              <a:rPr lang="en-US" sz="3600" dirty="0" err="1" smtClean="0">
                <a:solidFill>
                  <a:srgbClr val="3333CC"/>
                </a:solidFill>
                <a:latin typeface="Arial" panose="020B0604020202020204" pitchFamily="34" charset="0"/>
                <a:cs typeface="Arial" panose="020B0604020202020204" pitchFamily="34" charset="0"/>
              </a:rPr>
              <a:t>khi</a:t>
            </a:r>
            <a:r>
              <a:rPr lang="en-US" sz="3600" dirty="0" smtClean="0">
                <a:solidFill>
                  <a:srgbClr val="3333CC"/>
                </a:solidFill>
                <a:latin typeface="Arial" panose="020B0604020202020204" pitchFamily="34" charset="0"/>
                <a:cs typeface="Arial" panose="020B0604020202020204" pitchFamily="34" charset="0"/>
              </a:rPr>
              <a:t> </a:t>
            </a:r>
            <a:r>
              <a:rPr lang="en-US" sz="3600" dirty="0" err="1" smtClean="0">
                <a:solidFill>
                  <a:srgbClr val="3333CC"/>
                </a:solidFill>
                <a:latin typeface="Arial" panose="020B0604020202020204" pitchFamily="34" charset="0"/>
                <a:cs typeface="Arial" panose="020B0604020202020204" pitchFamily="34" charset="0"/>
              </a:rPr>
              <a:t>hoàn</a:t>
            </a:r>
            <a:r>
              <a:rPr lang="en-US" sz="3600" dirty="0" smtClean="0">
                <a:solidFill>
                  <a:srgbClr val="3333CC"/>
                </a:solidFill>
                <a:latin typeface="Arial" panose="020B0604020202020204" pitchFamily="34" charset="0"/>
                <a:cs typeface="Arial" panose="020B0604020202020204" pitchFamily="34" charset="0"/>
              </a:rPr>
              <a:t> </a:t>
            </a:r>
            <a:r>
              <a:rPr lang="en-US" sz="3600" dirty="0" err="1" smtClean="0">
                <a:solidFill>
                  <a:srgbClr val="3333CC"/>
                </a:solidFill>
                <a:latin typeface="Arial" panose="020B0604020202020204" pitchFamily="34" charset="0"/>
                <a:cs typeface="Arial" panose="020B0604020202020204" pitchFamily="34" charset="0"/>
              </a:rPr>
              <a:t>thành</a:t>
            </a:r>
            <a:r>
              <a:rPr lang="en-US" sz="3600" dirty="0" smtClean="0">
                <a:solidFill>
                  <a:srgbClr val="3333CC"/>
                </a:solidFill>
                <a:latin typeface="Arial" panose="020B0604020202020204" pitchFamily="34" charset="0"/>
                <a:cs typeface="Arial" panose="020B0604020202020204" pitchFamily="34" charset="0"/>
              </a:rPr>
              <a:t> </a:t>
            </a:r>
            <a:r>
              <a:rPr lang="en-US" sz="3600" dirty="0" err="1" smtClean="0">
                <a:solidFill>
                  <a:srgbClr val="3333CC"/>
                </a:solidFill>
                <a:latin typeface="Arial" panose="020B0604020202020204" pitchFamily="34" charset="0"/>
                <a:cs typeface="Arial" panose="020B0604020202020204" pitchFamily="34" charset="0"/>
              </a:rPr>
              <a:t>khởi</a:t>
            </a:r>
            <a:r>
              <a:rPr lang="en-US" sz="3600" dirty="0" smtClean="0">
                <a:solidFill>
                  <a:srgbClr val="3333CC"/>
                </a:solidFill>
                <a:latin typeface="Arial" panose="020B0604020202020204" pitchFamily="34" charset="0"/>
                <a:cs typeface="Arial" panose="020B0604020202020204" pitchFamily="34" charset="0"/>
              </a:rPr>
              <a:t> </a:t>
            </a:r>
            <a:r>
              <a:rPr lang="en-US" sz="3600" dirty="0" err="1" smtClean="0">
                <a:solidFill>
                  <a:srgbClr val="3333CC"/>
                </a:solidFill>
                <a:latin typeface="Arial" panose="020B0604020202020204" pitchFamily="34" charset="0"/>
                <a:cs typeface="Arial" panose="020B0604020202020204" pitchFamily="34" charset="0"/>
              </a:rPr>
              <a:t>động</a:t>
            </a:r>
            <a:endParaRPr lang="en-US" sz="3600" dirty="0">
              <a:solidFill>
                <a:srgbClr val="3333CC"/>
              </a:solidFill>
              <a:latin typeface="Arial" panose="020B0604020202020204" pitchFamily="34" charset="0"/>
              <a:cs typeface="Arial" panose="020B0604020202020204" pitchFamily="34" charset="0"/>
            </a:endParaRPr>
          </a:p>
        </p:txBody>
      </p:sp>
      <p:cxnSp>
        <p:nvCxnSpPr>
          <p:cNvPr id="39" name="Straight Arrow Connector 38"/>
          <p:cNvCxnSpPr/>
          <p:nvPr/>
        </p:nvCxnSpPr>
        <p:spPr>
          <a:xfrm>
            <a:off x="2472385" y="967154"/>
            <a:ext cx="1123669" cy="6330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70715" y="4147263"/>
            <a:ext cx="1753691" cy="461665"/>
          </a:xfrm>
          <a:prstGeom prst="rect">
            <a:avLst/>
          </a:prstGeom>
          <a:noFill/>
        </p:spPr>
        <p:txBody>
          <a:bodyPr wrap="square" rtlCol="0">
            <a:spAutoFit/>
          </a:bodyPr>
          <a:lstStyle/>
          <a:p>
            <a:pPr marL="338138" indent="-338138"/>
            <a:r>
              <a:rPr lang="en-US" sz="2400" dirty="0" err="1" smtClean="0">
                <a:latin typeface="Arial" panose="020B0604020202020204" pitchFamily="34" charset="0"/>
                <a:cs typeface="Arial" panose="020B0604020202020204" pitchFamily="34" charset="0"/>
              </a:rPr>
              <a:t>Biểu</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tượng</a:t>
            </a:r>
            <a:endParaRPr lang="en-US" sz="2400" dirty="0">
              <a:latin typeface="Arial" panose="020B0604020202020204" pitchFamily="34" charset="0"/>
              <a:cs typeface="Arial" panose="020B0604020202020204" pitchFamily="34" charset="0"/>
            </a:endParaRPr>
          </a:p>
        </p:txBody>
      </p:sp>
      <p:cxnSp>
        <p:nvCxnSpPr>
          <p:cNvPr id="31" name="Straight Arrow Connector 30"/>
          <p:cNvCxnSpPr/>
          <p:nvPr/>
        </p:nvCxnSpPr>
        <p:spPr>
          <a:xfrm flipV="1">
            <a:off x="1738297" y="2875085"/>
            <a:ext cx="864226" cy="13113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1040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7592011" y="5418429"/>
            <a:ext cx="2763898" cy="523220"/>
          </a:xfrm>
          <a:prstGeom prst="rect">
            <a:avLst/>
          </a:prstGeom>
          <a:noFill/>
        </p:spPr>
        <p:txBody>
          <a:bodyPr wrap="none" rtlCol="0">
            <a:spAutoFit/>
          </a:bodyPr>
          <a:lstStyle/>
          <a:p>
            <a:r>
              <a:rPr lang="en-US" sz="2800" dirty="0" err="1" smtClean="0">
                <a:solidFill>
                  <a:srgbClr val="3333CC"/>
                </a:solidFill>
                <a:latin typeface="Arial" panose="020B0604020202020204" pitchFamily="34" charset="0"/>
                <a:cs typeface="Arial" panose="020B0604020202020204" pitchFamily="34" charset="0"/>
              </a:rPr>
              <a:t>Máy</a:t>
            </a:r>
            <a:r>
              <a:rPr lang="en-US" sz="2800" dirty="0" smtClean="0">
                <a:solidFill>
                  <a:srgbClr val="3333CC"/>
                </a:solidFill>
                <a:latin typeface="Arial" panose="020B0604020202020204" pitchFamily="34" charset="0"/>
                <a:cs typeface="Arial" panose="020B0604020202020204" pitchFamily="34" charset="0"/>
              </a:rPr>
              <a:t> </a:t>
            </a:r>
            <a:r>
              <a:rPr lang="en-US" sz="2800" dirty="0" err="1" smtClean="0">
                <a:solidFill>
                  <a:srgbClr val="3333CC"/>
                </a:solidFill>
                <a:latin typeface="Arial" panose="020B0604020202020204" pitchFamily="34" charset="0"/>
                <a:cs typeface="Arial" panose="020B0604020202020204" pitchFamily="34" charset="0"/>
              </a:rPr>
              <a:t>tính</a:t>
            </a:r>
            <a:r>
              <a:rPr lang="en-US" sz="2800" dirty="0" smtClean="0">
                <a:solidFill>
                  <a:srgbClr val="3333CC"/>
                </a:solidFill>
                <a:latin typeface="Arial" panose="020B0604020202020204" pitchFamily="34" charset="0"/>
                <a:cs typeface="Arial" panose="020B0604020202020204" pitchFamily="34" charset="0"/>
              </a:rPr>
              <a:t> </a:t>
            </a:r>
            <a:r>
              <a:rPr lang="en-US" sz="2800" dirty="0" err="1" smtClean="0">
                <a:solidFill>
                  <a:srgbClr val="3333CC"/>
                </a:solidFill>
                <a:latin typeface="Arial" panose="020B0604020202020204" pitchFamily="34" charset="0"/>
                <a:cs typeface="Arial" panose="020B0604020202020204" pitchFamily="34" charset="0"/>
              </a:rPr>
              <a:t>để</a:t>
            </a:r>
            <a:r>
              <a:rPr lang="en-US" sz="2800" dirty="0" smtClean="0">
                <a:solidFill>
                  <a:srgbClr val="3333CC"/>
                </a:solidFill>
                <a:latin typeface="Arial" panose="020B0604020202020204" pitchFamily="34" charset="0"/>
                <a:cs typeface="Arial" panose="020B0604020202020204" pitchFamily="34" charset="0"/>
              </a:rPr>
              <a:t> </a:t>
            </a:r>
            <a:r>
              <a:rPr lang="en-US" sz="2800" dirty="0" err="1" smtClean="0">
                <a:solidFill>
                  <a:srgbClr val="3333CC"/>
                </a:solidFill>
                <a:latin typeface="Arial" panose="020B0604020202020204" pitchFamily="34" charset="0"/>
                <a:cs typeface="Arial" panose="020B0604020202020204" pitchFamily="34" charset="0"/>
              </a:rPr>
              <a:t>bàn</a:t>
            </a:r>
            <a:endParaRPr lang="en-US" sz="2800" dirty="0">
              <a:solidFill>
                <a:srgbClr val="3333CC"/>
              </a:solidFill>
              <a:latin typeface="Arial" panose="020B0604020202020204" pitchFamily="34" charset="0"/>
              <a:cs typeface="Arial" panose="020B0604020202020204" pitchFamily="34" charset="0"/>
            </a:endParaRPr>
          </a:p>
        </p:txBody>
      </p:sp>
      <p:sp>
        <p:nvSpPr>
          <p:cNvPr id="2" name="Rounded Rectangle 1"/>
          <p:cNvSpPr/>
          <p:nvPr/>
        </p:nvSpPr>
        <p:spPr>
          <a:xfrm>
            <a:off x="699651" y="1067584"/>
            <a:ext cx="3987867" cy="3075104"/>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14000"/>
              </a:lnSpc>
            </a:pPr>
            <a:r>
              <a:rPr lang="en-US" sz="3600" smtClean="0">
                <a:solidFill>
                  <a:srgbClr val="FF00FF"/>
                </a:solidFill>
                <a:latin typeface="Arial" panose="020B0604020202020204" pitchFamily="34" charset="0"/>
                <a:cs typeface="Arial" panose="020B0604020202020204" pitchFamily="34" charset="0"/>
              </a:rPr>
              <a:t>Hoạt động nhóm</a:t>
            </a:r>
          </a:p>
          <a:p>
            <a:pPr algn="just">
              <a:lnSpc>
                <a:spcPct val="114000"/>
              </a:lnSpc>
            </a:pPr>
            <a:r>
              <a:rPr lang="en-US" sz="3200" smtClean="0">
                <a:solidFill>
                  <a:schemeClr val="bg1"/>
                </a:solidFill>
                <a:latin typeface="Arial" panose="020B0604020202020204" pitchFamily="34" charset="0"/>
                <a:cs typeface="Arial" panose="020B0604020202020204" pitchFamily="34" charset="0"/>
              </a:rPr>
              <a:t>Quan sát hình 8,1 và thực hiện khởi động máy tính tại vị trí con ngồi.</a:t>
            </a:r>
            <a:endParaRPr lang="en-US" sz="3200" dirty="0">
              <a:solidFill>
                <a:schemeClr val="bg1"/>
              </a:solidFill>
              <a:latin typeface="Arial" panose="020B0604020202020204" pitchFamily="34" charset="0"/>
              <a:cs typeface="Arial" panose="020B0604020202020204" pitchFamily="34" charset="0"/>
            </a:endParaRPr>
          </a:p>
        </p:txBody>
      </p:sp>
      <p:grpSp>
        <p:nvGrpSpPr>
          <p:cNvPr id="5" name="Group 4"/>
          <p:cNvGrpSpPr/>
          <p:nvPr/>
        </p:nvGrpSpPr>
        <p:grpSpPr>
          <a:xfrm>
            <a:off x="5653577" y="1998998"/>
            <a:ext cx="5373011" cy="3308318"/>
            <a:chOff x="5653577" y="1998998"/>
            <a:chExt cx="5373011" cy="3308318"/>
          </a:xfrm>
        </p:grpSpPr>
        <p:grpSp>
          <p:nvGrpSpPr>
            <p:cNvPr id="33" name="Group 32"/>
            <p:cNvGrpSpPr/>
            <p:nvPr/>
          </p:nvGrpSpPr>
          <p:grpSpPr>
            <a:xfrm>
              <a:off x="5653577" y="1998998"/>
              <a:ext cx="5373011" cy="3308318"/>
              <a:chOff x="2605382" y="1454211"/>
              <a:chExt cx="6961699" cy="3832229"/>
            </a:xfrm>
          </p:grpSpPr>
          <p:grpSp>
            <p:nvGrpSpPr>
              <p:cNvPr id="21" name="Group 20"/>
              <p:cNvGrpSpPr/>
              <p:nvPr/>
            </p:nvGrpSpPr>
            <p:grpSpPr>
              <a:xfrm>
                <a:off x="2605382" y="1454211"/>
                <a:ext cx="6961699" cy="3832229"/>
                <a:chOff x="3369658" y="1883391"/>
                <a:chExt cx="7060788" cy="4497958"/>
              </a:xfrm>
            </p:grpSpPr>
            <p:grpSp>
              <p:nvGrpSpPr>
                <p:cNvPr id="11" name="Group 10"/>
                <p:cNvGrpSpPr/>
                <p:nvPr/>
              </p:nvGrpSpPr>
              <p:grpSpPr>
                <a:xfrm>
                  <a:off x="3369658" y="1883391"/>
                  <a:ext cx="4037380" cy="3067225"/>
                  <a:chOff x="812779" y="1419258"/>
                  <a:chExt cx="6795247" cy="5200650"/>
                </a:xfrm>
              </p:grpSpPr>
              <p:pic>
                <p:nvPicPr>
                  <p:cNvPr id="12" name="Picture 11"/>
                  <p:cNvPicPr>
                    <a:picLocks noChangeAspect="1"/>
                  </p:cNvPicPr>
                  <p:nvPr/>
                </p:nvPicPr>
                <p:blipFill>
                  <a:blip r:embed="rId2"/>
                  <a:stretch>
                    <a:fillRect/>
                  </a:stretch>
                </p:blipFill>
                <p:spPr>
                  <a:xfrm>
                    <a:off x="826226" y="1419258"/>
                    <a:ext cx="6781800" cy="5200650"/>
                  </a:xfrm>
                  <a:prstGeom prst="rect">
                    <a:avLst/>
                  </a:prstGeom>
                </p:spPr>
              </p:pic>
              <p:pic>
                <p:nvPicPr>
                  <p:cNvPr id="13" name="Picture 12"/>
                  <p:cNvPicPr>
                    <a:picLocks noChangeAspect="1"/>
                  </p:cNvPicPr>
                  <p:nvPr/>
                </p:nvPicPr>
                <p:blipFill>
                  <a:blip r:embed="rId3"/>
                  <a:stretch>
                    <a:fillRect/>
                  </a:stretch>
                </p:blipFill>
                <p:spPr>
                  <a:xfrm>
                    <a:off x="812779" y="6231871"/>
                    <a:ext cx="333375" cy="388037"/>
                  </a:xfrm>
                  <a:prstGeom prst="rect">
                    <a:avLst/>
                  </a:prstGeom>
                </p:spPr>
              </p:pic>
            </p:grpSp>
            <p:pic>
              <p:nvPicPr>
                <p:cNvPr id="14" name="Picture 13"/>
                <p:cNvPicPr>
                  <a:picLocks noChangeAspect="1"/>
                </p:cNvPicPr>
                <p:nvPr/>
              </p:nvPicPr>
              <p:blipFill>
                <a:blip r:embed="rId4"/>
                <a:stretch>
                  <a:fillRect/>
                </a:stretch>
              </p:blipFill>
              <p:spPr>
                <a:xfrm>
                  <a:off x="7974963" y="1883391"/>
                  <a:ext cx="2455483" cy="4080682"/>
                </a:xfrm>
                <a:prstGeom prst="rect">
                  <a:avLst/>
                </a:prstGeom>
              </p:spPr>
            </p:pic>
            <p:pic>
              <p:nvPicPr>
                <p:cNvPr id="3" name="Picture 2"/>
                <p:cNvPicPr>
                  <a:picLocks noChangeAspect="1"/>
                </p:cNvPicPr>
                <p:nvPr/>
              </p:nvPicPr>
              <p:blipFill rotWithShape="1">
                <a:blip r:embed="rId5"/>
                <a:srcRect l="311" t="3890" r="-1"/>
                <a:stretch/>
              </p:blipFill>
              <p:spPr>
                <a:xfrm>
                  <a:off x="3739491" y="5131457"/>
                  <a:ext cx="3817674" cy="1249892"/>
                </a:xfrm>
                <a:prstGeom prst="rect">
                  <a:avLst/>
                </a:prstGeom>
              </p:spPr>
            </p:pic>
          </p:grpSp>
          <p:sp>
            <p:nvSpPr>
              <p:cNvPr id="30" name="Freeform 29"/>
              <p:cNvSpPr/>
              <p:nvPr/>
            </p:nvSpPr>
            <p:spPr>
              <a:xfrm>
                <a:off x="6442830" y="3466532"/>
                <a:ext cx="851247" cy="941696"/>
              </a:xfrm>
              <a:custGeom>
                <a:avLst/>
                <a:gdLst>
                  <a:gd name="connsiteX0" fmla="*/ 12560 w 817778"/>
                  <a:gd name="connsiteY0" fmla="*/ 846161 h 846161"/>
                  <a:gd name="connsiteX1" fmla="*/ 67151 w 817778"/>
                  <a:gd name="connsiteY1" fmla="*/ 518615 h 846161"/>
                  <a:gd name="connsiteX2" fmla="*/ 531175 w 817778"/>
                  <a:gd name="connsiteY2" fmla="*/ 395785 h 846161"/>
                  <a:gd name="connsiteX3" fmla="*/ 817778 w 817778"/>
                  <a:gd name="connsiteY3" fmla="*/ 0 h 846161"/>
                </a:gdLst>
                <a:ahLst/>
                <a:cxnLst>
                  <a:cxn ang="0">
                    <a:pos x="connsiteX0" y="connsiteY0"/>
                  </a:cxn>
                  <a:cxn ang="0">
                    <a:pos x="connsiteX1" y="connsiteY1"/>
                  </a:cxn>
                  <a:cxn ang="0">
                    <a:pos x="connsiteX2" y="connsiteY2"/>
                  </a:cxn>
                  <a:cxn ang="0">
                    <a:pos x="connsiteX3" y="connsiteY3"/>
                  </a:cxn>
                </a:cxnLst>
                <a:rect l="l" t="t" r="r" b="b"/>
                <a:pathLst>
                  <a:path w="817778" h="846161">
                    <a:moveTo>
                      <a:pt x="12560" y="846161"/>
                    </a:moveTo>
                    <a:cubicBezTo>
                      <a:pt x="-3363" y="719919"/>
                      <a:pt x="-19285" y="593678"/>
                      <a:pt x="67151" y="518615"/>
                    </a:cubicBezTo>
                    <a:cubicBezTo>
                      <a:pt x="153587" y="443552"/>
                      <a:pt x="406071" y="482221"/>
                      <a:pt x="531175" y="395785"/>
                    </a:cubicBezTo>
                    <a:cubicBezTo>
                      <a:pt x="656279" y="309349"/>
                      <a:pt x="737028" y="154674"/>
                      <a:pt x="817778" y="0"/>
                    </a:cubicBez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Freeform 30"/>
              <p:cNvSpPr/>
              <p:nvPr/>
            </p:nvSpPr>
            <p:spPr>
              <a:xfrm>
                <a:off x="4585009" y="3289593"/>
                <a:ext cx="2726255" cy="941213"/>
              </a:xfrm>
              <a:custGeom>
                <a:avLst/>
                <a:gdLst>
                  <a:gd name="connsiteX0" fmla="*/ 55230 w 2726255"/>
                  <a:gd name="connsiteY0" fmla="*/ 941213 h 941213"/>
                  <a:gd name="connsiteX1" fmla="*/ 137116 w 2726255"/>
                  <a:gd name="connsiteY1" fmla="*/ 900270 h 941213"/>
                  <a:gd name="connsiteX2" fmla="*/ 1242585 w 2726255"/>
                  <a:gd name="connsiteY2" fmla="*/ 859327 h 941213"/>
                  <a:gd name="connsiteX3" fmla="*/ 1843087 w 2726255"/>
                  <a:gd name="connsiteY3" fmla="*/ 436246 h 941213"/>
                  <a:gd name="connsiteX4" fmla="*/ 2197928 w 2726255"/>
                  <a:gd name="connsiteY4" fmla="*/ 422598 h 941213"/>
                  <a:gd name="connsiteX5" fmla="*/ 2675600 w 2726255"/>
                  <a:gd name="connsiteY5" fmla="*/ 26813 h 941213"/>
                  <a:gd name="connsiteX6" fmla="*/ 2689248 w 2726255"/>
                  <a:gd name="connsiteY6" fmla="*/ 67756 h 94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6255" h="941213">
                    <a:moveTo>
                      <a:pt x="55230" y="941213"/>
                    </a:moveTo>
                    <a:cubicBezTo>
                      <a:pt x="-2774" y="927565"/>
                      <a:pt x="-60777" y="913918"/>
                      <a:pt x="137116" y="900270"/>
                    </a:cubicBezTo>
                    <a:cubicBezTo>
                      <a:pt x="335009" y="886622"/>
                      <a:pt x="958257" y="936664"/>
                      <a:pt x="1242585" y="859327"/>
                    </a:cubicBezTo>
                    <a:cubicBezTo>
                      <a:pt x="1526913" y="781990"/>
                      <a:pt x="1683863" y="509034"/>
                      <a:pt x="1843087" y="436246"/>
                    </a:cubicBezTo>
                    <a:cubicBezTo>
                      <a:pt x="2002311" y="363458"/>
                      <a:pt x="2059176" y="490837"/>
                      <a:pt x="2197928" y="422598"/>
                    </a:cubicBezTo>
                    <a:cubicBezTo>
                      <a:pt x="2336680" y="354359"/>
                      <a:pt x="2593713" y="85953"/>
                      <a:pt x="2675600" y="26813"/>
                    </a:cubicBezTo>
                    <a:cubicBezTo>
                      <a:pt x="2757487" y="-32327"/>
                      <a:pt x="2723367" y="17714"/>
                      <a:pt x="2689248" y="67756"/>
                    </a:cubicBez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Freeform 31"/>
              <p:cNvSpPr/>
              <p:nvPr/>
            </p:nvSpPr>
            <p:spPr>
              <a:xfrm>
                <a:off x="5540658" y="3033630"/>
                <a:ext cx="1770036" cy="651923"/>
              </a:xfrm>
              <a:custGeom>
                <a:avLst/>
                <a:gdLst>
                  <a:gd name="connsiteX0" fmla="*/ 95867 w 1770036"/>
                  <a:gd name="connsiteY0" fmla="*/ 419253 h 651923"/>
                  <a:gd name="connsiteX1" fmla="*/ 95867 w 1770036"/>
                  <a:gd name="connsiteY1" fmla="*/ 651265 h 651923"/>
                  <a:gd name="connsiteX2" fmla="*/ 1092154 w 1770036"/>
                  <a:gd name="connsiteY2" fmla="*/ 473844 h 651923"/>
                  <a:gd name="connsiteX3" fmla="*/ 1706303 w 1770036"/>
                  <a:gd name="connsiteY3" fmla="*/ 50763 h 651923"/>
                  <a:gd name="connsiteX4" fmla="*/ 1719951 w 1770036"/>
                  <a:gd name="connsiteY4" fmla="*/ 23468 h 65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0036" h="651923">
                    <a:moveTo>
                      <a:pt x="95867" y="419253"/>
                    </a:moveTo>
                    <a:cubicBezTo>
                      <a:pt x="12843" y="530710"/>
                      <a:pt x="-70181" y="642167"/>
                      <a:pt x="95867" y="651265"/>
                    </a:cubicBezTo>
                    <a:cubicBezTo>
                      <a:pt x="261915" y="660363"/>
                      <a:pt x="823748" y="573928"/>
                      <a:pt x="1092154" y="473844"/>
                    </a:cubicBezTo>
                    <a:cubicBezTo>
                      <a:pt x="1360560" y="373760"/>
                      <a:pt x="1601670" y="125826"/>
                      <a:pt x="1706303" y="50763"/>
                    </a:cubicBezTo>
                    <a:cubicBezTo>
                      <a:pt x="1810936" y="-24300"/>
                      <a:pt x="1765443" y="-416"/>
                      <a:pt x="1719951" y="23468"/>
                    </a:cubicBez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a:blip r:embed="rId6"/>
            <a:stretch>
              <a:fillRect/>
            </a:stretch>
          </p:blipFill>
          <p:spPr>
            <a:xfrm>
              <a:off x="5747134" y="2072474"/>
              <a:ext cx="2882718" cy="1581143"/>
            </a:xfrm>
            <a:prstGeom prst="rect">
              <a:avLst/>
            </a:prstGeom>
          </p:spPr>
        </p:pic>
      </p:grpSp>
    </p:spTree>
    <p:extLst>
      <p:ext uri="{BB962C8B-B14F-4D97-AF65-F5344CB8AC3E}">
        <p14:creationId xmlns:p14="http://schemas.microsoft.com/office/powerpoint/2010/main" val="6249274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11358" y="1486421"/>
            <a:ext cx="7779808" cy="4820249"/>
            <a:chOff x="2945297" y="2078592"/>
            <a:chExt cx="6548326" cy="4081027"/>
          </a:xfrm>
        </p:grpSpPr>
        <p:grpSp>
          <p:nvGrpSpPr>
            <p:cNvPr id="15" name="Group 14"/>
            <p:cNvGrpSpPr/>
            <p:nvPr/>
          </p:nvGrpSpPr>
          <p:grpSpPr>
            <a:xfrm>
              <a:off x="2945297" y="2078592"/>
              <a:ext cx="6548326" cy="4081027"/>
              <a:chOff x="2605382" y="1454211"/>
              <a:chExt cx="6961699" cy="3832229"/>
            </a:xfrm>
          </p:grpSpPr>
          <p:grpSp>
            <p:nvGrpSpPr>
              <p:cNvPr id="21" name="Group 20"/>
              <p:cNvGrpSpPr/>
              <p:nvPr/>
            </p:nvGrpSpPr>
            <p:grpSpPr>
              <a:xfrm>
                <a:off x="2605382" y="1454211"/>
                <a:ext cx="6961699" cy="3832229"/>
                <a:chOff x="3369658" y="1883391"/>
                <a:chExt cx="7060788" cy="4497958"/>
              </a:xfrm>
            </p:grpSpPr>
            <p:grpSp>
              <p:nvGrpSpPr>
                <p:cNvPr id="25" name="Group 24"/>
                <p:cNvGrpSpPr/>
                <p:nvPr/>
              </p:nvGrpSpPr>
              <p:grpSpPr>
                <a:xfrm>
                  <a:off x="3369658" y="1883391"/>
                  <a:ext cx="4037380" cy="3067225"/>
                  <a:chOff x="812779" y="1419258"/>
                  <a:chExt cx="6795247" cy="5200650"/>
                </a:xfrm>
              </p:grpSpPr>
              <p:pic>
                <p:nvPicPr>
                  <p:cNvPr id="28" name="Picture 27"/>
                  <p:cNvPicPr>
                    <a:picLocks noChangeAspect="1"/>
                  </p:cNvPicPr>
                  <p:nvPr/>
                </p:nvPicPr>
                <p:blipFill>
                  <a:blip r:embed="rId2"/>
                  <a:stretch>
                    <a:fillRect/>
                  </a:stretch>
                </p:blipFill>
                <p:spPr>
                  <a:xfrm>
                    <a:off x="826226" y="1419258"/>
                    <a:ext cx="6781800" cy="5200650"/>
                  </a:xfrm>
                  <a:prstGeom prst="rect">
                    <a:avLst/>
                  </a:prstGeom>
                </p:spPr>
              </p:pic>
              <p:pic>
                <p:nvPicPr>
                  <p:cNvPr id="29" name="Picture 28"/>
                  <p:cNvPicPr>
                    <a:picLocks noChangeAspect="1"/>
                  </p:cNvPicPr>
                  <p:nvPr/>
                </p:nvPicPr>
                <p:blipFill>
                  <a:blip r:embed="rId3"/>
                  <a:stretch>
                    <a:fillRect/>
                  </a:stretch>
                </p:blipFill>
                <p:spPr>
                  <a:xfrm>
                    <a:off x="812779" y="6231871"/>
                    <a:ext cx="333375" cy="388037"/>
                  </a:xfrm>
                  <a:prstGeom prst="rect">
                    <a:avLst/>
                  </a:prstGeom>
                </p:spPr>
              </p:pic>
            </p:grpSp>
            <p:pic>
              <p:nvPicPr>
                <p:cNvPr id="26" name="Picture 25"/>
                <p:cNvPicPr>
                  <a:picLocks noChangeAspect="1"/>
                </p:cNvPicPr>
                <p:nvPr/>
              </p:nvPicPr>
              <p:blipFill>
                <a:blip r:embed="rId4"/>
                <a:stretch>
                  <a:fillRect/>
                </a:stretch>
              </p:blipFill>
              <p:spPr>
                <a:xfrm>
                  <a:off x="7974963" y="1883391"/>
                  <a:ext cx="2455483" cy="4080682"/>
                </a:xfrm>
                <a:prstGeom prst="rect">
                  <a:avLst/>
                </a:prstGeom>
              </p:spPr>
            </p:pic>
            <p:pic>
              <p:nvPicPr>
                <p:cNvPr id="27" name="Picture 26"/>
                <p:cNvPicPr>
                  <a:picLocks noChangeAspect="1"/>
                </p:cNvPicPr>
                <p:nvPr/>
              </p:nvPicPr>
              <p:blipFill rotWithShape="1">
                <a:blip r:embed="rId5"/>
                <a:srcRect l="311" t="3890" r="-1"/>
                <a:stretch/>
              </p:blipFill>
              <p:spPr>
                <a:xfrm>
                  <a:off x="3739491" y="5131457"/>
                  <a:ext cx="3817674" cy="1249892"/>
                </a:xfrm>
                <a:prstGeom prst="rect">
                  <a:avLst/>
                </a:prstGeom>
              </p:spPr>
            </p:pic>
          </p:grpSp>
          <p:sp>
            <p:nvSpPr>
              <p:cNvPr id="22" name="Freeform 21"/>
              <p:cNvSpPr/>
              <p:nvPr/>
            </p:nvSpPr>
            <p:spPr>
              <a:xfrm>
                <a:off x="6442830" y="3466532"/>
                <a:ext cx="851247" cy="941696"/>
              </a:xfrm>
              <a:custGeom>
                <a:avLst/>
                <a:gdLst>
                  <a:gd name="connsiteX0" fmla="*/ 12560 w 817778"/>
                  <a:gd name="connsiteY0" fmla="*/ 846161 h 846161"/>
                  <a:gd name="connsiteX1" fmla="*/ 67151 w 817778"/>
                  <a:gd name="connsiteY1" fmla="*/ 518615 h 846161"/>
                  <a:gd name="connsiteX2" fmla="*/ 531175 w 817778"/>
                  <a:gd name="connsiteY2" fmla="*/ 395785 h 846161"/>
                  <a:gd name="connsiteX3" fmla="*/ 817778 w 817778"/>
                  <a:gd name="connsiteY3" fmla="*/ 0 h 846161"/>
                </a:gdLst>
                <a:ahLst/>
                <a:cxnLst>
                  <a:cxn ang="0">
                    <a:pos x="connsiteX0" y="connsiteY0"/>
                  </a:cxn>
                  <a:cxn ang="0">
                    <a:pos x="connsiteX1" y="connsiteY1"/>
                  </a:cxn>
                  <a:cxn ang="0">
                    <a:pos x="connsiteX2" y="connsiteY2"/>
                  </a:cxn>
                  <a:cxn ang="0">
                    <a:pos x="connsiteX3" y="connsiteY3"/>
                  </a:cxn>
                </a:cxnLst>
                <a:rect l="l" t="t" r="r" b="b"/>
                <a:pathLst>
                  <a:path w="817778" h="846161">
                    <a:moveTo>
                      <a:pt x="12560" y="846161"/>
                    </a:moveTo>
                    <a:cubicBezTo>
                      <a:pt x="-3363" y="719919"/>
                      <a:pt x="-19285" y="593678"/>
                      <a:pt x="67151" y="518615"/>
                    </a:cubicBezTo>
                    <a:cubicBezTo>
                      <a:pt x="153587" y="443552"/>
                      <a:pt x="406071" y="482221"/>
                      <a:pt x="531175" y="395785"/>
                    </a:cubicBezTo>
                    <a:cubicBezTo>
                      <a:pt x="656279" y="309349"/>
                      <a:pt x="737028" y="154674"/>
                      <a:pt x="817778" y="0"/>
                    </a:cubicBez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Freeform 22"/>
              <p:cNvSpPr/>
              <p:nvPr/>
            </p:nvSpPr>
            <p:spPr>
              <a:xfrm>
                <a:off x="4585009" y="3289593"/>
                <a:ext cx="2726255" cy="941213"/>
              </a:xfrm>
              <a:custGeom>
                <a:avLst/>
                <a:gdLst>
                  <a:gd name="connsiteX0" fmla="*/ 55230 w 2726255"/>
                  <a:gd name="connsiteY0" fmla="*/ 941213 h 941213"/>
                  <a:gd name="connsiteX1" fmla="*/ 137116 w 2726255"/>
                  <a:gd name="connsiteY1" fmla="*/ 900270 h 941213"/>
                  <a:gd name="connsiteX2" fmla="*/ 1242585 w 2726255"/>
                  <a:gd name="connsiteY2" fmla="*/ 859327 h 941213"/>
                  <a:gd name="connsiteX3" fmla="*/ 1843087 w 2726255"/>
                  <a:gd name="connsiteY3" fmla="*/ 436246 h 941213"/>
                  <a:gd name="connsiteX4" fmla="*/ 2197928 w 2726255"/>
                  <a:gd name="connsiteY4" fmla="*/ 422598 h 941213"/>
                  <a:gd name="connsiteX5" fmla="*/ 2675600 w 2726255"/>
                  <a:gd name="connsiteY5" fmla="*/ 26813 h 941213"/>
                  <a:gd name="connsiteX6" fmla="*/ 2689248 w 2726255"/>
                  <a:gd name="connsiteY6" fmla="*/ 67756 h 94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6255" h="941213">
                    <a:moveTo>
                      <a:pt x="55230" y="941213"/>
                    </a:moveTo>
                    <a:cubicBezTo>
                      <a:pt x="-2774" y="927565"/>
                      <a:pt x="-60777" y="913918"/>
                      <a:pt x="137116" y="900270"/>
                    </a:cubicBezTo>
                    <a:cubicBezTo>
                      <a:pt x="335009" y="886622"/>
                      <a:pt x="958257" y="936664"/>
                      <a:pt x="1242585" y="859327"/>
                    </a:cubicBezTo>
                    <a:cubicBezTo>
                      <a:pt x="1526913" y="781990"/>
                      <a:pt x="1683863" y="509034"/>
                      <a:pt x="1843087" y="436246"/>
                    </a:cubicBezTo>
                    <a:cubicBezTo>
                      <a:pt x="2002311" y="363458"/>
                      <a:pt x="2059176" y="490837"/>
                      <a:pt x="2197928" y="422598"/>
                    </a:cubicBezTo>
                    <a:cubicBezTo>
                      <a:pt x="2336680" y="354359"/>
                      <a:pt x="2593713" y="85953"/>
                      <a:pt x="2675600" y="26813"/>
                    </a:cubicBezTo>
                    <a:cubicBezTo>
                      <a:pt x="2757487" y="-32327"/>
                      <a:pt x="2723367" y="17714"/>
                      <a:pt x="2689248" y="67756"/>
                    </a:cubicBez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Freeform 23"/>
              <p:cNvSpPr/>
              <p:nvPr/>
            </p:nvSpPr>
            <p:spPr>
              <a:xfrm>
                <a:off x="5540658" y="3033630"/>
                <a:ext cx="1770036" cy="651923"/>
              </a:xfrm>
              <a:custGeom>
                <a:avLst/>
                <a:gdLst>
                  <a:gd name="connsiteX0" fmla="*/ 95867 w 1770036"/>
                  <a:gd name="connsiteY0" fmla="*/ 419253 h 651923"/>
                  <a:gd name="connsiteX1" fmla="*/ 95867 w 1770036"/>
                  <a:gd name="connsiteY1" fmla="*/ 651265 h 651923"/>
                  <a:gd name="connsiteX2" fmla="*/ 1092154 w 1770036"/>
                  <a:gd name="connsiteY2" fmla="*/ 473844 h 651923"/>
                  <a:gd name="connsiteX3" fmla="*/ 1706303 w 1770036"/>
                  <a:gd name="connsiteY3" fmla="*/ 50763 h 651923"/>
                  <a:gd name="connsiteX4" fmla="*/ 1719951 w 1770036"/>
                  <a:gd name="connsiteY4" fmla="*/ 23468 h 65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0036" h="651923">
                    <a:moveTo>
                      <a:pt x="95867" y="419253"/>
                    </a:moveTo>
                    <a:cubicBezTo>
                      <a:pt x="12843" y="530710"/>
                      <a:pt x="-70181" y="642167"/>
                      <a:pt x="95867" y="651265"/>
                    </a:cubicBezTo>
                    <a:cubicBezTo>
                      <a:pt x="261915" y="660363"/>
                      <a:pt x="823748" y="573928"/>
                      <a:pt x="1092154" y="473844"/>
                    </a:cubicBezTo>
                    <a:cubicBezTo>
                      <a:pt x="1360560" y="373760"/>
                      <a:pt x="1601670" y="125826"/>
                      <a:pt x="1706303" y="50763"/>
                    </a:cubicBezTo>
                    <a:cubicBezTo>
                      <a:pt x="1810936" y="-24300"/>
                      <a:pt x="1765443" y="-416"/>
                      <a:pt x="1719951" y="23468"/>
                    </a:cubicBez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30" name="Picture 29"/>
            <p:cNvPicPr>
              <a:picLocks noChangeAspect="1"/>
            </p:cNvPicPr>
            <p:nvPr/>
          </p:nvPicPr>
          <p:blipFill>
            <a:blip r:embed="rId6"/>
            <a:stretch>
              <a:fillRect/>
            </a:stretch>
          </p:blipFill>
          <p:spPr>
            <a:xfrm>
              <a:off x="3046671" y="2162175"/>
              <a:ext cx="3517738" cy="1964904"/>
            </a:xfrm>
            <a:prstGeom prst="rect">
              <a:avLst/>
            </a:prstGeom>
          </p:spPr>
        </p:pic>
      </p:grpSp>
      <p:sp>
        <p:nvSpPr>
          <p:cNvPr id="2" name="TextBox 1"/>
          <p:cNvSpPr txBox="1"/>
          <p:nvPr/>
        </p:nvSpPr>
        <p:spPr>
          <a:xfrm>
            <a:off x="551212" y="413607"/>
            <a:ext cx="4135280" cy="461665"/>
          </a:xfrm>
          <a:prstGeom prst="rect">
            <a:avLst/>
          </a:prstGeom>
          <a:noFill/>
        </p:spPr>
        <p:txBody>
          <a:bodyPr wrap="square" rtlCol="0">
            <a:spAutoFit/>
          </a:bodyPr>
          <a:lstStyle/>
          <a:p>
            <a:pPr marL="338138" indent="-338138"/>
            <a:r>
              <a:rPr lang="en-US" sz="2400" dirty="0">
                <a:solidFill>
                  <a:srgbClr val="FF0000"/>
                </a:solidFill>
                <a:latin typeface="Arial" panose="020B0604020202020204" pitchFamily="34" charset="0"/>
                <a:cs typeface="Arial" panose="020B0604020202020204" pitchFamily="34" charset="0"/>
              </a:rPr>
              <a:t>[</a:t>
            </a:r>
            <a:r>
              <a:rPr lang="en-US" sz="2400" dirty="0" smtClean="0">
                <a:solidFill>
                  <a:srgbClr val="FF0000"/>
                </a:solidFill>
                <a:latin typeface="Arial" panose="020B0604020202020204" pitchFamily="34" charset="0"/>
                <a:cs typeface="Arial" panose="020B0604020202020204" pitchFamily="34" charset="0"/>
              </a:rPr>
              <a:t>1] </a:t>
            </a:r>
            <a:r>
              <a:rPr lang="en-US" sz="2400" dirty="0" err="1" smtClean="0">
                <a:solidFill>
                  <a:srgbClr val="3333CC"/>
                </a:solidFill>
                <a:latin typeface="Arial" panose="020B0604020202020204" pitchFamily="34" charset="0"/>
                <a:cs typeface="Arial" panose="020B0604020202020204" pitchFamily="34" charset="0"/>
              </a:rPr>
              <a:t>Nhấn</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nút</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nguồn</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màn</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hình</a:t>
            </a:r>
            <a:endParaRPr lang="en-US" sz="2400" dirty="0">
              <a:solidFill>
                <a:srgbClr val="3333CC"/>
              </a:solidFill>
              <a:latin typeface="Arial" panose="020B0604020202020204" pitchFamily="34" charset="0"/>
              <a:cs typeface="Arial" panose="020B0604020202020204" pitchFamily="34" charset="0"/>
            </a:endParaRPr>
          </a:p>
        </p:txBody>
      </p:sp>
      <p:sp>
        <p:nvSpPr>
          <p:cNvPr id="31" name="TextBox 30"/>
          <p:cNvSpPr txBox="1"/>
          <p:nvPr/>
        </p:nvSpPr>
        <p:spPr>
          <a:xfrm>
            <a:off x="6499766" y="408983"/>
            <a:ext cx="4809650" cy="461665"/>
          </a:xfrm>
          <a:prstGeom prst="rect">
            <a:avLst/>
          </a:prstGeom>
          <a:noFill/>
        </p:spPr>
        <p:txBody>
          <a:bodyPr wrap="square" rtlCol="0">
            <a:spAutoFit/>
          </a:bodyPr>
          <a:lstStyle/>
          <a:p>
            <a:pPr marL="338138" indent="-338138"/>
            <a:r>
              <a:rPr lang="en-US" sz="2400" dirty="0" smtClean="0">
                <a:solidFill>
                  <a:srgbClr val="FF0000"/>
                </a:solidFill>
                <a:latin typeface="Arial" panose="020B0604020202020204" pitchFamily="34" charset="0"/>
                <a:cs typeface="Arial" panose="020B0604020202020204" pitchFamily="34" charset="0"/>
              </a:rPr>
              <a:t>[2] </a:t>
            </a:r>
            <a:r>
              <a:rPr lang="en-US" sz="2400" dirty="0" err="1" smtClean="0">
                <a:solidFill>
                  <a:srgbClr val="3333CC"/>
                </a:solidFill>
                <a:latin typeface="Arial" panose="020B0604020202020204" pitchFamily="34" charset="0"/>
                <a:cs typeface="Arial" panose="020B0604020202020204" pitchFamily="34" charset="0"/>
              </a:rPr>
              <a:t>Nhấn</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nút</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nguồn</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trên</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thân</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máy</a:t>
            </a:r>
            <a:endParaRPr lang="en-US" sz="2400" dirty="0">
              <a:solidFill>
                <a:srgbClr val="3333CC"/>
              </a:solidFill>
              <a:latin typeface="Arial" panose="020B0604020202020204" pitchFamily="34" charset="0"/>
              <a:cs typeface="Arial" panose="020B0604020202020204" pitchFamily="34" charset="0"/>
            </a:endParaRPr>
          </a:p>
        </p:txBody>
      </p:sp>
      <p:sp>
        <p:nvSpPr>
          <p:cNvPr id="32" name="Oval 31"/>
          <p:cNvSpPr/>
          <p:nvPr/>
        </p:nvSpPr>
        <p:spPr>
          <a:xfrm>
            <a:off x="6478442" y="3820239"/>
            <a:ext cx="158342" cy="2053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a:off x="2304902" y="803902"/>
            <a:ext cx="4167970" cy="30348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517617" y="803902"/>
            <a:ext cx="1044464" cy="20737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9430632" y="2877670"/>
            <a:ext cx="345379" cy="390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75407" y="5956502"/>
            <a:ext cx="2369973" cy="646331"/>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Hình 8.1</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575673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hông tin bài giảng"/>
  <p:tag name="ISPRING_SLIDE_INDENT_LEVEL" val="0"/>
  <p:tag name="ISPRING_PLAYER_PLAYLIST_ID" val="f5422ab2481ad23361f3a03cfd956d1f795f81fc"/>
  <p:tag name="GENSWF_ADVANCE_TIME" val="10.000"/>
  <p:tag name="GENSWF_SLIDE_UID" val="{C825A021-A717-4A00-95AD-11FD76772A35}:8743"/>
  <p:tag name="ISPRING_SLIDE_ID_2" val="{C00947AC-2BD3-41DE-B775-919203957CD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1159</TotalTime>
  <Words>386</Words>
  <Application>Microsoft Office PowerPoint</Application>
  <PresentationFormat>Widescreen</PresentationFormat>
  <Paragraphs>56</Paragraphs>
  <Slides>24</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Admin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10</cp:lastModifiedBy>
  <cp:revision>98</cp:revision>
  <dcterms:created xsi:type="dcterms:W3CDTF">2022-01-27T15:18:21Z</dcterms:created>
  <dcterms:modified xsi:type="dcterms:W3CDTF">2025-11-04T06:46:21Z</dcterms:modified>
</cp:coreProperties>
</file>