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346" r:id="rId3"/>
    <p:sldId id="352" r:id="rId4"/>
    <p:sldId id="306" r:id="rId5"/>
    <p:sldId id="353" r:id="rId6"/>
    <p:sldId id="345" r:id="rId7"/>
    <p:sldId id="301" r:id="rId8"/>
    <p:sldId id="349" r:id="rId9"/>
    <p:sldId id="348" r:id="rId10"/>
    <p:sldId id="340" r:id="rId11"/>
    <p:sldId id="350" r:id="rId12"/>
    <p:sldId id="356" r:id="rId13"/>
    <p:sldId id="351" r:id="rId14"/>
    <p:sldId id="341" r:id="rId15"/>
    <p:sldId id="357" r:id="rId16"/>
    <p:sldId id="342" r:id="rId17"/>
    <p:sldId id="358" r:id="rId18"/>
    <p:sldId id="285" r:id="rId19"/>
    <p:sldId id="265" r:id="rId20"/>
    <p:sldId id="319" r:id="rId21"/>
    <p:sldId id="354" r:id="rId22"/>
    <p:sldId id="359" r:id="rId23"/>
    <p:sldId id="320" r:id="rId24"/>
    <p:sldId id="347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CC0066"/>
    <a:srgbClr val="3333CC"/>
    <a:srgbClr val="FEF8F4"/>
    <a:srgbClr val="FDF1E9"/>
    <a:srgbClr val="FF0066"/>
    <a:srgbClr val="FCEBE0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741" autoAdjust="0"/>
  </p:normalViewPr>
  <p:slideViewPr>
    <p:cSldViewPr snapToGrid="0">
      <p:cViewPr varScale="1">
        <p:scale>
          <a:sx n="90" d="100"/>
          <a:sy n="90" d="100"/>
        </p:scale>
        <p:origin x="2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88880-F516-4F0A-9A68-308F2C0FBCD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FF21C-8AD4-49E5-A9EC-FBA6E854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4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FF21C-8AD4-49E5-A9EC-FBA6E85427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7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FF21C-8AD4-49E5-A9EC-FBA6E85427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9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FF21C-8AD4-49E5-A9EC-FBA6E85427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6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8400" y="1551712"/>
            <a:ext cx="98829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NHIỆT LIỆT CHÀO MỪNG THẦY CÔ GIÁO VỀ DỰ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HỘI THI GIÁO VIÊN DẠY GIỎI</a:t>
            </a:r>
          </a:p>
          <a:p>
            <a:pPr algn="ctr"/>
            <a:endParaRPr lang="en-US" sz="3600" b="1" dirty="0" smtClean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sz="3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MÔN </a:t>
            </a:r>
            <a:r>
              <a:rPr lang="en-US" sz="3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TIN HỌC </a:t>
            </a:r>
            <a:endParaRPr lang="en-US" sz="36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LỚP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4C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4145" y="4719782"/>
            <a:ext cx="843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Tuyết</a:t>
            </a:r>
            <a:r>
              <a:rPr 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</a:t>
            </a:r>
            <a:endParaRPr lang="en-US" sz="3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657599" y="154400"/>
            <a:ext cx="5574891" cy="70154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sổ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6" y="1051590"/>
            <a:ext cx="11418341" cy="556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9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titled video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7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579" y="1200098"/>
            <a:ext cx="3478293" cy="52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6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endParaRPr lang="en-US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Đọc</a:t>
            </a:r>
            <a:r>
              <a:rPr lang="en-US" sz="3600" dirty="0"/>
              <a:t> SGK </a:t>
            </a:r>
            <a:r>
              <a:rPr lang="en-US" sz="3600" dirty="0" err="1"/>
              <a:t>trang</a:t>
            </a:r>
            <a:r>
              <a:rPr lang="en-US" sz="3600" dirty="0"/>
              <a:t> 21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 smtClean="0"/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54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tải ảnh về máy tí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123" end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364" y="400395"/>
            <a:ext cx="11707067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33413" indent="-396875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</a:t>
            </a:r>
            <a:r>
              <a:rPr lang="vi-VN" sz="3000" b="1" dirty="0">
                <a:solidFill>
                  <a:srgbClr val="FF0000"/>
                </a:solidFill>
              </a:rPr>
              <a:t>ể lưu tệp hình ảnh về máy tính:</a:t>
            </a:r>
            <a:r>
              <a:rPr lang="vi-VN" sz="3000" dirty="0">
                <a:solidFill>
                  <a:srgbClr val="FF0000"/>
                </a:solidFill>
              </a:rPr>
              <a:t> </a:t>
            </a:r>
            <a:endParaRPr lang="en-US" sz="3000" dirty="0" smtClean="0">
              <a:solidFill>
                <a:srgbClr val="FF0000"/>
              </a:solidFill>
            </a:endParaRPr>
          </a:p>
          <a:p>
            <a:pPr marL="1090613" indent="-633413">
              <a:lnSpc>
                <a:spcPct val="110000"/>
              </a:lnSpc>
              <a:spcAft>
                <a:spcPts val="600"/>
              </a:spcAft>
            </a:pPr>
            <a:r>
              <a:rPr lang="vi-VN" sz="3000" dirty="0">
                <a:solidFill>
                  <a:srgbClr val="FF0000"/>
                </a:solidFill>
              </a:rPr>
              <a:t>[1] </a:t>
            </a:r>
            <a:r>
              <a:rPr lang="en-US" sz="3000" dirty="0" smtClean="0">
                <a:solidFill>
                  <a:srgbClr val="FF0000"/>
                </a:solidFill>
              </a:rPr>
              <a:t>  </a:t>
            </a:r>
            <a:r>
              <a:rPr lang="vi-VN" sz="3000" dirty="0" smtClean="0">
                <a:solidFill>
                  <a:srgbClr val="3333CC"/>
                </a:solidFill>
              </a:rPr>
              <a:t>Nháy </a:t>
            </a:r>
            <a:r>
              <a:rPr lang="vi-VN" sz="3000" dirty="0">
                <a:solidFill>
                  <a:srgbClr val="3333CC"/>
                </a:solidFill>
              </a:rPr>
              <a:t>chuột phải vào hình ảnh cần lưu;</a:t>
            </a:r>
          </a:p>
          <a:p>
            <a:pPr marL="1090613" indent="-633413">
              <a:lnSpc>
                <a:spcPct val="110000"/>
              </a:lnSpc>
              <a:spcAft>
                <a:spcPts val="600"/>
              </a:spcAft>
            </a:pPr>
            <a:r>
              <a:rPr lang="vi-VN" sz="3000" dirty="0">
                <a:solidFill>
                  <a:srgbClr val="FF0000"/>
                </a:solidFill>
              </a:rPr>
              <a:t>[2] </a:t>
            </a:r>
            <a:r>
              <a:rPr lang="en-US" sz="3000" dirty="0" smtClean="0">
                <a:solidFill>
                  <a:srgbClr val="FF0000"/>
                </a:solidFill>
              </a:rPr>
              <a:t>  </a:t>
            </a:r>
            <a:r>
              <a:rPr lang="vi-VN" sz="3000" dirty="0" smtClean="0">
                <a:solidFill>
                  <a:srgbClr val="3333CC"/>
                </a:solidFill>
              </a:rPr>
              <a:t>Chọn </a:t>
            </a:r>
            <a:r>
              <a:rPr lang="vi-VN" sz="3000" b="1" dirty="0">
                <a:solidFill>
                  <a:srgbClr val="FF0000"/>
                </a:solidFill>
              </a:rPr>
              <a:t>Lưu hình ảnh thành… </a:t>
            </a:r>
            <a:r>
              <a:rPr lang="vi-VN" sz="3000" dirty="0">
                <a:solidFill>
                  <a:srgbClr val="3333CC"/>
                </a:solidFill>
              </a:rPr>
              <a:t>hộp thoại </a:t>
            </a:r>
            <a:r>
              <a:rPr lang="vi-VN" sz="3000" b="1" dirty="0">
                <a:solidFill>
                  <a:srgbClr val="FF0000"/>
                </a:solidFill>
              </a:rPr>
              <a:t>Save As</a:t>
            </a:r>
            <a:r>
              <a:rPr lang="vi-VN" sz="3000" b="1" dirty="0">
                <a:solidFill>
                  <a:srgbClr val="3333CC"/>
                </a:solidFill>
              </a:rPr>
              <a:t> </a:t>
            </a:r>
            <a:r>
              <a:rPr lang="vi-VN" sz="3000" dirty="0">
                <a:solidFill>
                  <a:srgbClr val="3333CC"/>
                </a:solidFill>
              </a:rPr>
              <a:t>xuất hiện.</a:t>
            </a:r>
          </a:p>
          <a:p>
            <a:pPr marL="1150938" indent="-693738">
              <a:lnSpc>
                <a:spcPct val="110000"/>
              </a:lnSpc>
              <a:spcAft>
                <a:spcPts val="600"/>
              </a:spcAft>
            </a:pPr>
            <a:r>
              <a:rPr lang="vi-VN" sz="3000" dirty="0">
                <a:solidFill>
                  <a:srgbClr val="FF0000"/>
                </a:solidFill>
              </a:rPr>
              <a:t>[3] </a:t>
            </a:r>
            <a:r>
              <a:rPr lang="en-US" sz="3000" dirty="0" smtClean="0">
                <a:solidFill>
                  <a:srgbClr val="FF0000"/>
                </a:solidFill>
              </a:rPr>
              <a:t>  </a:t>
            </a:r>
            <a:r>
              <a:rPr lang="vi-VN" sz="3000" dirty="0" smtClean="0">
                <a:solidFill>
                  <a:srgbClr val="3333CC"/>
                </a:solidFill>
              </a:rPr>
              <a:t>Thực </a:t>
            </a:r>
            <a:r>
              <a:rPr lang="vi-VN" sz="3000" dirty="0">
                <a:solidFill>
                  <a:srgbClr val="3333CC"/>
                </a:solidFill>
              </a:rPr>
              <a:t>hiện tiếp các thao tác như khi lưu một tệp </a:t>
            </a:r>
            <a:r>
              <a:rPr lang="vi-VN" sz="3000" b="1" dirty="0">
                <a:solidFill>
                  <a:srgbClr val="FF0000"/>
                </a:solidFill>
              </a:rPr>
              <a:t>PowerPoint</a:t>
            </a:r>
            <a:r>
              <a:rPr lang="vi-VN" sz="3000" b="1" dirty="0">
                <a:solidFill>
                  <a:srgbClr val="3333CC"/>
                </a:solidFill>
              </a:rPr>
              <a:t> </a:t>
            </a:r>
            <a:r>
              <a:rPr lang="en-US" sz="3000" b="1" dirty="0" smtClean="0">
                <a:solidFill>
                  <a:srgbClr val="3333CC"/>
                </a:solidFill>
              </a:rPr>
              <a:t>  </a:t>
            </a:r>
            <a:r>
              <a:rPr lang="vi-VN" sz="3000" dirty="0" smtClean="0">
                <a:solidFill>
                  <a:srgbClr val="3333CC"/>
                </a:solidFill>
              </a:rPr>
              <a:t>vào </a:t>
            </a:r>
            <a:r>
              <a:rPr lang="vi-VN" sz="3000" dirty="0">
                <a:solidFill>
                  <a:srgbClr val="3333CC"/>
                </a:solidFill>
              </a:rPr>
              <a:t>thư mục của em. </a:t>
            </a:r>
            <a:endParaRPr lang="en-US" sz="3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05476" y="2728450"/>
            <a:ext cx="6452230" cy="3937823"/>
            <a:chOff x="5375976" y="3277343"/>
            <a:chExt cx="6297562" cy="35806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5976" y="3277343"/>
              <a:ext cx="6297562" cy="35806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9438968" y="5692877"/>
              <a:ext cx="1327355" cy="1917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75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729" y="855614"/>
            <a:ext cx="12255910" cy="21868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150938" indent="-457200" algn="just">
              <a:lnSpc>
                <a:spcPct val="110000"/>
              </a:lnSpc>
              <a:spcAft>
                <a:spcPts val="800"/>
              </a:spcAft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8.3</a:t>
            </a:r>
          </a:p>
          <a:p>
            <a:pPr marL="1150938" indent="-457200" algn="just">
              <a:lnSpc>
                <a:spcPct val="110000"/>
              </a:lnSpc>
              <a:spcAft>
                <a:spcPts val="800"/>
              </a:spcAft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98939" y="117989"/>
            <a:ext cx="3052916" cy="61355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ý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09481" y="3074362"/>
            <a:ext cx="9067800" cy="4159045"/>
            <a:chOff x="1691497" y="3044866"/>
            <a:chExt cx="9067800" cy="41590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2891" b="1773"/>
            <a:stretch/>
          </p:blipFill>
          <p:spPr>
            <a:xfrm>
              <a:off x="1691497" y="3044866"/>
              <a:ext cx="9067800" cy="4159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082412" y="3089110"/>
              <a:ext cx="6813755" cy="5979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30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57737" y="17306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076" y="199987"/>
            <a:ext cx="695325" cy="647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703" y="924995"/>
            <a:ext cx="11718577" cy="129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algn="just">
              <a:lnSpc>
                <a:spcPct val="120000"/>
              </a:lnSpc>
              <a:spcAft>
                <a:spcPts val="600"/>
              </a:spcAft>
            </a:pP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753" y="2260236"/>
            <a:ext cx="11705303" cy="50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>
              <a:lnSpc>
                <a:spcPct val="120000"/>
              </a:lnSpc>
              <a:spcAft>
                <a:spcPts val="600"/>
              </a:spcAft>
            </a:pP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3333CC"/>
                </a:solidFill>
              </a:rPr>
              <a:t>Sắp xếp các bước lưu tệp hình ảnh về máy tính sau khi tìm kiếm.</a:t>
            </a:r>
          </a:p>
          <a:p>
            <a:pPr marL="1150938" indent="-517525">
              <a:lnSpc>
                <a:spcPct val="120000"/>
              </a:lnSpc>
              <a:spcAft>
                <a:spcPts val="600"/>
              </a:spcAft>
            </a:pPr>
            <a:r>
              <a:rPr lang="vi-VN" sz="3200" dirty="0">
                <a:solidFill>
                  <a:srgbClr val="3333CC"/>
                </a:solidFill>
              </a:rPr>
              <a:t>a. </a:t>
            </a:r>
            <a:r>
              <a:rPr lang="en-US" sz="3200" dirty="0" smtClean="0">
                <a:solidFill>
                  <a:srgbClr val="3333CC"/>
                </a:solidFill>
              </a:rPr>
              <a:t> </a:t>
            </a:r>
            <a:r>
              <a:rPr lang="vi-VN" sz="3200" dirty="0" smtClean="0">
                <a:solidFill>
                  <a:srgbClr val="3333CC"/>
                </a:solidFill>
              </a:rPr>
              <a:t>Chọn </a:t>
            </a:r>
            <a:r>
              <a:rPr lang="vi-VN" sz="3200" b="1" dirty="0">
                <a:solidFill>
                  <a:srgbClr val="FF0000"/>
                </a:solidFill>
              </a:rPr>
              <a:t>Lưu hình ảnh thành…</a:t>
            </a:r>
          </a:p>
          <a:p>
            <a:pPr marL="1150938" indent="-517525">
              <a:lnSpc>
                <a:spcPct val="120000"/>
              </a:lnSpc>
              <a:spcAft>
                <a:spcPts val="600"/>
              </a:spcAft>
            </a:pPr>
            <a:r>
              <a:rPr lang="vi-VN" sz="3200" dirty="0">
                <a:solidFill>
                  <a:srgbClr val="3333CC"/>
                </a:solidFill>
              </a:rPr>
              <a:t>b. </a:t>
            </a:r>
            <a:r>
              <a:rPr lang="en-US" sz="3200" dirty="0" smtClean="0">
                <a:solidFill>
                  <a:srgbClr val="3333CC"/>
                </a:solidFill>
              </a:rPr>
              <a:t> </a:t>
            </a:r>
            <a:r>
              <a:rPr lang="vi-VN" sz="3200" dirty="0" smtClean="0">
                <a:solidFill>
                  <a:srgbClr val="3333CC"/>
                </a:solidFill>
              </a:rPr>
              <a:t>Nháy </a:t>
            </a:r>
            <a:r>
              <a:rPr lang="vi-VN" sz="3200" dirty="0">
                <a:solidFill>
                  <a:srgbClr val="3333CC"/>
                </a:solidFill>
              </a:rPr>
              <a:t>chuột phải vào hình ảnh cần lưu.</a:t>
            </a:r>
          </a:p>
          <a:p>
            <a:pPr marL="1150938" indent="-517525">
              <a:lnSpc>
                <a:spcPct val="120000"/>
              </a:lnSpc>
              <a:spcAft>
                <a:spcPts val="600"/>
              </a:spcAft>
            </a:pPr>
            <a:r>
              <a:rPr lang="vi-VN" sz="3200" dirty="0" smtClean="0">
                <a:solidFill>
                  <a:srgbClr val="3333CC"/>
                </a:solidFill>
              </a:rPr>
              <a:t>c. </a:t>
            </a:r>
            <a:r>
              <a:rPr lang="en-US" sz="3200" dirty="0" smtClean="0">
                <a:solidFill>
                  <a:srgbClr val="3333CC"/>
                </a:solidFill>
              </a:rPr>
              <a:t> </a:t>
            </a:r>
            <a:r>
              <a:rPr lang="vi-VN" sz="3200" dirty="0" smtClean="0">
                <a:solidFill>
                  <a:srgbClr val="3333CC"/>
                </a:solidFill>
              </a:rPr>
              <a:t>Thực </a:t>
            </a:r>
            <a:r>
              <a:rPr lang="vi-VN" sz="3200" dirty="0">
                <a:solidFill>
                  <a:srgbClr val="3333CC"/>
                </a:solidFill>
              </a:rPr>
              <a:t>hiện tiếp các thao tác như khi lưu một tệp </a:t>
            </a:r>
            <a:r>
              <a:rPr lang="en-US" sz="3200" dirty="0" smtClean="0">
                <a:solidFill>
                  <a:srgbClr val="3333CC"/>
                </a:solidFill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</a:rPr>
              <a:t>PowerPoint</a:t>
            </a:r>
            <a:r>
              <a:rPr lang="vi-VN" sz="3200" b="1" dirty="0" smtClean="0">
                <a:solidFill>
                  <a:srgbClr val="3333CC"/>
                </a:solidFill>
              </a:rPr>
              <a:t> </a:t>
            </a:r>
            <a:r>
              <a:rPr lang="vi-VN" sz="3200" dirty="0">
                <a:solidFill>
                  <a:srgbClr val="3333CC"/>
                </a:solidFill>
              </a:rPr>
              <a:t>vào máy tính. </a:t>
            </a:r>
            <a:endParaRPr lang="en-US" sz="3200" dirty="0"/>
          </a:p>
          <a:p>
            <a:pPr marL="1150938" indent="-517525">
              <a:lnSpc>
                <a:spcPct val="120000"/>
              </a:lnSpc>
              <a:spcAft>
                <a:spcPts val="600"/>
              </a:spcAft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473" y="6400800"/>
            <a:ext cx="1169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https://forms.gle/y6sFd1Q36sV6oXG46</a:t>
            </a:r>
          </a:p>
        </p:txBody>
      </p:sp>
    </p:spTree>
    <p:extLst>
      <p:ext uri="{BB962C8B-B14F-4D97-AF65-F5344CB8AC3E}">
        <p14:creationId xmlns:p14="http://schemas.microsoft.com/office/powerpoint/2010/main" val="18607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57737" y="17306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76" y="199987"/>
            <a:ext cx="695325" cy="647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423" y="847687"/>
            <a:ext cx="11718577" cy="129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algn="just">
              <a:lnSpc>
                <a:spcPct val="120000"/>
              </a:lnSpc>
              <a:spcAft>
                <a:spcPts val="600"/>
              </a:spcAft>
            </a:pP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846429"/>
              </p:ext>
            </p:extLst>
          </p:nvPr>
        </p:nvGraphicFramePr>
        <p:xfrm>
          <a:off x="473423" y="2138041"/>
          <a:ext cx="11323781" cy="42707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90909">
                  <a:extLst>
                    <a:ext uri="{9D8B030D-6E8A-4147-A177-3AD203B41FA5}">
                      <a16:colId xmlns:a16="http://schemas.microsoft.com/office/drawing/2014/main" val="3847124494"/>
                    </a:ext>
                  </a:extLst>
                </a:gridCol>
                <a:gridCol w="1170982">
                  <a:extLst>
                    <a:ext uri="{9D8B030D-6E8A-4147-A177-3AD203B41FA5}">
                      <a16:colId xmlns:a16="http://schemas.microsoft.com/office/drawing/2014/main" val="1550023178"/>
                    </a:ext>
                  </a:extLst>
                </a:gridCol>
                <a:gridCol w="2830945">
                  <a:extLst>
                    <a:ext uri="{9D8B030D-6E8A-4147-A177-3AD203B41FA5}">
                      <a16:colId xmlns:a16="http://schemas.microsoft.com/office/drawing/2014/main" val="3606089414"/>
                    </a:ext>
                  </a:extLst>
                </a:gridCol>
                <a:gridCol w="2830945">
                  <a:extLst>
                    <a:ext uri="{9D8B030D-6E8A-4147-A177-3AD203B41FA5}">
                      <a16:colId xmlns:a16="http://schemas.microsoft.com/office/drawing/2014/main" val="3555302662"/>
                    </a:ext>
                  </a:extLst>
                </a:gridCol>
              </a:tblGrid>
              <a:tr h="4977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Các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bước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Giống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Khác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38901"/>
                  </a:ext>
                </a:extLst>
              </a:tr>
              <a:tr h="907667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Tìm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kiếm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thông</a:t>
                      </a:r>
                      <a:r>
                        <a:rPr lang="en-US" sz="2800" baseline="0" dirty="0" smtClean="0"/>
                        <a:t> tin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Tìm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kiếm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ảnh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483123"/>
                  </a:ext>
                </a:extLst>
              </a:tr>
              <a:tr h="497753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Xác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định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từ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khoá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tìm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kiếm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16930"/>
                  </a:ext>
                </a:extLst>
              </a:tr>
              <a:tr h="497753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Kích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hoạt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máy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tìm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kiếm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840357"/>
                  </a:ext>
                </a:extLst>
              </a:tr>
              <a:tr h="51831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Nhập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từ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khoá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nhấn</a:t>
                      </a:r>
                      <a:r>
                        <a:rPr lang="en-US" sz="2800" baseline="0" dirty="0" smtClean="0"/>
                        <a:t> Enter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879179"/>
                  </a:ext>
                </a:extLst>
              </a:tr>
              <a:tr h="497753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Chọn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Tất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90916"/>
                  </a:ext>
                </a:extLst>
              </a:tr>
              <a:tr h="73493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Chọn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ảnh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34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4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57737" y="232057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72" y="258979"/>
            <a:ext cx="695325" cy="647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6697" y="1165120"/>
            <a:ext cx="11705303" cy="5309419"/>
            <a:chOff x="72951" y="1165121"/>
            <a:chExt cx="12845651" cy="5309419"/>
          </a:xfrm>
        </p:grpSpPr>
        <p:sp>
          <p:nvSpPr>
            <p:cNvPr id="14" name="Rounded Rectangle 13"/>
            <p:cNvSpPr/>
            <p:nvPr/>
          </p:nvSpPr>
          <p:spPr>
            <a:xfrm>
              <a:off x="267173" y="1165121"/>
              <a:ext cx="11815194" cy="5309419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/>
                <a:t>Sắp xếp các thao tác sau theo thứ tự đúng để tìm kiếm thông tin trên Internet.</a:t>
              </a:r>
            </a:p>
            <a:p>
              <a:r>
                <a:rPr lang="vi-VN" dirty="0"/>
                <a:t>a. Quan sát kết quả tìm được, nháy chuột vào kết quả phù hợp.</a:t>
              </a:r>
            </a:p>
            <a:p>
              <a:r>
                <a:rPr lang="vi-VN" dirty="0"/>
                <a:t>b. Xác định từ khoá tìm kiếm.</a:t>
              </a:r>
            </a:p>
            <a:p>
              <a:r>
                <a:rPr lang="vi-VN" dirty="0"/>
                <a:t>c. Kích hoạt trình duyệt web </a:t>
              </a:r>
              <a:r>
                <a:rPr lang="vi-VN" b="1" dirty="0"/>
                <a:t>Google Chrome</a:t>
              </a:r>
              <a:r>
                <a:rPr lang="vi-VN" dirty="0"/>
                <a:t>, truy cập địa chỉ </a:t>
              </a:r>
              <a:r>
                <a:rPr lang="vi-VN" b="1" dirty="0"/>
                <a:t>google.com.vn</a:t>
              </a:r>
              <a:r>
                <a:rPr lang="vi-VN" dirty="0"/>
                <a:t>.</a:t>
              </a:r>
            </a:p>
            <a:p>
              <a:r>
                <a:rPr lang="vi-VN" dirty="0"/>
                <a:t>d. Nhập từ khoá vào ô tìm kiếm rồi gõ phím </a:t>
              </a:r>
              <a:r>
                <a:rPr lang="vi-VN" b="1" dirty="0"/>
                <a:t>Enter</a:t>
              </a:r>
              <a:r>
                <a:rPr lang="vi-VN" dirty="0"/>
                <a:t> </a:t>
              </a:r>
              <a:br>
                <a:rPr lang="vi-VN" dirty="0"/>
              </a:b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951" y="1327362"/>
              <a:ext cx="12845651" cy="497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>
                <a:lnSpc>
                  <a:spcPct val="120000"/>
                </a:lnSpc>
                <a:spcAft>
                  <a:spcPts val="600"/>
                </a:spcAft>
              </a:pPr>
              <a:r>
                <a:rPr lang="en-US" sz="30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</a:t>
              </a:r>
              <a:r>
                <a:rPr lang="en-US" sz="30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dirty="0">
                  <a:solidFill>
                    <a:srgbClr val="3333CC"/>
                  </a:solidFill>
                </a:rPr>
                <a:t>Sắp xếp các bước lưu tệp hình ảnh về máy tính sau khi tìm kiếm.</a:t>
              </a:r>
            </a:p>
            <a:p>
              <a:pPr marL="1150938" indent="-517525">
                <a:lnSpc>
                  <a:spcPct val="120000"/>
                </a:lnSpc>
                <a:spcAft>
                  <a:spcPts val="600"/>
                </a:spcAft>
              </a:pPr>
              <a:r>
                <a:rPr lang="vi-VN" sz="3200" dirty="0">
                  <a:solidFill>
                    <a:srgbClr val="3333CC"/>
                  </a:solidFill>
                </a:rPr>
                <a:t>a. </a:t>
              </a:r>
              <a:r>
                <a:rPr lang="en-US" sz="3200" dirty="0" smtClean="0">
                  <a:solidFill>
                    <a:srgbClr val="3333CC"/>
                  </a:solidFill>
                </a:rPr>
                <a:t> </a:t>
              </a:r>
              <a:r>
                <a:rPr lang="vi-VN" sz="3200" dirty="0" smtClean="0">
                  <a:solidFill>
                    <a:srgbClr val="3333CC"/>
                  </a:solidFill>
                </a:rPr>
                <a:t>Chọn </a:t>
              </a:r>
              <a:r>
                <a:rPr lang="vi-VN" sz="3200" b="1" dirty="0">
                  <a:solidFill>
                    <a:srgbClr val="FF0000"/>
                  </a:solidFill>
                </a:rPr>
                <a:t>Lưu hình ảnh thành…</a:t>
              </a:r>
            </a:p>
            <a:p>
              <a:pPr marL="1150938" indent="-517525">
                <a:lnSpc>
                  <a:spcPct val="120000"/>
                </a:lnSpc>
                <a:spcAft>
                  <a:spcPts val="600"/>
                </a:spcAft>
              </a:pPr>
              <a:r>
                <a:rPr lang="vi-VN" sz="3200" dirty="0">
                  <a:solidFill>
                    <a:srgbClr val="3333CC"/>
                  </a:solidFill>
                </a:rPr>
                <a:t>b. </a:t>
              </a:r>
              <a:r>
                <a:rPr lang="en-US" sz="3200" dirty="0" smtClean="0">
                  <a:solidFill>
                    <a:srgbClr val="3333CC"/>
                  </a:solidFill>
                </a:rPr>
                <a:t> </a:t>
              </a:r>
              <a:r>
                <a:rPr lang="vi-VN" sz="3200" dirty="0" smtClean="0">
                  <a:solidFill>
                    <a:srgbClr val="3333CC"/>
                  </a:solidFill>
                </a:rPr>
                <a:t>Nháy </a:t>
              </a:r>
              <a:r>
                <a:rPr lang="vi-VN" sz="3200" dirty="0">
                  <a:solidFill>
                    <a:srgbClr val="3333CC"/>
                  </a:solidFill>
                </a:rPr>
                <a:t>chuột phải vào hình ảnh cần lưu.</a:t>
              </a:r>
            </a:p>
            <a:p>
              <a:pPr marL="1150938" indent="-517525">
                <a:lnSpc>
                  <a:spcPct val="120000"/>
                </a:lnSpc>
                <a:spcAft>
                  <a:spcPts val="600"/>
                </a:spcAft>
              </a:pPr>
              <a:r>
                <a:rPr lang="vi-VN" sz="3200" dirty="0">
                  <a:solidFill>
                    <a:srgbClr val="3333CC"/>
                  </a:solidFill>
                </a:rPr>
                <a:t>c. </a:t>
              </a:r>
              <a:r>
                <a:rPr lang="en-US" sz="3200" dirty="0" smtClean="0">
                  <a:solidFill>
                    <a:srgbClr val="3333CC"/>
                  </a:solidFill>
                </a:rPr>
                <a:t> </a:t>
              </a:r>
              <a:r>
                <a:rPr lang="vi-VN" sz="3200" dirty="0" smtClean="0">
                  <a:solidFill>
                    <a:srgbClr val="3333CC"/>
                  </a:solidFill>
                </a:rPr>
                <a:t>Thực </a:t>
              </a:r>
              <a:r>
                <a:rPr lang="vi-VN" sz="3200" dirty="0">
                  <a:solidFill>
                    <a:srgbClr val="3333CC"/>
                  </a:solidFill>
                </a:rPr>
                <a:t>hiện tiếp các thao tác như khi lưu một tệp </a:t>
              </a:r>
              <a:r>
                <a:rPr lang="en-US" sz="3200" dirty="0" smtClean="0">
                  <a:solidFill>
                    <a:srgbClr val="3333CC"/>
                  </a:solidFill>
                </a:rPr>
                <a:t> </a:t>
              </a:r>
              <a:r>
                <a:rPr lang="vi-VN" sz="3200" b="1" dirty="0" smtClean="0">
                  <a:solidFill>
                    <a:srgbClr val="FF0000"/>
                  </a:solidFill>
                </a:rPr>
                <a:t>PowerPoint</a:t>
              </a:r>
              <a:r>
                <a:rPr lang="vi-VN" sz="3200" b="1" dirty="0" smtClean="0">
                  <a:solidFill>
                    <a:srgbClr val="3333CC"/>
                  </a:solidFill>
                </a:rPr>
                <a:t> </a:t>
              </a:r>
              <a:r>
                <a:rPr lang="vi-VN" sz="3200" dirty="0">
                  <a:solidFill>
                    <a:srgbClr val="3333CC"/>
                  </a:solidFill>
                </a:rPr>
                <a:t>vào máy tính. </a:t>
              </a:r>
              <a:r>
                <a:rPr lang="vi-VN" sz="3200" dirty="0"/>
                <a:t/>
              </a:r>
              <a:br>
                <a:rPr lang="vi-VN" sz="3200" dirty="0"/>
              </a:br>
              <a:r>
                <a:rPr lang="vi-VN" sz="30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3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85509" y="5338812"/>
            <a:ext cx="4122658" cy="715089"/>
          </a:xfrm>
          <a:prstGeom prst="round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b – a – c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7233" y="128822"/>
            <a:ext cx="3994882" cy="608600"/>
            <a:chOff x="4057737" y="187813"/>
            <a:chExt cx="3994882" cy="701545"/>
          </a:xfrm>
        </p:grpSpPr>
        <p:sp>
          <p:nvSpPr>
            <p:cNvPr id="7" name="Rounded Rectangle 6"/>
            <p:cNvSpPr/>
            <p:nvPr/>
          </p:nvSpPr>
          <p:spPr>
            <a:xfrm>
              <a:off x="4057737" y="187813"/>
              <a:ext cx="3994882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7479" y="194033"/>
              <a:ext cx="643957" cy="69532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35976" y="1099756"/>
            <a:ext cx="11897031" cy="2391091"/>
            <a:chOff x="-7765704" y="841601"/>
            <a:chExt cx="17442998" cy="4084462"/>
          </a:xfrm>
        </p:grpSpPr>
        <p:sp>
          <p:nvSpPr>
            <p:cNvPr id="15" name="Rounded Rectangle 14"/>
            <p:cNvSpPr/>
            <p:nvPr/>
          </p:nvSpPr>
          <p:spPr>
            <a:xfrm>
              <a:off x="-7765704" y="841601"/>
              <a:ext cx="17442998" cy="35379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/>
                <a:t>Sắp xếp các thao tác sau theo thứ tự đúng để tìm kiếm thông tin trên Internet.</a:t>
              </a:r>
            </a:p>
            <a:p>
              <a:r>
                <a:rPr lang="vi-VN" dirty="0"/>
                <a:t>a. Quan sát kết quả tìm được, nháy chuột vào kết quả phù hợp.</a:t>
              </a:r>
            </a:p>
            <a:p>
              <a:r>
                <a:rPr lang="vi-VN" dirty="0"/>
                <a:t>b. Xác định từ khoá tìm kiếm.</a:t>
              </a:r>
            </a:p>
            <a:p>
              <a:r>
                <a:rPr lang="vi-VN" dirty="0"/>
                <a:t>c. Kích hoạt trình duyệt web </a:t>
              </a:r>
              <a:r>
                <a:rPr lang="vi-VN" b="1" dirty="0"/>
                <a:t>Google Chrome</a:t>
              </a:r>
              <a:r>
                <a:rPr lang="vi-VN" dirty="0"/>
                <a:t>, truy cập địa chỉ </a:t>
              </a:r>
              <a:r>
                <a:rPr lang="vi-VN" b="1" dirty="0"/>
                <a:t>google.com.vn</a:t>
              </a:r>
              <a:r>
                <a:rPr lang="vi-VN" dirty="0"/>
                <a:t>.</a:t>
              </a:r>
            </a:p>
            <a:p>
              <a:r>
                <a:rPr lang="vi-VN" dirty="0"/>
                <a:t>d. Nhập từ khoá vào ô tìm kiếm rồi gõ phím </a:t>
              </a:r>
              <a:r>
                <a:rPr lang="vi-VN" b="1" dirty="0"/>
                <a:t>Enter</a:t>
              </a:r>
              <a:r>
                <a:rPr lang="vi-VN" dirty="0"/>
                <a:t> </a:t>
              </a:r>
              <a:br>
                <a:rPr lang="vi-VN" dirty="0"/>
              </a:b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507452" y="1140709"/>
              <a:ext cx="16920057" cy="378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vi-VN" sz="3200" b="1" dirty="0">
                  <a:solidFill>
                    <a:srgbClr val="3333CC"/>
                  </a:solidFill>
                </a:rPr>
                <a:t>Em cùng bạn thảo luận và thực hiện:</a:t>
              </a:r>
            </a:p>
            <a:p>
              <a:pPr marL="808038" indent="-411163" algn="just">
                <a:spcAft>
                  <a:spcPts val="600"/>
                </a:spcAft>
              </a:pPr>
              <a:r>
                <a:rPr lang="vi-VN" sz="3200" dirty="0" smtClean="0">
                  <a:solidFill>
                    <a:srgbClr val="3333CC"/>
                  </a:solidFill>
                </a:rPr>
                <a:t>a.</a:t>
              </a:r>
              <a:r>
                <a:rPr lang="en-US" sz="3200" dirty="0" smtClean="0">
                  <a:solidFill>
                    <a:srgbClr val="3333CC"/>
                  </a:solidFill>
                </a:rPr>
                <a:t>  </a:t>
              </a:r>
              <a:r>
                <a:rPr lang="vi-VN" sz="3200" dirty="0" smtClean="0">
                  <a:solidFill>
                    <a:srgbClr val="3333CC"/>
                  </a:solidFill>
                </a:rPr>
                <a:t>Tìm </a:t>
              </a:r>
              <a:r>
                <a:rPr lang="vi-VN" sz="3200" dirty="0">
                  <a:solidFill>
                    <a:srgbClr val="3333CC"/>
                  </a:solidFill>
                </a:rPr>
                <a:t>kiếm hình ảnh về </a:t>
              </a:r>
              <a:r>
                <a:rPr lang="vi-VN" sz="3200" b="1" dirty="0">
                  <a:solidFill>
                    <a:srgbClr val="FF0000"/>
                  </a:solidFill>
                </a:rPr>
                <a:t>Sếu đầu đỏ </a:t>
              </a:r>
              <a:r>
                <a:rPr lang="vi-VN" sz="3200" dirty="0">
                  <a:solidFill>
                    <a:srgbClr val="3333CC"/>
                  </a:solidFill>
                </a:rPr>
                <a:t>trên Internet.</a:t>
              </a:r>
            </a:p>
            <a:p>
              <a:pPr marL="974725" indent="-577850" algn="just">
                <a:spcAft>
                  <a:spcPts val="600"/>
                </a:spcAft>
              </a:pPr>
              <a:r>
                <a:rPr lang="vi-VN" sz="3200" dirty="0">
                  <a:solidFill>
                    <a:srgbClr val="3333CC"/>
                  </a:solidFill>
                </a:rPr>
                <a:t>b. Lưu tệp hình ảnh về thư mục của em với tên </a:t>
              </a:r>
              <a:r>
                <a:rPr lang="vi-VN" sz="3200" b="1" dirty="0">
                  <a:solidFill>
                    <a:srgbClr val="FF0000"/>
                  </a:solidFill>
                </a:rPr>
                <a:t>Seu-dau-do</a:t>
              </a:r>
              <a:r>
                <a:rPr lang="vi-VN" sz="3200" dirty="0">
                  <a:solidFill>
                    <a:srgbClr val="3333CC"/>
                  </a:solidFill>
                </a:rPr>
                <a:t>. </a:t>
              </a:r>
              <a:endPara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393" y="3257904"/>
            <a:ext cx="7010400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964" y="2222788"/>
            <a:ext cx="10515600" cy="29459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Con </a:t>
            </a:r>
            <a:r>
              <a:rPr lang="en-US" sz="3600" dirty="0" err="1" smtClean="0"/>
              <a:t>hãy</a:t>
            </a:r>
            <a:r>
              <a:rPr lang="en-US" sz="3600" dirty="0" smtClean="0"/>
              <a:t> </a:t>
            </a:r>
            <a:r>
              <a:rPr lang="en-US" sz="3600" dirty="0" err="1" smtClean="0"/>
              <a:t>mở</a:t>
            </a:r>
            <a:r>
              <a:rPr lang="en-US" sz="3600" dirty="0" smtClean="0"/>
              <a:t> </a:t>
            </a:r>
            <a:r>
              <a:rPr lang="en-US" sz="3600" dirty="0" err="1" smtClean="0"/>
              <a:t>trang</a:t>
            </a:r>
            <a:r>
              <a:rPr lang="en-US" sz="3600" dirty="0" smtClean="0"/>
              <a:t> web</a:t>
            </a:r>
            <a:r>
              <a:rPr lang="en-US" sz="3600" dirty="0"/>
              <a:t>: </a:t>
            </a:r>
            <a:r>
              <a:rPr lang="en-US" sz="3600" dirty="0" smtClean="0"/>
              <a:t>quizizz.com</a:t>
            </a:r>
          </a:p>
          <a:p>
            <a:pPr marL="0" indent="0">
              <a:buNone/>
            </a:pPr>
            <a:r>
              <a:rPr lang="en-US" sz="3600" dirty="0" err="1" smtClean="0"/>
              <a:t>Chọn</a:t>
            </a:r>
            <a:r>
              <a:rPr lang="en-US" sz="3600" dirty="0" smtClean="0"/>
              <a:t> </a:t>
            </a:r>
            <a:r>
              <a:rPr lang="en-US" sz="3600" dirty="0" err="1" smtClean="0"/>
              <a:t>nút</a:t>
            </a:r>
            <a:r>
              <a:rPr lang="en-US" sz="3600" dirty="0" smtClean="0"/>
              <a:t>                    </a:t>
            </a:r>
            <a:r>
              <a:rPr lang="en-US" sz="3600" dirty="0" err="1" smtClean="0"/>
              <a:t>hoặc</a:t>
            </a: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err="1" smtClean="0"/>
              <a:t>Nhập</a:t>
            </a:r>
            <a:r>
              <a:rPr lang="en-US" sz="3600" dirty="0" smtClean="0"/>
              <a:t> </a:t>
            </a:r>
            <a:r>
              <a:rPr lang="en-US" sz="3600" dirty="0" err="1" smtClean="0"/>
              <a:t>mã</a:t>
            </a:r>
            <a:r>
              <a:rPr lang="en-US" sz="3600" dirty="0"/>
              <a:t>:  296732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350031" y="440895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KHỞI 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360" t="16407" r="21653" b="75612"/>
          <a:stretch/>
        </p:blipFill>
        <p:spPr>
          <a:xfrm>
            <a:off x="2939398" y="2770909"/>
            <a:ext cx="1623366" cy="1217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3531" t="16389" r="19364" b="78231"/>
          <a:stretch/>
        </p:blipFill>
        <p:spPr>
          <a:xfrm>
            <a:off x="5958037" y="2702137"/>
            <a:ext cx="2650031" cy="11287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964" y="6488668"/>
            <a:ext cx="687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https://quizizz.com/join?gc=296732&amp;source=liveDashboard</a:t>
            </a:r>
          </a:p>
        </p:txBody>
      </p:sp>
    </p:spTree>
    <p:extLst>
      <p:ext uri="{BB962C8B-B14F-4D97-AF65-F5344CB8AC3E}">
        <p14:creationId xmlns:p14="http://schemas.microsoft.com/office/powerpoint/2010/main" val="380931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128821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NHỚ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0942" y="976733"/>
            <a:ext cx="11444748" cy="5763280"/>
          </a:xfrm>
          <a:prstGeom prst="roundRect">
            <a:avLst/>
          </a:prstGeom>
          <a:solidFill>
            <a:srgbClr val="FEF8F4"/>
          </a:solidFill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500" dirty="0" smtClean="0">
                <a:solidFill>
                  <a:srgbClr val="3333CC"/>
                </a:solidFill>
              </a:rPr>
              <a:t>  </a:t>
            </a:r>
            <a:r>
              <a:rPr lang="vi-VN" sz="3500" dirty="0" smtClean="0">
                <a:solidFill>
                  <a:srgbClr val="FF0000"/>
                </a:solidFill>
              </a:rPr>
              <a:t>Các </a:t>
            </a:r>
            <a:r>
              <a:rPr lang="vi-VN" sz="3500" dirty="0">
                <a:solidFill>
                  <a:srgbClr val="FF0000"/>
                </a:solidFill>
              </a:rPr>
              <a:t>bước tìm kiếm hình ảnh trên Internet:</a:t>
            </a:r>
          </a:p>
          <a:p>
            <a:pPr marL="1031875" indent="-457200" algn="just">
              <a:spcAft>
                <a:spcPts val="300"/>
              </a:spcAft>
            </a:pPr>
            <a:r>
              <a:rPr lang="vi-VN" sz="3500" dirty="0">
                <a:solidFill>
                  <a:srgbClr val="3333CC"/>
                </a:solidFill>
              </a:rPr>
              <a:t>1. Thực hiện các bước tìm kiếm như tìm kiếm thông </a:t>
            </a:r>
            <a:r>
              <a:rPr lang="vi-VN" sz="3500" dirty="0" smtClean="0">
                <a:solidFill>
                  <a:srgbClr val="3333CC"/>
                </a:solidFill>
              </a:rPr>
              <a:t>tin</a:t>
            </a:r>
            <a:r>
              <a:rPr lang="en-US" sz="3500" dirty="0" smtClean="0">
                <a:solidFill>
                  <a:srgbClr val="3333CC"/>
                </a:solidFill>
              </a:rPr>
              <a:t> </a:t>
            </a:r>
            <a:r>
              <a:rPr lang="vi-VN" sz="3500" dirty="0" smtClean="0">
                <a:solidFill>
                  <a:srgbClr val="3333CC"/>
                </a:solidFill>
              </a:rPr>
              <a:t>trên </a:t>
            </a:r>
            <a:r>
              <a:rPr lang="vi-VN" sz="3500" dirty="0">
                <a:solidFill>
                  <a:srgbClr val="3333CC"/>
                </a:solidFill>
              </a:rPr>
              <a:t>Internet;</a:t>
            </a:r>
          </a:p>
          <a:p>
            <a:pPr marL="1031875" indent="-457200" algn="just">
              <a:spcAft>
                <a:spcPts val="300"/>
              </a:spcAft>
            </a:pPr>
            <a:r>
              <a:rPr lang="vi-VN" sz="3500" dirty="0">
                <a:solidFill>
                  <a:srgbClr val="3333CC"/>
                </a:solidFill>
              </a:rPr>
              <a:t>2. Nháy chuột vào mục </a:t>
            </a:r>
            <a:r>
              <a:rPr lang="en-US" sz="3500" dirty="0" err="1" smtClean="0">
                <a:solidFill>
                  <a:srgbClr val="3333CC"/>
                </a:solidFill>
              </a:rPr>
              <a:t>Hình</a:t>
            </a:r>
            <a:r>
              <a:rPr lang="en-US" sz="3500" dirty="0" smtClean="0">
                <a:solidFill>
                  <a:srgbClr val="3333CC"/>
                </a:solidFill>
              </a:rPr>
              <a:t> </a:t>
            </a:r>
            <a:r>
              <a:rPr lang="en-US" sz="3500" dirty="0" err="1" smtClean="0">
                <a:solidFill>
                  <a:srgbClr val="3333CC"/>
                </a:solidFill>
              </a:rPr>
              <a:t>ảnh</a:t>
            </a:r>
            <a:r>
              <a:rPr lang="vi-VN" sz="3500" dirty="0" smtClean="0">
                <a:solidFill>
                  <a:srgbClr val="3333CC"/>
                </a:solidFill>
              </a:rPr>
              <a:t>.</a:t>
            </a:r>
            <a:endParaRPr lang="en-US" sz="3500" dirty="0" smtClean="0">
              <a:solidFill>
                <a:srgbClr val="3333CC"/>
              </a:solidFill>
            </a:endParaRPr>
          </a:p>
          <a:p>
            <a:pPr marL="574675" indent="-574675" algn="just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500" dirty="0">
                <a:solidFill>
                  <a:srgbClr val="3333CC"/>
                </a:solidFill>
              </a:rPr>
              <a:t> </a:t>
            </a:r>
            <a:r>
              <a:rPr lang="vi-VN" sz="3500" dirty="0" smtClean="0">
                <a:solidFill>
                  <a:srgbClr val="FF0000"/>
                </a:solidFill>
              </a:rPr>
              <a:t>Các </a:t>
            </a:r>
            <a:r>
              <a:rPr lang="vi-VN" sz="3500" dirty="0">
                <a:solidFill>
                  <a:srgbClr val="FF0000"/>
                </a:solidFill>
              </a:rPr>
              <a:t>bước lưu tệp hình ảnh:</a:t>
            </a:r>
          </a:p>
          <a:p>
            <a:pPr marL="1031875" indent="-457200" algn="just">
              <a:spcAft>
                <a:spcPts val="300"/>
              </a:spcAft>
            </a:pPr>
            <a:r>
              <a:rPr lang="vi-VN" sz="3500" dirty="0">
                <a:solidFill>
                  <a:srgbClr val="3333CC"/>
                </a:solidFill>
              </a:rPr>
              <a:t>1. Nháy chuột phải vào hình ảnh cần lưu;</a:t>
            </a:r>
          </a:p>
          <a:p>
            <a:pPr marL="1031875" indent="-457200" algn="just">
              <a:spcAft>
                <a:spcPts val="300"/>
              </a:spcAft>
            </a:pPr>
            <a:r>
              <a:rPr lang="vi-VN" sz="3500" dirty="0">
                <a:solidFill>
                  <a:srgbClr val="3333CC"/>
                </a:solidFill>
              </a:rPr>
              <a:t>2. Chọn </a:t>
            </a:r>
            <a:r>
              <a:rPr lang="vi-VN" sz="3500" b="1" dirty="0">
                <a:solidFill>
                  <a:srgbClr val="FF0000"/>
                </a:solidFill>
              </a:rPr>
              <a:t>Lưu hình ảnh thành…</a:t>
            </a:r>
          </a:p>
          <a:p>
            <a:pPr marL="1031875" indent="-457200" algn="just">
              <a:spcAft>
                <a:spcPts val="300"/>
              </a:spcAft>
            </a:pPr>
            <a:r>
              <a:rPr lang="vi-VN" sz="3500" dirty="0">
                <a:solidFill>
                  <a:srgbClr val="3333CC"/>
                </a:solidFill>
              </a:rPr>
              <a:t>3. Thực hiện tiếp các bước như khi lưu một tệp</a:t>
            </a:r>
          </a:p>
          <a:p>
            <a:pPr marL="1031875" algn="just">
              <a:spcAft>
                <a:spcPts val="300"/>
              </a:spcAft>
            </a:pPr>
            <a:r>
              <a:rPr lang="vi-VN" sz="3500" b="1" dirty="0">
                <a:solidFill>
                  <a:srgbClr val="FF0000"/>
                </a:solidFill>
              </a:rPr>
              <a:t>PowerPoint</a:t>
            </a:r>
            <a:r>
              <a:rPr lang="vi-VN" sz="3500" dirty="0">
                <a:solidFill>
                  <a:srgbClr val="FF0000"/>
                </a:solidFill>
              </a:rPr>
              <a:t>. </a:t>
            </a:r>
            <a:endParaRPr lang="en-US" sz="3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9" y="2093481"/>
            <a:ext cx="2907816" cy="436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1611674"/>
            <a:ext cx="3550227" cy="5325341"/>
          </a:xfrm>
          <a:prstGeom prst="rect">
            <a:avLst/>
          </a:prstGeom>
        </p:spPr>
      </p:pic>
      <p:pic>
        <p:nvPicPr>
          <p:cNvPr id="7" name="Untitled video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4398" y="0"/>
            <a:ext cx="663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video (5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7603"/>
          </a:xfrm>
        </p:spPr>
      </p:pic>
    </p:spTree>
    <p:extLst>
      <p:ext uri="{BB962C8B-B14F-4D97-AF65-F5344CB8AC3E}">
        <p14:creationId xmlns:p14="http://schemas.microsoft.com/office/powerpoint/2010/main" val="2952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8"/>
            <a:ext cx="121920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5"/>
          <a:stretch/>
        </p:blipFill>
        <p:spPr>
          <a:xfrm>
            <a:off x="5541818" y="-1"/>
            <a:ext cx="6639344" cy="68580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580" y="2055814"/>
            <a:ext cx="2907816" cy="436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1" y="1424706"/>
            <a:ext cx="3328555" cy="499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65174" y="249383"/>
            <a:ext cx="4353220" cy="724011"/>
            <a:chOff x="3865174" y="249383"/>
            <a:chExt cx="4353220" cy="724011"/>
          </a:xfrm>
        </p:grpSpPr>
        <p:sp>
          <p:nvSpPr>
            <p:cNvPr id="7" name="Rounded Rectangle 6"/>
            <p:cNvSpPr/>
            <p:nvPr/>
          </p:nvSpPr>
          <p:spPr>
            <a:xfrm>
              <a:off x="3865174" y="249383"/>
              <a:ext cx="4353220" cy="724011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ĐẦU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375" y="281443"/>
              <a:ext cx="633088" cy="60089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80655" y="1496291"/>
            <a:ext cx="7601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65174" y="249383"/>
            <a:ext cx="4353220" cy="724011"/>
            <a:chOff x="3865174" y="249383"/>
            <a:chExt cx="4353220" cy="724011"/>
          </a:xfrm>
        </p:grpSpPr>
        <p:sp>
          <p:nvSpPr>
            <p:cNvPr id="7" name="Rounded Rectangle 6"/>
            <p:cNvSpPr/>
            <p:nvPr/>
          </p:nvSpPr>
          <p:spPr>
            <a:xfrm>
              <a:off x="3865174" y="249383"/>
              <a:ext cx="4353220" cy="724011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ĐẦU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375" y="281443"/>
              <a:ext cx="633088" cy="600897"/>
            </a:xfrm>
            <a:prstGeom prst="rect">
              <a:avLst/>
            </a:prstGeom>
          </p:spPr>
        </p:pic>
      </p:grpSp>
      <p:pic>
        <p:nvPicPr>
          <p:cNvPr id="6" name="Minh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5530850" cy="6858000"/>
          </a:xfrm>
          <a:prstGeom prst="rect">
            <a:avLst/>
          </a:prstGeom>
        </p:spPr>
      </p:pic>
      <p:pic>
        <p:nvPicPr>
          <p:cNvPr id="8" name="Qua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0850" y="9236"/>
            <a:ext cx="663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65174" y="249383"/>
            <a:ext cx="4353220" cy="724011"/>
            <a:chOff x="3865174" y="249383"/>
            <a:chExt cx="4353220" cy="724011"/>
          </a:xfrm>
        </p:grpSpPr>
        <p:sp>
          <p:nvSpPr>
            <p:cNvPr id="7" name="Rounded Rectangle 6"/>
            <p:cNvSpPr/>
            <p:nvPr/>
          </p:nvSpPr>
          <p:spPr>
            <a:xfrm>
              <a:off x="3865174" y="249383"/>
              <a:ext cx="4353220" cy="724011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ĐẦU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4375" y="281443"/>
              <a:ext cx="633088" cy="600897"/>
            </a:xfrm>
            <a:prstGeom prst="rect">
              <a:avLst/>
            </a:prstGeom>
          </p:spPr>
        </p:pic>
      </p:grpSp>
      <p:pic>
        <p:nvPicPr>
          <p:cNvPr id="6" name="Minh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5530850" cy="6858000"/>
          </a:xfrm>
          <a:prstGeom prst="rect">
            <a:avLst/>
          </a:prstGeom>
        </p:spPr>
      </p:pic>
      <p:pic>
        <p:nvPicPr>
          <p:cNvPr id="8" name="Qua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30850" y="9236"/>
            <a:ext cx="6638925" cy="6858000"/>
          </a:xfrm>
          <a:prstGeom prst="rect">
            <a:avLst/>
          </a:prstGeom>
        </p:spPr>
      </p:pic>
      <p:pic>
        <p:nvPicPr>
          <p:cNvPr id="3" name="Minh 2 (2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713" y="0"/>
            <a:ext cx="5530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915496" y="2838170"/>
            <a:ext cx="8431305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 HÌNH ẢNH TRÊN INTERNET</a:t>
            </a:r>
            <a:endParaRPr lang="vi-VN" sz="54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16498" y="1901677"/>
            <a:ext cx="2406278" cy="632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97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128821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516191" y="946081"/>
            <a:ext cx="11488994" cy="10402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33413" indent="-633413" algn="just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tìm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Minh?</a:t>
            </a:r>
            <a:endParaRPr lang="en-US" sz="25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ách tải ảnh về máy tính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1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25456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128821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516191" y="946081"/>
            <a:ext cx="11488994" cy="37837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33413" indent="-633413" algn="just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tìm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8188" indent="-501650" algn="just">
              <a:lnSpc>
                <a:spcPct val="11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google.com.vn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38188" indent="-501650" algn="just">
              <a:lnSpc>
                <a:spcPct val="11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2]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738188" indent="-501650" algn="just">
              <a:lnSpc>
                <a:spcPct val="11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Minh"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38188" indent="-501650" algn="just">
              <a:lnSpc>
                <a:spcPct val="11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4]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68439" y="4845589"/>
            <a:ext cx="8175211" cy="1537405"/>
            <a:chOff x="2237150" y="5101257"/>
            <a:chExt cx="7994394" cy="14144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7150" y="5101257"/>
              <a:ext cx="7994394" cy="1414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3259394" y="5884606"/>
              <a:ext cx="1061883" cy="5456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981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710</Words>
  <Application>Microsoft Office PowerPoint</Application>
  <PresentationFormat>Widescreen</PresentationFormat>
  <Paragraphs>93</Paragraphs>
  <Slides>24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Courier New</vt:lpstr>
      <vt:lpstr>Times New Roman</vt:lpstr>
      <vt:lpstr>Arial</vt:lpstr>
      <vt:lpstr>Calibri Light</vt:lpstr>
      <vt:lpstr>Calibri</vt:lpstr>
      <vt:lpstr>Wingdings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447</cp:revision>
  <dcterms:created xsi:type="dcterms:W3CDTF">2022-01-27T15:18:21Z</dcterms:created>
  <dcterms:modified xsi:type="dcterms:W3CDTF">2023-10-17T10:19:11Z</dcterms:modified>
</cp:coreProperties>
</file>