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6" d="100"/>
          <a:sy n="76" d="100"/>
        </p:scale>
        <p:origin x="869"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F82A5-727F-B5F0-67CD-BDAEC15235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B6ED3C82-6477-3B59-86C2-C2C622AC6F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4296EC1E-587C-3F51-E3BD-B95F8B15B135}"/>
              </a:ext>
            </a:extLst>
          </p:cNvPr>
          <p:cNvSpPr>
            <a:spLocks noGrp="1"/>
          </p:cNvSpPr>
          <p:nvPr>
            <p:ph type="dt" sz="half" idx="10"/>
          </p:nvPr>
        </p:nvSpPr>
        <p:spPr/>
        <p:txBody>
          <a:bodyPr/>
          <a:lstStyle/>
          <a:p>
            <a:fld id="{99FC84EC-8C4B-442D-8D5F-9C2EAF7A81A5}" type="datetimeFigureOut">
              <a:rPr lang="vi-VN" smtClean="0"/>
              <a:t>03/12/2025</a:t>
            </a:fld>
            <a:endParaRPr lang="vi-VN"/>
          </a:p>
        </p:txBody>
      </p:sp>
      <p:sp>
        <p:nvSpPr>
          <p:cNvPr id="5" name="Footer Placeholder 4">
            <a:extLst>
              <a:ext uri="{FF2B5EF4-FFF2-40B4-BE49-F238E27FC236}">
                <a16:creationId xmlns:a16="http://schemas.microsoft.com/office/drawing/2014/main" id="{E6B01C79-B6EA-7CB3-DC87-19D44ABF2980}"/>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A379542-7E16-EE94-2B3A-D0268E5BC9C4}"/>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3634451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22D8A-5A9F-7080-2A0D-04F5BFD81BB0}"/>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BB1E51F1-4C57-57FD-6A5D-EA9A0AAC56F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7EEBAFA-5EB7-EF5B-F6DC-09898485C36D}"/>
              </a:ext>
            </a:extLst>
          </p:cNvPr>
          <p:cNvSpPr>
            <a:spLocks noGrp="1"/>
          </p:cNvSpPr>
          <p:nvPr>
            <p:ph type="dt" sz="half" idx="10"/>
          </p:nvPr>
        </p:nvSpPr>
        <p:spPr/>
        <p:txBody>
          <a:bodyPr/>
          <a:lstStyle/>
          <a:p>
            <a:fld id="{99FC84EC-8C4B-442D-8D5F-9C2EAF7A81A5}" type="datetimeFigureOut">
              <a:rPr lang="vi-VN" smtClean="0"/>
              <a:t>03/12/2025</a:t>
            </a:fld>
            <a:endParaRPr lang="vi-VN"/>
          </a:p>
        </p:txBody>
      </p:sp>
      <p:sp>
        <p:nvSpPr>
          <p:cNvPr id="5" name="Footer Placeholder 4">
            <a:extLst>
              <a:ext uri="{FF2B5EF4-FFF2-40B4-BE49-F238E27FC236}">
                <a16:creationId xmlns:a16="http://schemas.microsoft.com/office/drawing/2014/main" id="{D9C95A83-60D9-8835-E1C2-35D578A080CB}"/>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B2B90A49-F65E-FD7E-DCD5-5103002F8BE1}"/>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3275527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5E7171-BA64-AC37-5807-86C187C80B8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2445929C-85FB-86F0-7892-3032E2A134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F0B75109-25A1-F922-1933-AD40691B6C8E}"/>
              </a:ext>
            </a:extLst>
          </p:cNvPr>
          <p:cNvSpPr>
            <a:spLocks noGrp="1"/>
          </p:cNvSpPr>
          <p:nvPr>
            <p:ph type="dt" sz="half" idx="10"/>
          </p:nvPr>
        </p:nvSpPr>
        <p:spPr/>
        <p:txBody>
          <a:bodyPr/>
          <a:lstStyle/>
          <a:p>
            <a:fld id="{99FC84EC-8C4B-442D-8D5F-9C2EAF7A81A5}" type="datetimeFigureOut">
              <a:rPr lang="vi-VN" smtClean="0"/>
              <a:t>03/12/2025</a:t>
            </a:fld>
            <a:endParaRPr lang="vi-VN"/>
          </a:p>
        </p:txBody>
      </p:sp>
      <p:sp>
        <p:nvSpPr>
          <p:cNvPr id="5" name="Footer Placeholder 4">
            <a:extLst>
              <a:ext uri="{FF2B5EF4-FFF2-40B4-BE49-F238E27FC236}">
                <a16:creationId xmlns:a16="http://schemas.microsoft.com/office/drawing/2014/main" id="{BEC32881-7977-6E77-1D48-FAB267A7D56B}"/>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C26FC7B5-8014-9CB3-34D4-4B566C45ACE4}"/>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1290175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83632-E732-9A8B-6B01-C5CEBF00D01F}"/>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5BE9C4B8-8F76-CE8B-7FFC-6D152AB8B9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56D03CFB-F7DC-A80D-563B-6AE5A8B6DF5F}"/>
              </a:ext>
            </a:extLst>
          </p:cNvPr>
          <p:cNvSpPr>
            <a:spLocks noGrp="1"/>
          </p:cNvSpPr>
          <p:nvPr>
            <p:ph type="dt" sz="half" idx="10"/>
          </p:nvPr>
        </p:nvSpPr>
        <p:spPr/>
        <p:txBody>
          <a:bodyPr/>
          <a:lstStyle/>
          <a:p>
            <a:fld id="{99FC84EC-8C4B-442D-8D5F-9C2EAF7A81A5}" type="datetimeFigureOut">
              <a:rPr lang="vi-VN" smtClean="0"/>
              <a:t>03/12/2025</a:t>
            </a:fld>
            <a:endParaRPr lang="vi-VN"/>
          </a:p>
        </p:txBody>
      </p:sp>
      <p:sp>
        <p:nvSpPr>
          <p:cNvPr id="5" name="Footer Placeholder 4">
            <a:extLst>
              <a:ext uri="{FF2B5EF4-FFF2-40B4-BE49-F238E27FC236}">
                <a16:creationId xmlns:a16="http://schemas.microsoft.com/office/drawing/2014/main" id="{6A61E09E-EB14-6CC9-43DB-4A5CF4FEDB70}"/>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B59EDE8-8DE7-89CB-4995-F3747BFFD4CC}"/>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156320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6CDFC-66A3-D726-3DCD-DBCCAEC5FC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57F2638C-36FE-AE5C-F5A5-2C784EEB6D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B2C6E49-BE27-26EC-13E5-5DE1B6E21D0B}"/>
              </a:ext>
            </a:extLst>
          </p:cNvPr>
          <p:cNvSpPr>
            <a:spLocks noGrp="1"/>
          </p:cNvSpPr>
          <p:nvPr>
            <p:ph type="dt" sz="half" idx="10"/>
          </p:nvPr>
        </p:nvSpPr>
        <p:spPr/>
        <p:txBody>
          <a:bodyPr/>
          <a:lstStyle/>
          <a:p>
            <a:fld id="{99FC84EC-8C4B-442D-8D5F-9C2EAF7A81A5}" type="datetimeFigureOut">
              <a:rPr lang="vi-VN" smtClean="0"/>
              <a:t>03/12/2025</a:t>
            </a:fld>
            <a:endParaRPr lang="vi-VN"/>
          </a:p>
        </p:txBody>
      </p:sp>
      <p:sp>
        <p:nvSpPr>
          <p:cNvPr id="5" name="Footer Placeholder 4">
            <a:extLst>
              <a:ext uri="{FF2B5EF4-FFF2-40B4-BE49-F238E27FC236}">
                <a16:creationId xmlns:a16="http://schemas.microsoft.com/office/drawing/2014/main" id="{5133B0F3-CA86-EF58-7B14-DCBF6CA7CA6F}"/>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B655F0D3-9589-24FD-6848-CDE5FDFA6299}"/>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1160859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56F4E-ABD1-D17D-BCEF-5649EF47044D}"/>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BEE4D2B7-754C-77BC-94CF-C611E8DA884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DDF6876D-400D-1C9E-7579-4A0867FAB29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AD75CCF3-EB98-C742-D358-C32AF97961C0}"/>
              </a:ext>
            </a:extLst>
          </p:cNvPr>
          <p:cNvSpPr>
            <a:spLocks noGrp="1"/>
          </p:cNvSpPr>
          <p:nvPr>
            <p:ph type="dt" sz="half" idx="10"/>
          </p:nvPr>
        </p:nvSpPr>
        <p:spPr/>
        <p:txBody>
          <a:bodyPr/>
          <a:lstStyle/>
          <a:p>
            <a:fld id="{99FC84EC-8C4B-442D-8D5F-9C2EAF7A81A5}" type="datetimeFigureOut">
              <a:rPr lang="vi-VN" smtClean="0"/>
              <a:t>03/12/2025</a:t>
            </a:fld>
            <a:endParaRPr lang="vi-VN"/>
          </a:p>
        </p:txBody>
      </p:sp>
      <p:sp>
        <p:nvSpPr>
          <p:cNvPr id="6" name="Footer Placeholder 5">
            <a:extLst>
              <a:ext uri="{FF2B5EF4-FFF2-40B4-BE49-F238E27FC236}">
                <a16:creationId xmlns:a16="http://schemas.microsoft.com/office/drawing/2014/main" id="{5797D42B-7341-4987-5AF2-145D738EBFC7}"/>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A685DBAE-5346-C07E-3249-1FCC68D94DDE}"/>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4181762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24221-73CF-222A-92AA-9653A3AAA355}"/>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644418CA-9FFB-6CDC-16E5-F18284D118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CE8969-0F38-1C57-E92E-824AFE4EBD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D6C8BDC3-C8C9-3E33-271D-8DB350F316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406274A-A669-6187-4AB5-0199B7E6AB5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DC08AD32-8B17-E82F-A0E4-05A19B9ABA18}"/>
              </a:ext>
            </a:extLst>
          </p:cNvPr>
          <p:cNvSpPr>
            <a:spLocks noGrp="1"/>
          </p:cNvSpPr>
          <p:nvPr>
            <p:ph type="dt" sz="half" idx="10"/>
          </p:nvPr>
        </p:nvSpPr>
        <p:spPr/>
        <p:txBody>
          <a:bodyPr/>
          <a:lstStyle/>
          <a:p>
            <a:fld id="{99FC84EC-8C4B-442D-8D5F-9C2EAF7A81A5}" type="datetimeFigureOut">
              <a:rPr lang="vi-VN" smtClean="0"/>
              <a:t>03/12/2025</a:t>
            </a:fld>
            <a:endParaRPr lang="vi-VN"/>
          </a:p>
        </p:txBody>
      </p:sp>
      <p:sp>
        <p:nvSpPr>
          <p:cNvPr id="8" name="Footer Placeholder 7">
            <a:extLst>
              <a:ext uri="{FF2B5EF4-FFF2-40B4-BE49-F238E27FC236}">
                <a16:creationId xmlns:a16="http://schemas.microsoft.com/office/drawing/2014/main" id="{1A4BFCF3-CAE5-A927-D5F2-A1290042D687}"/>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FC7A2F48-DCD3-3587-2633-D96F8819E055}"/>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351225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DA094-7C76-EEBE-F16B-EECBC042B912}"/>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C63AE51F-2154-1550-B6C4-F6B95CB62DE4}"/>
              </a:ext>
            </a:extLst>
          </p:cNvPr>
          <p:cNvSpPr>
            <a:spLocks noGrp="1"/>
          </p:cNvSpPr>
          <p:nvPr>
            <p:ph type="dt" sz="half" idx="10"/>
          </p:nvPr>
        </p:nvSpPr>
        <p:spPr/>
        <p:txBody>
          <a:bodyPr/>
          <a:lstStyle/>
          <a:p>
            <a:fld id="{99FC84EC-8C4B-442D-8D5F-9C2EAF7A81A5}" type="datetimeFigureOut">
              <a:rPr lang="vi-VN" smtClean="0"/>
              <a:t>03/12/2025</a:t>
            </a:fld>
            <a:endParaRPr lang="vi-VN"/>
          </a:p>
        </p:txBody>
      </p:sp>
      <p:sp>
        <p:nvSpPr>
          <p:cNvPr id="4" name="Footer Placeholder 3">
            <a:extLst>
              <a:ext uri="{FF2B5EF4-FFF2-40B4-BE49-F238E27FC236}">
                <a16:creationId xmlns:a16="http://schemas.microsoft.com/office/drawing/2014/main" id="{38163151-5636-8DB7-7E96-4C78C89C8B4A}"/>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3E9CA4CC-019E-5D4B-8F48-3AAF535D50C0}"/>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4018477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9C47A9-CB06-DFA6-CD7C-95712BFBC50A}"/>
              </a:ext>
            </a:extLst>
          </p:cNvPr>
          <p:cNvSpPr>
            <a:spLocks noGrp="1"/>
          </p:cNvSpPr>
          <p:nvPr>
            <p:ph type="dt" sz="half" idx="10"/>
          </p:nvPr>
        </p:nvSpPr>
        <p:spPr/>
        <p:txBody>
          <a:bodyPr/>
          <a:lstStyle/>
          <a:p>
            <a:fld id="{99FC84EC-8C4B-442D-8D5F-9C2EAF7A81A5}" type="datetimeFigureOut">
              <a:rPr lang="vi-VN" smtClean="0"/>
              <a:t>03/12/2025</a:t>
            </a:fld>
            <a:endParaRPr lang="vi-VN"/>
          </a:p>
        </p:txBody>
      </p:sp>
      <p:sp>
        <p:nvSpPr>
          <p:cNvPr id="3" name="Footer Placeholder 2">
            <a:extLst>
              <a:ext uri="{FF2B5EF4-FFF2-40B4-BE49-F238E27FC236}">
                <a16:creationId xmlns:a16="http://schemas.microsoft.com/office/drawing/2014/main" id="{B688E06A-6429-B06D-0A53-48C6A1ABBDC9}"/>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70C77A3B-419F-F0C2-C38D-933559D22E4A}"/>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4038057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B8436-5E08-67AD-11AB-506C6F825F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CDDFA2C4-DD86-228F-C238-6E60A2C6E8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95CFF258-A007-A80B-1723-76AEE1C7E5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8AE16F-2996-2DEA-86B3-11A666F871DB}"/>
              </a:ext>
            </a:extLst>
          </p:cNvPr>
          <p:cNvSpPr>
            <a:spLocks noGrp="1"/>
          </p:cNvSpPr>
          <p:nvPr>
            <p:ph type="dt" sz="half" idx="10"/>
          </p:nvPr>
        </p:nvSpPr>
        <p:spPr/>
        <p:txBody>
          <a:bodyPr/>
          <a:lstStyle/>
          <a:p>
            <a:fld id="{99FC84EC-8C4B-442D-8D5F-9C2EAF7A81A5}" type="datetimeFigureOut">
              <a:rPr lang="vi-VN" smtClean="0"/>
              <a:t>03/12/2025</a:t>
            </a:fld>
            <a:endParaRPr lang="vi-VN"/>
          </a:p>
        </p:txBody>
      </p:sp>
      <p:sp>
        <p:nvSpPr>
          <p:cNvPr id="6" name="Footer Placeholder 5">
            <a:extLst>
              <a:ext uri="{FF2B5EF4-FFF2-40B4-BE49-F238E27FC236}">
                <a16:creationId xmlns:a16="http://schemas.microsoft.com/office/drawing/2014/main" id="{63C2A2D0-A5A5-77AF-A997-0FA6790C07DA}"/>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AEBDA29B-FA87-8002-C458-DF73A489DCD2}"/>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121131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ECAFE-8DDD-7DD0-00C2-043AF8F268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8FE296DD-BEE1-C9CC-EC6E-651D666093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BBCF18AE-BFB8-C3DA-B990-368A726374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C5A7B2-534D-87E9-C218-2130A0B5CA3A}"/>
              </a:ext>
            </a:extLst>
          </p:cNvPr>
          <p:cNvSpPr>
            <a:spLocks noGrp="1"/>
          </p:cNvSpPr>
          <p:nvPr>
            <p:ph type="dt" sz="half" idx="10"/>
          </p:nvPr>
        </p:nvSpPr>
        <p:spPr/>
        <p:txBody>
          <a:bodyPr/>
          <a:lstStyle/>
          <a:p>
            <a:fld id="{99FC84EC-8C4B-442D-8D5F-9C2EAF7A81A5}" type="datetimeFigureOut">
              <a:rPr lang="vi-VN" smtClean="0"/>
              <a:t>03/12/2025</a:t>
            </a:fld>
            <a:endParaRPr lang="vi-VN"/>
          </a:p>
        </p:txBody>
      </p:sp>
      <p:sp>
        <p:nvSpPr>
          <p:cNvPr id="6" name="Footer Placeholder 5">
            <a:extLst>
              <a:ext uri="{FF2B5EF4-FFF2-40B4-BE49-F238E27FC236}">
                <a16:creationId xmlns:a16="http://schemas.microsoft.com/office/drawing/2014/main" id="{E1D0D4D8-2CC0-D502-05D3-9925A7881BC4}"/>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2954FF2C-C259-DD8E-0507-A8D04C5A676E}"/>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2117903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4E0295-D369-89F5-9277-31EE2CFBF2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BD1CE0A6-0B5B-8814-F57E-8027791D44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9853E429-06DD-1C31-8800-DCCF06DCA2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FC84EC-8C4B-442D-8D5F-9C2EAF7A81A5}" type="datetimeFigureOut">
              <a:rPr lang="vi-VN" smtClean="0"/>
              <a:t>03/12/2025</a:t>
            </a:fld>
            <a:endParaRPr lang="vi-VN"/>
          </a:p>
        </p:txBody>
      </p:sp>
      <p:sp>
        <p:nvSpPr>
          <p:cNvPr id="5" name="Footer Placeholder 4">
            <a:extLst>
              <a:ext uri="{FF2B5EF4-FFF2-40B4-BE49-F238E27FC236}">
                <a16:creationId xmlns:a16="http://schemas.microsoft.com/office/drawing/2014/main" id="{57E2119D-BA71-0778-1060-DFBBE34FA3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E3655C95-A96F-88A5-190F-290EEF271F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5DD31D-FED8-4410-9FA8-A03404C53A84}" type="slidenum">
              <a:rPr lang="vi-VN" smtClean="0"/>
              <a:t>‹#›</a:t>
            </a:fld>
            <a:endParaRPr lang="vi-VN"/>
          </a:p>
        </p:txBody>
      </p:sp>
    </p:spTree>
    <p:extLst>
      <p:ext uri="{BB962C8B-B14F-4D97-AF65-F5344CB8AC3E}">
        <p14:creationId xmlns:p14="http://schemas.microsoft.com/office/powerpoint/2010/main" val="1261145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CB28C-8A37-4ABD-802C-DFA2B688B0F0}"/>
              </a:ext>
            </a:extLst>
          </p:cNvPr>
          <p:cNvSpPr>
            <a:spLocks noGrp="1"/>
          </p:cNvSpPr>
          <p:nvPr>
            <p:ph type="ctrTitle"/>
          </p:nvPr>
        </p:nvSpPr>
        <p:spPr>
          <a:xfrm>
            <a:off x="231112" y="741746"/>
            <a:ext cx="11890550" cy="3858567"/>
          </a:xfrm>
        </p:spPr>
        <p:txBody>
          <a:bodyPr>
            <a:normAutofit/>
          </a:bodyPr>
          <a:lstStyle/>
          <a:p>
            <a:pPr>
              <a:spcAft>
                <a:spcPts val="600"/>
              </a:spcAft>
            </a:pPr>
            <a:r>
              <a:rPr lang="en-US" b="1">
                <a:solidFill>
                  <a:srgbClr val="FF0000"/>
                </a:solidFill>
                <a:effectLst/>
                <a:latin typeface="Times New Roman" panose="02020603050405020304" pitchFamily="18" charset="0"/>
                <a:ea typeface="Times New Roman" panose="02020603050405020304" pitchFamily="18" charset="0"/>
              </a:rPr>
              <a:t>HỘI NGHỊ</a:t>
            </a:r>
            <a:br>
              <a:rPr lang="vi-VN" sz="4400" b="1">
                <a:solidFill>
                  <a:srgbClr val="FF0000"/>
                </a:solidFill>
                <a:effectLst/>
                <a:latin typeface="Times New Roman" panose="02020603050405020304" pitchFamily="18" charset="0"/>
                <a:ea typeface="Times New Roman" panose="02020603050405020304" pitchFamily="18" charset="0"/>
              </a:rPr>
            </a:br>
            <a:r>
              <a:rPr lang="vi-VN" sz="3200">
                <a:solidFill>
                  <a:srgbClr val="000099"/>
                </a:solidFill>
              </a:rPr>
              <a:t>NGHIÊN CỨU, HỌC TẬP, QUÁN TRIỆT, TUYÊN TRUYỀN, TRIỂN KHAI</a:t>
            </a:r>
            <a:r>
              <a:rPr lang="en-US" sz="3200">
                <a:solidFill>
                  <a:srgbClr val="000099"/>
                </a:solidFill>
              </a:rPr>
              <a:t> </a:t>
            </a:r>
            <a:r>
              <a:rPr lang="vi-VN" sz="3200">
                <a:solidFill>
                  <a:srgbClr val="000099"/>
                </a:solidFill>
              </a:rPr>
              <a:t>THỰC HIỆN NGHỊ QUYẾT </a:t>
            </a:r>
            <a:br>
              <a:rPr lang="en-US" sz="3200">
                <a:solidFill>
                  <a:srgbClr val="000099"/>
                </a:solidFill>
              </a:rPr>
            </a:br>
            <a:r>
              <a:rPr lang="vi-VN" sz="3200">
                <a:solidFill>
                  <a:srgbClr val="000099"/>
                </a:solidFill>
              </a:rPr>
              <a:t>ĐẠI HỘI LẦN THỨ XVIII ĐẢNG BỘ THÀNH PHỐ</a:t>
            </a:r>
            <a:br>
              <a:rPr lang="vi-VN" sz="3200">
                <a:solidFill>
                  <a:srgbClr val="000099"/>
                </a:solidFill>
              </a:rPr>
            </a:br>
            <a:r>
              <a:rPr lang="vi-VN" sz="3200">
                <a:solidFill>
                  <a:srgbClr val="000099"/>
                </a:solidFill>
              </a:rPr>
              <a:t>VÀ CHƯƠNG TRÌNH HÀNH ĐỘNG THỰC HIỆN NGHỊ QUYẾT NHIỆM KỲ 2025 - 2030</a:t>
            </a:r>
          </a:p>
        </p:txBody>
      </p:sp>
      <p:sp>
        <p:nvSpPr>
          <p:cNvPr id="3" name="Subtitle 2">
            <a:extLst>
              <a:ext uri="{FF2B5EF4-FFF2-40B4-BE49-F238E27FC236}">
                <a16:creationId xmlns:a16="http://schemas.microsoft.com/office/drawing/2014/main" id="{810D6180-7176-21B0-1E65-25F46B790FB3}"/>
              </a:ext>
            </a:extLst>
          </p:cNvPr>
          <p:cNvSpPr>
            <a:spLocks noGrp="1"/>
          </p:cNvSpPr>
          <p:nvPr>
            <p:ph type="subTitle" idx="1"/>
          </p:nvPr>
        </p:nvSpPr>
        <p:spPr>
          <a:xfrm>
            <a:off x="231112" y="5932398"/>
            <a:ext cx="11585749" cy="444640"/>
          </a:xfrm>
        </p:spPr>
        <p:txBody>
          <a:bodyPr>
            <a:noAutofit/>
          </a:bodyPr>
          <a:lstStyle/>
          <a:p>
            <a:r>
              <a:rPr lang="vi-VN" b="0" i="1">
                <a:solidFill>
                  <a:srgbClr val="000099"/>
                </a:solidFill>
                <a:effectLst/>
                <a:latin typeface="Times New Roman" panose="02020603050405020304" pitchFamily="18" charset="0"/>
                <a:ea typeface="Times New Roman" panose="02020603050405020304" pitchFamily="18" charset="0"/>
              </a:rPr>
              <a:t>Ngày </a:t>
            </a:r>
            <a:r>
              <a:rPr lang="en-US" b="0" i="1">
                <a:solidFill>
                  <a:srgbClr val="000099"/>
                </a:solidFill>
                <a:effectLst/>
                <a:latin typeface="Times New Roman" panose="02020603050405020304" pitchFamily="18" charset="0"/>
                <a:ea typeface="Times New Roman" panose="02020603050405020304" pitchFamily="18" charset="0"/>
              </a:rPr>
              <a:t>05</a:t>
            </a:r>
            <a:r>
              <a:rPr lang="vi-VN" b="0" i="1">
                <a:solidFill>
                  <a:srgbClr val="000099"/>
                </a:solidFill>
                <a:effectLst/>
                <a:latin typeface="Times New Roman" panose="02020603050405020304" pitchFamily="18" charset="0"/>
                <a:ea typeface="Times New Roman" panose="02020603050405020304" pitchFamily="18" charset="0"/>
              </a:rPr>
              <a:t> tháng 12 năm 202</a:t>
            </a:r>
            <a:r>
              <a:rPr lang="en-US" b="0" i="1">
                <a:solidFill>
                  <a:srgbClr val="000099"/>
                </a:solidFill>
                <a:effectLst/>
                <a:latin typeface="Times New Roman" panose="02020603050405020304" pitchFamily="18" charset="0"/>
                <a:ea typeface="Times New Roman" panose="02020603050405020304" pitchFamily="18" charset="0"/>
              </a:rPr>
              <a:t>5</a:t>
            </a:r>
            <a:br>
              <a:rPr lang="vi-VN" b="1">
                <a:solidFill>
                  <a:srgbClr val="000099"/>
                </a:solidFill>
                <a:effectLst/>
                <a:latin typeface="Times New Roman" panose="02020603050405020304" pitchFamily="18" charset="0"/>
                <a:ea typeface="Times New Roman" panose="02020603050405020304" pitchFamily="18" charset="0"/>
              </a:rPr>
            </a:br>
            <a:endParaRPr lang="vi-VN">
              <a:solidFill>
                <a:srgbClr val="000099"/>
              </a:solidFill>
            </a:endParaRPr>
          </a:p>
        </p:txBody>
      </p:sp>
      <p:sp>
        <p:nvSpPr>
          <p:cNvPr id="5" name="TextBox 4">
            <a:extLst>
              <a:ext uri="{FF2B5EF4-FFF2-40B4-BE49-F238E27FC236}">
                <a16:creationId xmlns:a16="http://schemas.microsoft.com/office/drawing/2014/main" id="{88F67C7A-880D-9064-EBE6-17DADF470DE4}"/>
              </a:ext>
            </a:extLst>
          </p:cNvPr>
          <p:cNvSpPr txBox="1"/>
          <p:nvPr/>
        </p:nvSpPr>
        <p:spPr>
          <a:xfrm>
            <a:off x="2534856" y="306253"/>
            <a:ext cx="7616141" cy="1384995"/>
          </a:xfrm>
          <a:prstGeom prst="rect">
            <a:avLst/>
          </a:prstGeom>
          <a:noFill/>
        </p:spPr>
        <p:txBody>
          <a:bodyPr wrap="square">
            <a:spAutoFit/>
          </a:bodyPr>
          <a:lstStyle/>
          <a:p>
            <a:pPr algn="ctr"/>
            <a:r>
              <a:rPr lang="vi-VN" sz="2800">
                <a:solidFill>
                  <a:srgbClr val="FF0000"/>
                </a:solidFill>
                <a:effectLst/>
                <a:latin typeface="Times New Roman" panose="02020603050405020304" pitchFamily="18" charset="0"/>
                <a:ea typeface="Times New Roman" panose="02020603050405020304" pitchFamily="18" charset="0"/>
              </a:rPr>
              <a:t>ĐẢNG B</a:t>
            </a:r>
            <a:r>
              <a:rPr lang="en-US" sz="2800">
                <a:solidFill>
                  <a:srgbClr val="FF0000"/>
                </a:solidFill>
                <a:effectLst/>
                <a:latin typeface="Times New Roman" panose="02020603050405020304" pitchFamily="18" charset="0"/>
                <a:ea typeface="Times New Roman" panose="02020603050405020304" pitchFamily="18" charset="0"/>
              </a:rPr>
              <a:t>Ộ</a:t>
            </a:r>
            <a:r>
              <a:rPr lang="vi-VN" sz="2800">
                <a:solidFill>
                  <a:srgbClr val="FF0000"/>
                </a:solidFill>
                <a:effectLst/>
                <a:latin typeface="Times New Roman" panose="02020603050405020304" pitchFamily="18" charset="0"/>
                <a:ea typeface="Times New Roman" panose="02020603050405020304" pitchFamily="18" charset="0"/>
              </a:rPr>
              <a:t> XÃ </a:t>
            </a:r>
            <a:r>
              <a:rPr lang="en-US" sz="2800">
                <a:solidFill>
                  <a:srgbClr val="FF0000"/>
                </a:solidFill>
                <a:effectLst/>
                <a:latin typeface="Times New Roman" panose="02020603050405020304" pitchFamily="18" charset="0"/>
                <a:ea typeface="Times New Roman" panose="02020603050405020304" pitchFamily="18" charset="0"/>
              </a:rPr>
              <a:t>PHÙ ĐỔNG</a:t>
            </a:r>
            <a:br>
              <a:rPr lang="vi-VN" sz="2800" b="1">
                <a:solidFill>
                  <a:srgbClr val="FF0000"/>
                </a:solidFill>
                <a:effectLst/>
                <a:latin typeface="Times New Roman" panose="02020603050405020304" pitchFamily="18" charset="0"/>
                <a:ea typeface="Times New Roman" panose="02020603050405020304" pitchFamily="18" charset="0"/>
              </a:rPr>
            </a:br>
            <a:r>
              <a:rPr lang="vi-VN" sz="2800" b="1">
                <a:solidFill>
                  <a:srgbClr val="FF0000"/>
                </a:solidFill>
                <a:effectLst/>
                <a:latin typeface="Times New Roman" panose="02020603050405020304" pitchFamily="18" charset="0"/>
                <a:ea typeface="Times New Roman" panose="02020603050405020304" pitchFamily="18" charset="0"/>
              </a:rPr>
              <a:t>CHI BỘ</a:t>
            </a:r>
            <a:r>
              <a:rPr lang="en-US" sz="2800" b="1">
                <a:solidFill>
                  <a:srgbClr val="FF0000"/>
                </a:solidFill>
                <a:effectLst/>
                <a:latin typeface="Times New Roman" panose="02020603050405020304" pitchFamily="18" charset="0"/>
                <a:ea typeface="Times New Roman" panose="02020603050405020304" pitchFamily="18" charset="0"/>
              </a:rPr>
              <a:t> TRƯỜNG TIỂU HỌC TIỀN PHONG</a:t>
            </a:r>
            <a:br>
              <a:rPr lang="vi-VN" sz="2800" b="1">
                <a:effectLst/>
                <a:latin typeface="Times New Roman" panose="02020603050405020304" pitchFamily="18" charset="0"/>
                <a:ea typeface="Times New Roman" panose="02020603050405020304" pitchFamily="18" charset="0"/>
              </a:rPr>
            </a:br>
            <a:endParaRPr lang="vi-VN" sz="2800" b="1"/>
          </a:p>
        </p:txBody>
      </p:sp>
      <p:sp>
        <p:nvSpPr>
          <p:cNvPr id="4" name="Rectangle 3">
            <a:extLst>
              <a:ext uri="{FF2B5EF4-FFF2-40B4-BE49-F238E27FC236}">
                <a16:creationId xmlns:a16="http://schemas.microsoft.com/office/drawing/2014/main" id="{A9C43FE1-DD5E-7372-59BF-267672382501}"/>
              </a:ext>
            </a:extLst>
          </p:cNvPr>
          <p:cNvSpPr/>
          <p:nvPr/>
        </p:nvSpPr>
        <p:spPr>
          <a:xfrm>
            <a:off x="150725" y="160774"/>
            <a:ext cx="11897249" cy="6521380"/>
          </a:xfrm>
          <a:prstGeom prst="rect">
            <a:avLst/>
          </a:prstGeom>
          <a:noFill/>
          <a:ln w="57150">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vi-VN"/>
          </a:p>
        </p:txBody>
      </p:sp>
    </p:spTree>
    <p:extLst>
      <p:ext uri="{BB962C8B-B14F-4D97-AF65-F5344CB8AC3E}">
        <p14:creationId xmlns:p14="http://schemas.microsoft.com/office/powerpoint/2010/main" val="10622360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69</Words>
  <Application>Microsoft Office PowerPoint</Application>
  <PresentationFormat>Widescreen</PresentationFormat>
  <Paragraphs>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HỘI NGHỊ NGHIÊN CỨU, HỌC TẬP, QUÁN TRIỆT, TUYÊN TRUYỀN, TRIỂN KHAI THỰC HIỆN NGHỊ QUYẾT  ĐẠI HỘI LẦN THỨ XVIII ĐẢNG BỘ THÀNH PHỐ VÀ CHƯƠNG TRÌNH HÀNH ĐỘNG THỰC HIỆN NGHỊ QUYẾT NHIỆM KỲ 2025 - 2030</vt:lpstr>
    </vt:vector>
  </TitlesOfParts>
  <Company>Techsi.vn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Dao Hai Cuong</dc:creator>
  <cp:lastModifiedBy>Dao Hai Cuong</cp:lastModifiedBy>
  <cp:revision>4</cp:revision>
  <dcterms:created xsi:type="dcterms:W3CDTF">2024-12-16T02:59:27Z</dcterms:created>
  <dcterms:modified xsi:type="dcterms:W3CDTF">2025-12-03T02:32:20Z</dcterms:modified>
</cp:coreProperties>
</file>