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88" r:id="rId4"/>
    <p:sldId id="303" r:id="rId5"/>
    <p:sldId id="285" r:id="rId6"/>
    <p:sldId id="260" r:id="rId7"/>
    <p:sldId id="304" r:id="rId8"/>
    <p:sldId id="322" r:id="rId9"/>
    <p:sldId id="302" r:id="rId10"/>
    <p:sldId id="328" r:id="rId11"/>
    <p:sldId id="309" r:id="rId12"/>
    <p:sldId id="307" r:id="rId13"/>
    <p:sldId id="327" r:id="rId14"/>
    <p:sldId id="329" r:id="rId15"/>
    <p:sldId id="330" r:id="rId16"/>
    <p:sldId id="331"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F6633-F56A-4FC4-8D94-7E6F74C464C3}"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A1615-71DB-467F-90A0-B1CBF04A2E60}" type="slidenum">
              <a:rPr lang="en-US" smtClean="0"/>
              <a:t>‹#›</a:t>
            </a:fld>
            <a:endParaRPr lang="en-US"/>
          </a:p>
        </p:txBody>
      </p:sp>
    </p:spTree>
    <p:extLst>
      <p:ext uri="{BB962C8B-B14F-4D97-AF65-F5344CB8AC3E}">
        <p14:creationId xmlns:p14="http://schemas.microsoft.com/office/powerpoint/2010/main" val="208980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Qua đến mỗi hoạt động, GV nói là đến trạm mới trên chuyến hành trình của mình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320770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554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0012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87008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5514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32693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0093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246070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4186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27572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45257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9069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30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00329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5887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3934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55534082"/>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12042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17818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17823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664714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42162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4855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2903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80469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1857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1851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337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12192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1329530597"/>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9588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7513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9323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2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61070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2/29/2024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1380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sv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svg"/><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svg"/><Relationship Id="rId10" Type="http://schemas.openxmlformats.org/officeDocument/2006/relationships/slideLayout" Target="../slideLayouts/slideLayout33.xml"/><Relationship Id="rId19" Type="http://schemas.openxmlformats.org/officeDocument/2006/relationships/image" Target="../media/image6.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50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2" name="Picture 7"/>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63480" y="152400"/>
            <a:ext cx="2128520" cy="168402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78FE9963-B9B5-9511-6EC9-3082C4220EAE}"/>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447801" y="123924"/>
            <a:ext cx="1242964" cy="1242964"/>
          </a:xfrm>
          <a:prstGeom prst="rect">
            <a:avLst/>
          </a:prstGeom>
        </p:spPr>
      </p:pic>
    </p:spTree>
    <p:extLst>
      <p:ext uri="{BB962C8B-B14F-4D97-AF65-F5344CB8AC3E}">
        <p14:creationId xmlns:p14="http://schemas.microsoft.com/office/powerpoint/2010/main" val="414033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1822208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3.png"/><Relationship Id="rId1" Type="http://schemas.openxmlformats.org/officeDocument/2006/relationships/slideLayout" Target="../slideLayouts/slideLayout25.xml"/><Relationship Id="rId5" Type="http://schemas.openxmlformats.org/officeDocument/2006/relationships/image" Target="../media/image12.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30.xml"/><Relationship Id="rId5" Type="http://schemas.openxmlformats.org/officeDocument/2006/relationships/image" Target="../media/image12.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5.svg"/><Relationship Id="rId5" Type="http://schemas.openxmlformats.org/officeDocument/2006/relationships/image" Target="../media/image21.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95400" y="1447800"/>
            <a:ext cx="10288270" cy="3370580"/>
          </a:xfrm>
          <a:prstGeom prst="rect">
            <a:avLst/>
          </a:prstGeom>
        </p:spPr>
      </p:pic>
      <p:pic>
        <p:nvPicPr>
          <p:cNvPr id="4" name="Picture 3">
            <a:extLst>
              <a:ext uri="{FF2B5EF4-FFF2-40B4-BE49-F238E27FC236}">
                <a16:creationId xmlns:a16="http://schemas.microsoft.com/office/drawing/2014/main" id="{26F002F9-455C-7559-B3B8-8091230BA744}"/>
              </a:ext>
            </a:extLst>
          </p:cNvPr>
          <p:cNvPicPr>
            <a:picLocks noChangeAspect="1"/>
          </p:cNvPicPr>
          <p:nvPr/>
        </p:nvPicPr>
        <p:blipFill>
          <a:blip r:embed="rId5"/>
          <a:stretch>
            <a:fillRect/>
          </a:stretch>
        </p:blipFill>
        <p:spPr>
          <a:xfrm>
            <a:off x="2830535" y="2054259"/>
            <a:ext cx="679762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6700" y="1133475"/>
            <a:ext cx="7105650" cy="4335145"/>
          </a:xfrm>
          <a:prstGeom prst="rect">
            <a:avLst/>
          </a:prstGeom>
        </p:spPr>
      </p:pic>
      <p:sp>
        <p:nvSpPr>
          <p:cNvPr id="6" name="Rectangles 5"/>
          <p:cNvSpPr/>
          <p:nvPr/>
        </p:nvSpPr>
        <p:spPr>
          <a:xfrm>
            <a:off x="809625" y="2143125"/>
            <a:ext cx="6362700" cy="156966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Lưu ý: Khi có nhiều lí do, em cần lựa chọn những lí do nổi bật và sắp xếp theo một trình tự hợp lí.</a:t>
            </a:r>
            <a:endParaRPr kumimoji="0" lang="en-GB"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324600" y="1447800"/>
            <a:ext cx="5297170" cy="5383530"/>
          </a:xfrm>
          <a:prstGeom prst="rect">
            <a:avLst/>
          </a:prstGeom>
        </p:spPr>
      </p:pic>
      <p:sp>
        <p:nvSpPr>
          <p:cNvPr id="2" name="TextBox 1">
            <a:extLst>
              <a:ext uri="{FF2B5EF4-FFF2-40B4-BE49-F238E27FC236}">
                <a16:creationId xmlns:a16="http://schemas.microsoft.com/office/drawing/2014/main" id="{B7021BF9-85DE-ED71-EC15-F7A97125EC4E}"/>
              </a:ext>
            </a:extLst>
          </p:cNvPr>
          <p:cNvSpPr txBox="1"/>
          <p:nvPr/>
        </p:nvSpPr>
        <p:spPr>
          <a:xfrm>
            <a:off x="1371601" y="190500"/>
            <a:ext cx="89439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153579" y="0"/>
            <a:ext cx="11866426" cy="6684907"/>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alt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Ngay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Câu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chuyện Tờ báo tường của tôi đã truyền không chỉ cho em mà cho tất cả mọi người bài học về lòng tốt. Em hứa sẽ giống như cậu bé trong câu chuyện, sẵn sàng giúp đỡ người khác lúc khó khăn..</a:t>
            </a:r>
            <a:endParaRPr kumimoji="0" lang="en-GB"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88845" y="1162050"/>
            <a:ext cx="5405320" cy="4114800"/>
          </a:xfrm>
          <a:prstGeom prst="rect">
            <a:avLst/>
          </a:prstGeom>
        </p:spPr>
      </p:pic>
      <p:sp>
        <p:nvSpPr>
          <p:cNvPr id="7" name="Rectangles 6"/>
          <p:cNvSpPr/>
          <p:nvPr/>
        </p:nvSpPr>
        <p:spPr>
          <a:xfrm>
            <a:off x="3776345" y="208470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Đọc</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soát</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lỗi</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 name="Hình ảnh 28" descr="Ảnh có chứa đầy màu sắc, được trang trí, đồ chơi, búp bê&#10;&#10;Mô tả được tạo tự động">
            <a:extLst>
              <a:ext uri="{FF2B5EF4-FFF2-40B4-BE49-F238E27FC236}">
                <a16:creationId xmlns:a16="http://schemas.microsoft.com/office/drawing/2014/main" id="{735A674C-21B4-E11B-4AE8-AFF707EE151E}"/>
              </a:ext>
            </a:extLst>
          </p:cNvPr>
          <p:cNvPicPr>
            <a:picLocks noChangeAspect="1"/>
          </p:cNvPicPr>
          <p:nvPr/>
        </p:nvPicPr>
        <p:blipFill>
          <a:blip r:embed="rId7"/>
          <a:stretch>
            <a:fillRect/>
          </a:stretch>
        </p:blipFill>
        <p:spPr>
          <a:xfrm>
            <a:off x="8210707" y="2814144"/>
            <a:ext cx="3829225" cy="3656872"/>
          </a:xfrm>
          <a:prstGeom prst="rect">
            <a:avLst/>
          </a:prstGeom>
        </p:spPr>
      </p:pic>
    </p:spTree>
    <p:extLst>
      <p:ext uri="{BB962C8B-B14F-4D97-AF65-F5344CB8AC3E}">
        <p14:creationId xmlns:p14="http://schemas.microsoft.com/office/powerpoint/2010/main" val="91734263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A10DA89-E5A6-7F70-2C09-DBFBFA938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3D1D235-866F-229E-AC13-E4009BFDA797}"/>
              </a:ext>
            </a:extLst>
          </p:cNvPr>
          <p:cNvSpPr/>
          <p:nvPr/>
        </p:nvSpPr>
        <p:spPr>
          <a:xfrm>
            <a:off x="2277693" y="824983"/>
            <a:ext cx="8152182" cy="9276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văn có đủ 3 phần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ounded Rectangle 10">
            <a:extLst>
              <a:ext uri="{FF2B5EF4-FFF2-40B4-BE49-F238E27FC236}">
                <a16:creationId xmlns:a16="http://schemas.microsoft.com/office/drawing/2014/main" id="{D256077F-9C52-2D6A-EA46-E1AB963C1CCA}"/>
              </a:ext>
            </a:extLst>
          </p:cNvPr>
          <p:cNvSpPr/>
          <p:nvPr/>
        </p:nvSpPr>
        <p:spPr>
          <a:xfrm>
            <a:off x="2857500" y="2121017"/>
            <a:ext cx="9115425" cy="1060334"/>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Lý do được trình bày có rõ ràng</a:t>
            </a:r>
            <a:r>
              <a:rPr lang="en-US" sz="4000" dirty="0">
                <a:solidFill>
                  <a:prstClr val="black">
                    <a:lumMod val="95000"/>
                    <a:lumOff val="5000"/>
                  </a:prstClr>
                </a:solidFill>
                <a:latin typeface="Cambria" panose="02040503050406030204" pitchFamily="18" charset="0"/>
                <a:ea typeface="Cambria" panose="02040503050406030204" pitchFamily="18" charset="0"/>
              </a:rPr>
              <a:t> </a:t>
            </a:r>
            <a:r>
              <a:rPr lang="vi-VN" sz="4000" dirty="0">
                <a:solidFill>
                  <a:prstClr val="black">
                    <a:lumMod val="95000"/>
                    <a:lumOff val="5000"/>
                  </a:prstClr>
                </a:solidFill>
                <a:latin typeface="Cambria" panose="02040503050406030204" pitchFamily="18" charset="0"/>
                <a:ea typeface="Cambria" panose="02040503050406030204" pitchFamily="18" charset="0"/>
              </a:rPr>
              <a:t>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7">
            <a:extLst>
              <a:ext uri="{FF2B5EF4-FFF2-40B4-BE49-F238E27FC236}">
                <a16:creationId xmlns:a16="http://schemas.microsoft.com/office/drawing/2014/main" id="{D2A12625-CDFF-B35E-67B0-7073C7E09CA4}"/>
              </a:ext>
            </a:extLst>
          </p:cNvPr>
          <p:cNvSpPr/>
          <p:nvPr/>
        </p:nvSpPr>
        <p:spPr>
          <a:xfrm>
            <a:off x="4238625" y="3626127"/>
            <a:ext cx="73342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lumMod val="95000"/>
                    <a:lumOff val="5000"/>
                  </a:prstClr>
                </a:solidFill>
                <a:latin typeface="Cambria" panose="02040503050406030204" pitchFamily="18" charset="0"/>
                <a:ea typeface="Cambria" panose="02040503050406030204" pitchFamily="18" charset="0"/>
              </a:rPr>
              <a:t>Bài làm có mắc lỗi về dùng từ, đặt câu, chính tả 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433575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930B-08D0-07B5-11DD-B30C6C865B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8E159-F6B5-94BF-7694-D66B5DCC395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40F1B63D-5177-7338-D53C-40D7EB00FD56}"/>
              </a:ext>
            </a:extLst>
          </p:cNvPr>
          <p:cNvGrpSpPr/>
          <p:nvPr/>
        </p:nvGrpSpPr>
        <p:grpSpPr>
          <a:xfrm>
            <a:off x="380523" y="709338"/>
            <a:ext cx="3939121" cy="4034423"/>
            <a:chOff x="140091" y="293028"/>
            <a:chExt cx="3939121" cy="4034423"/>
          </a:xfrm>
        </p:grpSpPr>
        <p:pic>
          <p:nvPicPr>
            <p:cNvPr id="5" name="图片 43">
              <a:extLst>
                <a:ext uri="{FF2B5EF4-FFF2-40B4-BE49-F238E27FC236}">
                  <a16:creationId xmlns:a16="http://schemas.microsoft.com/office/drawing/2014/main" id="{28B69C3D-0159-3628-2C05-796143F40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6" name="TextBox 5">
              <a:extLst>
                <a:ext uri="{FF2B5EF4-FFF2-40B4-BE49-F238E27FC236}">
                  <a16:creationId xmlns:a16="http://schemas.microsoft.com/office/drawing/2014/main" id="{880D262F-1B43-FBB7-C0BD-FE550ECD40CF}"/>
                </a:ext>
              </a:extLst>
            </p:cNvPr>
            <p:cNvSpPr txBox="1"/>
            <p:nvPr/>
          </p:nvSpPr>
          <p:spPr>
            <a:xfrm>
              <a:off x="1161977" y="2277350"/>
              <a:ext cx="25775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DF78A232-6DC2-EBD6-3C77-9046A20561DD}"/>
              </a:ext>
            </a:extLst>
          </p:cNvPr>
          <p:cNvGrpSpPr/>
          <p:nvPr/>
        </p:nvGrpSpPr>
        <p:grpSpPr>
          <a:xfrm>
            <a:off x="3979936" y="1945376"/>
            <a:ext cx="4045568" cy="4143445"/>
            <a:chOff x="4114024" y="2002174"/>
            <a:chExt cx="4045568" cy="4143445"/>
          </a:xfrm>
        </p:grpSpPr>
        <p:pic>
          <p:nvPicPr>
            <p:cNvPr id="8" name="图片 42">
              <a:extLst>
                <a:ext uri="{FF2B5EF4-FFF2-40B4-BE49-F238E27FC236}">
                  <a16:creationId xmlns:a16="http://schemas.microsoft.com/office/drawing/2014/main" id="{79808828-A5AB-BF51-28EE-5B296AFE62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9" name="TextBox 8">
              <a:extLst>
                <a:ext uri="{FF2B5EF4-FFF2-40B4-BE49-F238E27FC236}">
                  <a16:creationId xmlns:a16="http://schemas.microsoft.com/office/drawing/2014/main" id="{3C854987-0050-208B-A295-A9BCF9EF6D61}"/>
                </a:ext>
              </a:extLst>
            </p:cNvPr>
            <p:cNvSpPr txBox="1"/>
            <p:nvPr/>
          </p:nvSpPr>
          <p:spPr>
            <a:xfrm>
              <a:off x="5310044" y="4108535"/>
              <a:ext cx="24630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trước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mở</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B8E66F1-A772-A047-A2EC-C857E6086659}"/>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375571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77165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67200" y="4648200"/>
            <a:ext cx="2164080" cy="2245360"/>
          </a:xfrm>
          <a:prstGeom prst="rect">
            <a:avLst/>
          </a:prstGeom>
        </p:spPr>
      </p:pic>
      <p:sp>
        <p:nvSpPr>
          <p:cNvPr id="2" name="TextBox 1">
            <a:extLst>
              <a:ext uri="{FF2B5EF4-FFF2-40B4-BE49-F238E27FC236}">
                <a16:creationId xmlns:a16="http://schemas.microsoft.com/office/drawing/2014/main" id="{BD442EAC-5B56-0F2C-32BF-2596E8F9DDD4}"/>
              </a:ext>
            </a:extLst>
          </p:cNvPr>
          <p:cNvSpPr txBox="1"/>
          <p:nvPr/>
        </p:nvSpPr>
        <p:spPr>
          <a:xfrm>
            <a:off x="1476375" y="1476375"/>
            <a:ext cx="5048250" cy="2062103"/>
          </a:xfrm>
          <a:prstGeom prst="rect">
            <a:avLst/>
          </a:prstGeom>
          <a:noFill/>
        </p:spPr>
        <p:txBody>
          <a:bodyPr wrap="square" rtlCol="0">
            <a:spAutoFit/>
          </a:bodyPr>
          <a:lstStyle/>
          <a:p>
            <a:pPr algn="ctr"/>
            <a:r>
              <a:rPr lang="en-US" sz="3200" b="1" dirty="0" err="1">
                <a:solidFill>
                  <a:schemeClr val="bg1"/>
                </a:solidFill>
                <a:effectLst/>
                <a:latin typeface="+mj-lt"/>
                <a:ea typeface="Calibri" panose="020F0502020204030204" pitchFamily="34" charset="0"/>
              </a:rPr>
              <a:t>Hôm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trước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đã</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được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học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Chàng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trai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làng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Phù</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Ủng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Vậy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có</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thích</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này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không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Vì</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sao</a:t>
            </a:r>
            <a:r>
              <a:rPr lang="en-US" sz="3200" b="1" dirty="0">
                <a:solidFill>
                  <a:schemeClr val="bg1"/>
                </a:solidFill>
                <a:effectLst/>
                <a:latin typeface="+mj-lt"/>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1540"/>
          <a:stretch>
            <a:fillRect/>
          </a:stretch>
        </p:blipFill>
        <p:spPr>
          <a:xfrm>
            <a:off x="235585" y="1659255"/>
            <a:ext cx="11591925" cy="5198745"/>
          </a:xfrm>
          <a:prstGeom prst="rect">
            <a:avLst/>
          </a:prstGeom>
        </p:spPr>
      </p:pic>
      <p:pic>
        <p:nvPicPr>
          <p:cNvPr id="2" name="Picture 1">
            <a:extLst>
              <a:ext uri="{FF2B5EF4-FFF2-40B4-BE49-F238E27FC236}">
                <a16:creationId xmlns:a16="http://schemas.microsoft.com/office/drawing/2014/main" id="{7097C2C0-A8D3-25F7-AA6A-D41EB1C91B60}"/>
              </a:ext>
            </a:extLst>
          </p:cNvPr>
          <p:cNvPicPr>
            <a:picLocks noChangeAspect="1"/>
          </p:cNvPicPr>
          <p:nvPr/>
        </p:nvPicPr>
        <p:blipFill>
          <a:blip r:embed="rId6"/>
          <a:stretch>
            <a:fillRect/>
          </a:stretch>
        </p:blipFill>
        <p:spPr>
          <a:xfrm>
            <a:off x="4489584" y="174825"/>
            <a:ext cx="2755631" cy="1231499"/>
          </a:xfrm>
          <a:prstGeom prst="rect">
            <a:avLst/>
          </a:prstGeom>
        </p:spPr>
      </p:pic>
      <p:pic>
        <p:nvPicPr>
          <p:cNvPr id="4" name="Picture 3">
            <a:extLst>
              <a:ext uri="{FF2B5EF4-FFF2-40B4-BE49-F238E27FC236}">
                <a16:creationId xmlns:a16="http://schemas.microsoft.com/office/drawing/2014/main" id="{42F2DDAB-7980-6057-8666-8797E26505BF}"/>
              </a:ext>
            </a:extLst>
          </p:cNvPr>
          <p:cNvPicPr>
            <a:picLocks noChangeAspect="1"/>
          </p:cNvPicPr>
          <p:nvPr/>
        </p:nvPicPr>
        <p:blipFill>
          <a:blip r:embed="rId7"/>
          <a:stretch>
            <a:fillRect/>
          </a:stretch>
        </p:blipFill>
        <p:spPr>
          <a:xfrm>
            <a:off x="819068" y="1422948"/>
            <a:ext cx="10687214" cy="2011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938992"/>
          </a:xfrm>
          <a:prstGeom prst="rect">
            <a:avLst/>
          </a:prstGeom>
          <a:noFill/>
        </p:spPr>
        <p:txBody>
          <a:bodyPr wrap="square" rtlCol="0" anchor="t">
            <a:spAutoFit/>
          </a:bodyPr>
          <a:lstStyle/>
          <a:p>
            <a:pPr lvl="0" algn="just"/>
            <a:r>
              <a:rPr lang="vi-VN" altLang="en-US" sz="4000" dirty="0">
                <a:solidFill>
                  <a:prstClr val="black"/>
                </a:solidFill>
                <a:latin typeface="Calibri" panose="020F0502020204030204" pitchFamily="34" charset="0"/>
                <a:cs typeface="Calibri" panose="020F0502020204030204" pitchFamily="34" charset="0"/>
              </a:rPr>
              <a:t>Tìm hiểu được cách viết đoạn văn nêu ý kiến (nêu lý do em yêu thích một câu chuyện về tình yêu thương hoặc lòng biết ơn).</a:t>
            </a:r>
            <a:endParaRPr kumimoji="0" lang="en-GB" alt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4"/>
          <p:cNvPicPr>
            <a:picLocks noGrp="1" noChangeAspect="1"/>
          </p:cNvPicPr>
          <p:nvPr>
            <p:ph sz="half" idx="2"/>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D3C1B84C-9D8E-CB07-3481-D5EF1A82F66F}"/>
              </a:ext>
            </a:extLst>
          </p:cNvPr>
          <p:cNvPicPr>
            <a:picLocks noChangeAspect="1"/>
          </p:cNvPicPr>
          <p:nvPr/>
        </p:nvPicPr>
        <p:blipFill>
          <a:blip r:embed="rId5"/>
          <a:stretch>
            <a:fillRect/>
          </a:stretch>
        </p:blipFill>
        <p:spPr>
          <a:xfrm>
            <a:off x="3415028" y="323851"/>
            <a:ext cx="6297005" cy="11460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799" y="533400"/>
            <a:ext cx="8220075" cy="538162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629400" y="1400175"/>
            <a:ext cx="5297170" cy="5383530"/>
          </a:xfrm>
          <a:prstGeom prst="rect">
            <a:avLst/>
          </a:prstGeom>
        </p:spPr>
      </p:pic>
      <p:sp>
        <p:nvSpPr>
          <p:cNvPr id="2" name="Rectangles 1"/>
          <p:cNvSpPr/>
          <p:nvPr/>
        </p:nvSpPr>
        <p:spPr>
          <a:xfrm>
            <a:off x="781050" y="1571625"/>
            <a:ext cx="5810250" cy="3477875"/>
          </a:xfrm>
          <a:prstGeom prst="rect">
            <a:avLst/>
          </a:prstGeom>
          <a:noFill/>
          <a:ln>
            <a:noFill/>
          </a:ln>
        </p:spPr>
        <p:txBody>
          <a:bodyPr wrap="square" rtlCol="0" anchor="t">
            <a:spAutoFit/>
            <a:scene3d>
              <a:camera prst="orthographicFront"/>
              <a:lightRig rig="threePt" dir="t"/>
            </a:scene3d>
          </a:bodyPr>
          <a:lstStyle/>
          <a:p>
            <a:pPr lvl="0" algn="just"/>
            <a:r>
              <a:rPr lang="vi-VN" altLang="en-US" sz="44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Đề bài: Viết đoạn văn nêu lý do em yêu thích một câu chuyện về tình yêu thương hoặc lòng biết ơn.</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17445" y="1676400"/>
            <a:ext cx="5405320" cy="4114800"/>
          </a:xfrm>
          <a:prstGeom prst="rect">
            <a:avLst/>
          </a:prstGeom>
        </p:spPr>
      </p:pic>
      <p:sp>
        <p:nvSpPr>
          <p:cNvPr id="7" name="Rectangles 6"/>
          <p:cNvSpPr/>
          <p:nvPr/>
        </p:nvSpPr>
        <p:spPr>
          <a:xfrm>
            <a:off x="4004945" y="259905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Chuẩn</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bị</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Chọn câu chuyện kể về tình yêu thương hoặc lòng biết ơn mà em yêu thích (ví dụ: Tờ bảo tường của tôi, Trên khóm tre đầu ngõ,...).</a:t>
            </a:r>
            <a:endParaRPr lang="en-US" sz="28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3E04883-A08E-3A01-9EF4-69C2E624140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00049" y="2212776"/>
            <a:ext cx="6598708" cy="3711773"/>
          </a:xfrm>
          <a:prstGeom prst="rect">
            <a:avLst/>
          </a:prstGeom>
        </p:spPr>
      </p:pic>
      <p:pic>
        <p:nvPicPr>
          <p:cNvPr id="10" name="Picture 9" descr="A cartoon of a child reaching for a tree&#10;&#10;Description automatically generated">
            <a:extLst>
              <a:ext uri="{FF2B5EF4-FFF2-40B4-BE49-F238E27FC236}">
                <a16:creationId xmlns:a16="http://schemas.microsoft.com/office/drawing/2014/main" id="{E14801F1-FD73-C810-1AD1-46389B326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749" y="1952625"/>
            <a:ext cx="2418638" cy="430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2">
            <a:extLst>
              <a:ext uri="{FF2B5EF4-FFF2-40B4-BE49-F238E27FC236}">
                <a16:creationId xmlns:a16="http://schemas.microsoft.com/office/drawing/2014/main" id="{CEA83DAF-AF0A-C654-9B01-5B02407A27C4}"/>
              </a:ext>
            </a:extLst>
          </p:cNvPr>
          <p:cNvGraphicFramePr>
            <a:graphicFrameLocks noGrp="1"/>
          </p:cNvGraphicFramePr>
          <p:nvPr>
            <p:extLst>
              <p:ext uri="{D42A27DB-BD31-4B8C-83A1-F6EECF244321}">
                <p14:modId xmlns:p14="http://schemas.microsoft.com/office/powerpoint/2010/main" val="1539912497"/>
              </p:ext>
            </p:extLst>
          </p:nvPr>
        </p:nvGraphicFramePr>
        <p:xfrm>
          <a:off x="790574" y="1562099"/>
          <a:ext cx="10182226" cy="4108451"/>
        </p:xfrm>
        <a:graphic>
          <a:graphicData uri="http://schemas.openxmlformats.org/drawingml/2006/table">
            <a:tbl>
              <a:tblPr firstRow="1" bandRow="1">
                <a:tableStyleId>{7DF18680-E054-41AD-8BC1-D1AEF772440D}</a:tableStyleId>
              </a:tblPr>
              <a:tblGrid>
                <a:gridCol w="2247901">
                  <a:extLst>
                    <a:ext uri="{9D8B030D-6E8A-4147-A177-3AD203B41FA5}">
                      <a16:colId xmlns:a16="http://schemas.microsoft.com/office/drawing/2014/main" val="1246945049"/>
                    </a:ext>
                  </a:extLst>
                </a:gridCol>
                <a:gridCol w="7934325">
                  <a:extLst>
                    <a:ext uri="{9D8B030D-6E8A-4147-A177-3AD203B41FA5}">
                      <a16:colId xmlns:a16="http://schemas.microsoft.com/office/drawing/2014/main" val="1137185728"/>
                    </a:ext>
                  </a:extLst>
                </a:gridCol>
              </a:tblGrid>
              <a:tr h="1219201">
                <a:tc>
                  <a:txBody>
                    <a:bodyPr/>
                    <a:lstStyle/>
                    <a:p>
                      <a:r>
                        <a:rPr lang="en-US" b="1" dirty="0" err="1">
                          <a:solidFill>
                            <a:srgbClr val="FFFF00"/>
                          </a:solidFill>
                          <a:latin typeface="Cambria" panose="02040503050406030204" pitchFamily="18" charset="0"/>
                          <a:ea typeface="Cambria" panose="02040503050406030204" pitchFamily="18" charset="0"/>
                        </a:rPr>
                        <a:t>Mở</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đoạn</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686053"/>
                  </a:ext>
                </a:extLst>
              </a:tr>
              <a:tr h="1444625">
                <a:tc>
                  <a:txBody>
                    <a:bodyPr/>
                    <a:lstStyle/>
                    <a:p>
                      <a:pPr marL="0" marR="0" lvl="0" indent="0" algn="l" defTabSz="1662430" rtl="0" eaLnBrk="1" fontAlgn="auto" latinLnBrk="0" hangingPunct="1">
                        <a:lnSpc>
                          <a:spcPct val="100000"/>
                        </a:lnSpc>
                        <a:spcBef>
                          <a:spcPts val="0"/>
                        </a:spcBef>
                        <a:spcAft>
                          <a:spcPts val="0"/>
                        </a:spcAft>
                        <a:buClrTx/>
                        <a:buSzTx/>
                        <a:buFontTx/>
                        <a:buNone/>
                        <a:tabLst/>
                        <a:defRPr/>
                      </a:pPr>
                      <a:r>
                        <a:rPr lang="en-US" b="1" dirty="0" err="1">
                          <a:solidFill>
                            <a:srgbClr val="FFFF00"/>
                          </a:solidFill>
                          <a:latin typeface="Cambria" panose="02040503050406030204" pitchFamily="18" charset="0"/>
                          <a:ea typeface="Cambria" panose="02040503050406030204" pitchFamily="18" charset="0"/>
                        </a:rPr>
                        <a:t>Triển</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khai</a:t>
                      </a:r>
                      <a:endParaRPr lang="en-US" b="1" dirty="0">
                        <a:solidFill>
                          <a:srgbClr val="FFFF00"/>
                        </a:solidFill>
                        <a:latin typeface="Cambria" panose="02040503050406030204" pitchFamily="18" charset="0"/>
                        <a:ea typeface="Cambria" panose="02040503050406030204" pitchFamily="18" charset="0"/>
                      </a:endParaRPr>
                    </a:p>
                    <a:p>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586165"/>
                  </a:ext>
                </a:extLst>
              </a:tr>
              <a:tr h="1444625">
                <a:tc>
                  <a:txBody>
                    <a:bodyPr/>
                    <a:lstStyle/>
                    <a:p>
                      <a:r>
                        <a:rPr lang="en-US" b="1" dirty="0" err="1">
                          <a:solidFill>
                            <a:srgbClr val="FFFF00"/>
                          </a:solidFill>
                          <a:latin typeface="Cambria" panose="02040503050406030204" pitchFamily="18" charset="0"/>
                          <a:ea typeface="Cambria" panose="02040503050406030204" pitchFamily="18" charset="0"/>
                        </a:rPr>
                        <a:t>Kết</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thúc</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831642"/>
                  </a:ext>
                </a:extLst>
              </a:tr>
            </a:tbl>
          </a:graphicData>
        </a:graphic>
      </p:graphicFrame>
      <p:sp>
        <p:nvSpPr>
          <p:cNvPr id="3" name="TextBox 2">
            <a:extLst>
              <a:ext uri="{FF2B5EF4-FFF2-40B4-BE49-F238E27FC236}">
                <a16:creationId xmlns:a16="http://schemas.microsoft.com/office/drawing/2014/main" id="{488E6197-F9B5-B5CC-DB29-89BAF56EC4DF}"/>
              </a:ext>
            </a:extLst>
          </p:cNvPr>
          <p:cNvSpPr txBox="1"/>
          <p:nvPr/>
        </p:nvSpPr>
        <p:spPr>
          <a:xfrm>
            <a:off x="3305175" y="1676400"/>
            <a:ext cx="7477125" cy="954107"/>
          </a:xfrm>
          <a:prstGeom prst="rect">
            <a:avLst/>
          </a:prstGeom>
          <a:noFill/>
        </p:spPr>
        <p:txBody>
          <a:bodyPr wrap="square" rtlCol="0">
            <a:spAutoFit/>
          </a:bodyPr>
          <a:lstStyle/>
          <a:p>
            <a:pPr algn="just"/>
            <a:r>
              <a:rPr lang="en-US" sz="2800" b="0" i="0" u="none" strike="noStrike" dirty="0" err="1">
                <a:solidFill>
                  <a:srgbClr val="002060"/>
                </a:solidFill>
                <a:effectLst/>
                <a:latin typeface="Cambria" panose="02040503050406030204" pitchFamily="18" charset="0"/>
                <a:ea typeface="Cambria" panose="02040503050406030204" pitchFamily="18" charset="0"/>
              </a:rPr>
              <a:t>Giới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thiệu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nêu</a:t>
            </a:r>
            <a:r>
              <a:rPr lang="en-US" sz="2800" b="0" i="0" u="none" strike="noStrike" dirty="0">
                <a:solidFill>
                  <a:srgbClr val="002060"/>
                </a:solidFill>
                <a:effectLst/>
                <a:latin typeface="Cambria" panose="02040503050406030204" pitchFamily="18" charset="0"/>
                <a:ea typeface="Cambria" panose="02040503050406030204" pitchFamily="18" charset="0"/>
              </a:rPr>
              <a:t> ý </a:t>
            </a:r>
            <a:r>
              <a:rPr lang="en-US" sz="2800" b="0" i="0" u="none" strike="noStrike" dirty="0" err="1">
                <a:solidFill>
                  <a:srgbClr val="002060"/>
                </a:solidFill>
                <a:effectLst/>
                <a:latin typeface="Cambria" panose="02040503050406030204" pitchFamily="18" charset="0"/>
                <a:ea typeface="Cambria" panose="02040503050406030204" pitchFamily="18" charset="0"/>
              </a:rPr>
              <a:t>kiến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về</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đó</a:t>
            </a:r>
            <a:r>
              <a:rPr lang="en-US" sz="2800" b="0" i="0" u="none" strike="noStrike"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732E970-2F53-361F-F1B2-0616F2E23C1E}"/>
              </a:ext>
            </a:extLst>
          </p:cNvPr>
          <p:cNvSpPr txBox="1"/>
          <p:nvPr/>
        </p:nvSpPr>
        <p:spPr>
          <a:xfrm>
            <a:off x="3333750" y="2838450"/>
            <a:ext cx="754380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Nêu lí do yêu thích câu chuyện (ví dụ: bài học sâu sắc về lòng biết ơn, nhân vật hấp dẫn, chi tiết cảm động,...) kèm theo dẫn chứng cụ thể.</a:t>
            </a:r>
            <a:endParaRPr lang="en-US" sz="2800"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973527-79C6-7078-4FA1-2502E022C20E}"/>
              </a:ext>
            </a:extLst>
          </p:cNvPr>
          <p:cNvSpPr txBox="1"/>
          <p:nvPr/>
        </p:nvSpPr>
        <p:spPr>
          <a:xfrm>
            <a:off x="3257550" y="4552950"/>
            <a:ext cx="7543800"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Khẳng định lại ý kiến của em đối với câu chuyện.</a:t>
            </a:r>
          </a:p>
        </p:txBody>
      </p:sp>
    </p:spTree>
    <p:extLst>
      <p:ext uri="{BB962C8B-B14F-4D97-AF65-F5344CB8AC3E}">
        <p14:creationId xmlns:p14="http://schemas.microsoft.com/office/powerpoint/2010/main" val="115761457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3405" y="1371600"/>
            <a:ext cx="5468173" cy="4114800"/>
          </a:xfrm>
          <a:prstGeom prst="rect">
            <a:avLst/>
          </a:prstGeom>
        </p:spPr>
      </p:pic>
      <p:sp>
        <p:nvSpPr>
          <p:cNvPr id="4" name="Rectangles 3"/>
          <p:cNvSpPr/>
          <p:nvPr/>
        </p:nvSpPr>
        <p:spPr>
          <a:xfrm>
            <a:off x="2285676" y="2552700"/>
            <a:ext cx="3829703" cy="1107996"/>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6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66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6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endPar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662</Words>
  <Application>Microsoft Office PowerPoint</Application>
  <PresentationFormat>Widescreen</PresentationFormat>
  <Paragraphs>32</Paragraphs>
  <Slides>15</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宋体</vt:lpstr>
      <vt:lpstr>Arial</vt:lpstr>
      <vt:lpstr>Calibri</vt:lpstr>
      <vt:lpstr>Cambria</vt:lpstr>
      <vt:lpstr>等线</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2023-12-08T14:43:51Z</dcterms:created>
  <dcterms:modified xsi:type="dcterms:W3CDTF">2024-02-29T09:05:09Z</dcterms:modified>
</cp:coreProperties>
</file>