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23" r:id="rId6"/>
    <p:sldId id="324" r:id="rId7"/>
    <p:sldId id="325" r:id="rId8"/>
    <p:sldId id="326" r:id="rId9"/>
    <p:sldId id="327" r:id="rId10"/>
    <p:sldId id="328" r:id="rId11"/>
    <p:sldId id="285" r:id="rId12"/>
    <p:sldId id="329" r:id="rId13"/>
    <p:sldId id="330" r:id="rId14"/>
    <p:sldId id="265" r:id="rId15"/>
    <p:sldId id="331" r:id="rId16"/>
    <p:sldId id="304" r:id="rId17"/>
    <p:sldId id="319" r:id="rId18"/>
    <p:sldId id="3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912" y="29"/>
      </p:cViewPr>
      <p:guideLst/>
    </p:cSldViewPr>
  </p:slideViewPr>
  <p:notesTextViewPr>
    <p:cViewPr>
      <p:scale>
        <a:sx n="3" d="2"/>
        <a:sy n="3" d="2"/>
      </p:scale>
      <p:origin x="0" y="0"/>
    </p:cViewPr>
  </p:notesTextViewPr>
  <p:sorterViewPr>
    <p:cViewPr>
      <p:scale>
        <a:sx n="100" d="100"/>
        <a:sy n="100" d="100"/>
      </p:scale>
      <p:origin x="0" y="-90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a:solidFill>
                  <a:srgbClr val="FF0000"/>
                </a:solidFill>
                <a:latin typeface="Arial" panose="020B0604020202020204" pitchFamily="34" charset="0"/>
                <a:cs typeface="Arial" panose="020B0604020202020204" pitchFamily="34" charset="0"/>
              </a:rPr>
              <a:t>TỔ CHỨC LƯU TRỮ, TÌM KIẾM VÀ TRAO ĐỔI THÔNG TIN</a:t>
            </a: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sp>
        <p:nvSpPr>
          <p:cNvPr id="16" name="Cloud 15"/>
          <p:cNvSpPr/>
          <p:nvPr/>
        </p:nvSpPr>
        <p:spPr>
          <a:xfrm>
            <a:off x="2930646" y="1938129"/>
            <a:ext cx="6622787"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kể</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tìm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mượn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truyện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thư</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mình</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3" name="Picture 2"/>
          <p:cNvPicPr>
            <a:picLocks noChangeAspect="1"/>
          </p:cNvPicPr>
          <p:nvPr/>
        </p:nvPicPr>
        <p:blipFill>
          <a:blip r:embed="rId3"/>
          <a:stretch>
            <a:fillRect/>
          </a:stretch>
        </p:blipFill>
        <p:spPr>
          <a:xfrm>
            <a:off x="734584" y="1745208"/>
            <a:ext cx="4648200" cy="3886200"/>
          </a:xfrm>
          <a:prstGeom prst="rect">
            <a:avLst/>
          </a:prstGeom>
        </p:spPr>
      </p:pic>
      <p:pic>
        <p:nvPicPr>
          <p:cNvPr id="4" name="Picture 3"/>
          <p:cNvPicPr>
            <a:picLocks noChangeAspect="1"/>
          </p:cNvPicPr>
          <p:nvPr/>
        </p:nvPicPr>
        <p:blipFill>
          <a:blip r:embed="rId4"/>
          <a:stretch>
            <a:fillRect/>
          </a:stretch>
        </p:blipFill>
        <p:spPr>
          <a:xfrm>
            <a:off x="5341840" y="1745208"/>
            <a:ext cx="2686050" cy="4000500"/>
          </a:xfrm>
          <a:prstGeom prst="rect">
            <a:avLst/>
          </a:prstGeom>
        </p:spPr>
      </p:pic>
      <p:sp>
        <p:nvSpPr>
          <p:cNvPr id="10" name="Rectangle 9"/>
          <p:cNvSpPr/>
          <p:nvPr/>
        </p:nvSpPr>
        <p:spPr>
          <a:xfrm>
            <a:off x="8292519" y="3440757"/>
            <a:ext cx="3057099" cy="1421928"/>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áo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giúp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hợp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lý</a:t>
            </a:r>
            <a:endParaRPr lang="en-US" sz="2300" dirty="0">
              <a:solidFill>
                <a:srgbClr val="3333CC"/>
              </a:solidFill>
              <a:latin typeface="Arial" panose="020B0604020202020204" pitchFamily="34" charset="0"/>
              <a:cs typeface="Arial" panose="020B0604020202020204" pitchFamily="34" charset="0"/>
            </a:endParaRPr>
          </a:p>
        </p:txBody>
      </p:sp>
      <p:sp>
        <p:nvSpPr>
          <p:cNvPr id="12" name="Rounded Rectangle 11"/>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98340" y="2497524"/>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3333CC"/>
                </a:solidFill>
                <a:latin typeface="Arial" panose="020B0604020202020204" pitchFamily="34" charset="0"/>
                <a:cs typeface="Arial" panose="020B0604020202020204" pitchFamily="34" charset="0"/>
              </a:rPr>
              <a:t>Nhóm</a:t>
            </a:r>
            <a:r>
              <a:rPr lang="en-US" sz="2400" b="1" dirty="0">
                <a:solidFill>
                  <a:srgbClr val="3333CC"/>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5" name="Picture 4"/>
          <p:cNvPicPr>
            <a:picLocks noChangeAspect="1"/>
          </p:cNvPicPr>
          <p:nvPr/>
        </p:nvPicPr>
        <p:blipFill>
          <a:blip r:embed="rId3"/>
          <a:stretch>
            <a:fillRect/>
          </a:stretch>
        </p:blipFill>
        <p:spPr>
          <a:xfrm>
            <a:off x="764556" y="1965252"/>
            <a:ext cx="7405129" cy="3269688"/>
          </a:xfrm>
          <a:prstGeom prst="rect">
            <a:avLst/>
          </a:prstGeom>
        </p:spPr>
      </p:pic>
      <p:sp>
        <p:nvSpPr>
          <p:cNvPr id="10" name="Rounded Rectangle 9"/>
          <p:cNvSpPr/>
          <p:nvPr/>
        </p:nvSpPr>
        <p:spPr>
          <a:xfrm>
            <a:off x="8265221" y="2429295"/>
            <a:ext cx="3057099" cy="230647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1042" y="2142676"/>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3333CC"/>
                </a:solidFill>
                <a:latin typeface="Arial" panose="020B0604020202020204" pitchFamily="34" charset="0"/>
                <a:cs typeface="Arial" panose="020B0604020202020204" pitchFamily="34" charset="0"/>
              </a:rPr>
              <a:t>Nhóm</a:t>
            </a:r>
            <a:r>
              <a:rPr lang="en-US" sz="2400" b="1" dirty="0">
                <a:solidFill>
                  <a:srgbClr val="3333CC"/>
                </a:solidFill>
                <a:latin typeface="Arial" panose="020B0604020202020204" pitchFamily="34" charset="0"/>
                <a:cs typeface="Arial" panose="020B0604020202020204" pitchFamily="34" charset="0"/>
              </a:rPr>
              <a:t> 2</a:t>
            </a:r>
          </a:p>
        </p:txBody>
      </p:sp>
      <p:sp>
        <p:nvSpPr>
          <p:cNvPr id="12" name="Rectangle 11"/>
          <p:cNvSpPr/>
          <p:nvPr/>
        </p:nvSpPr>
        <p:spPr>
          <a:xfrm>
            <a:off x="8319814" y="3085909"/>
            <a:ext cx="2925936" cy="1421928"/>
          </a:xfrm>
          <a:prstGeom prst="rect">
            <a:avLst/>
          </a:prstGeom>
          <a:solidFill>
            <a:schemeClr val="bg1"/>
          </a:solidFill>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con </a:t>
            </a:r>
            <a:r>
              <a:rPr lang="en-US" sz="2400" dirty="0" err="1">
                <a:solidFill>
                  <a:srgbClr val="3333CC"/>
                </a:solidFill>
                <a:latin typeface="Arial" panose="020B0604020202020204" pitchFamily="34" charset="0"/>
                <a:cs typeface="Arial" panose="020B0604020202020204" pitchFamily="34" charset="0"/>
              </a:rPr>
              <a:t>vật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thứ</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tự</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nặng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3"/>
          <a:stretch/>
        </p:blipFill>
        <p:spPr>
          <a:xfrm>
            <a:off x="2063087" y="575906"/>
            <a:ext cx="7940726" cy="2958267"/>
          </a:xfrm>
          <a:prstGeom prst="rect">
            <a:avLst/>
          </a:prstGeom>
        </p:spPr>
      </p:pic>
      <p:pic>
        <p:nvPicPr>
          <p:cNvPr id="5" name="Picture 4"/>
          <p:cNvPicPr>
            <a:picLocks noChangeAspect="1"/>
          </p:cNvPicPr>
          <p:nvPr/>
        </p:nvPicPr>
        <p:blipFill>
          <a:blip r:embed="rId3"/>
          <a:stretch>
            <a:fillRect/>
          </a:stretch>
        </p:blipFill>
        <p:spPr>
          <a:xfrm>
            <a:off x="1288574" y="3576850"/>
            <a:ext cx="8728883" cy="2735050"/>
          </a:xfrm>
          <a:prstGeom prst="rect">
            <a:avLst/>
          </a:prstGeom>
        </p:spPr>
      </p:pic>
    </p:spTree>
    <p:extLst>
      <p:ext uri="{BB962C8B-B14F-4D97-AF65-F5344CB8AC3E}">
        <p14:creationId xmlns:p14="http://schemas.microsoft.com/office/powerpoint/2010/main" val="217896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2908568"/>
              </p:ext>
            </p:extLst>
          </p:nvPr>
        </p:nvGraphicFramePr>
        <p:xfrm>
          <a:off x="998807" y="1336098"/>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val="20000"/>
                    </a:ext>
                  </a:extLst>
                </a:gridCol>
                <a:gridCol w="1814732">
                  <a:extLst>
                    <a:ext uri="{9D8B030D-6E8A-4147-A177-3AD203B41FA5}">
                      <a16:colId xmlns:a16="http://schemas.microsoft.com/office/drawing/2014/main" val="20001"/>
                    </a:ext>
                  </a:extLst>
                </a:gridCol>
              </a:tblGrid>
              <a:tr h="619308">
                <a:tc>
                  <a:txBody>
                    <a:bodyPr/>
                    <a:lstStyle/>
                    <a:p>
                      <a:pPr algn="ctr"/>
                      <a:r>
                        <a:rPr lang="en-US" sz="2600" dirty="0" err="1">
                          <a:latin typeface="Arial" panose="020B0604020202020204" pitchFamily="34" charset="0"/>
                          <a:cs typeface="Arial" panose="020B0604020202020204" pitchFamily="34" charset="0"/>
                        </a:rPr>
                        <a:t>Ngày</a:t>
                      </a:r>
                      <a:r>
                        <a:rPr lang="en-US" sz="2600" baseline="0" dirty="0">
                          <a:latin typeface="Arial" panose="020B0604020202020204" pitchFamily="34" charset="0"/>
                          <a:cs typeface="Arial" panose="020B0604020202020204" pitchFamily="34" charset="0"/>
                        </a:rPr>
                        <a:t> </a:t>
                      </a:r>
                      <a:r>
                        <a:rPr lang="en-US" sz="2600" baseline="0" dirty="0" err="1">
                          <a:latin typeface="Arial" panose="020B0604020202020204" pitchFamily="34" charset="0"/>
                          <a:cs typeface="Arial" panose="020B0604020202020204" pitchFamily="34" charset="0"/>
                        </a:rPr>
                        <a:t>kỉ</a:t>
                      </a:r>
                      <a:r>
                        <a:rPr lang="en-US" sz="2600" baseline="0" dirty="0">
                          <a:latin typeface="Arial" panose="020B0604020202020204" pitchFamily="34" charset="0"/>
                          <a:cs typeface="Arial" panose="020B0604020202020204" pitchFamily="34" charset="0"/>
                        </a:rPr>
                        <a:t> </a:t>
                      </a:r>
                      <a:r>
                        <a:rPr lang="en-US" sz="2600" baseline="0" dirty="0" err="1">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89317">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thành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lập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niên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Tiền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phong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Hồ</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Chí</a:t>
                      </a:r>
                      <a:r>
                        <a:rPr lang="en-US" sz="2300" dirty="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0843">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Quốc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tế</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6776">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sinh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910">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Nhà</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giáo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Việt</a:t>
                      </a:r>
                      <a:r>
                        <a:rPr lang="en-US" sz="2300" dirty="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latin typeface="Arial" panose="020B0604020202020204" pitchFamily="34" charset="0"/>
                          <a:cs typeface="Arial" panose="020B0604020202020204" pitchFamily="34" charset="0"/>
                        </a:rPr>
                        <a:t>N</a:t>
                      </a:r>
                      <a:r>
                        <a:rPr lang="vi-VN" sz="2300" dirty="0">
                          <a:latin typeface="Arial" panose="020B0604020202020204" pitchFamily="34" charset="0"/>
                          <a:cs typeface="Arial" panose="020B0604020202020204" pitchFamily="34" charset="0"/>
                        </a:rPr>
                        <a:t>gày Quốc khánh nước Cộng hoà Xã hội Chủ nghĩa Việt Nam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extBox 13"/>
          <p:cNvSpPr txBox="1"/>
          <p:nvPr/>
        </p:nvSpPr>
        <p:spPr>
          <a:xfrm>
            <a:off x="9903657" y="2729120"/>
            <a:ext cx="612668"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1/6</a:t>
            </a:r>
          </a:p>
        </p:txBody>
      </p:sp>
      <p:sp>
        <p:nvSpPr>
          <p:cNvPr id="15" name="TextBox 14"/>
          <p:cNvSpPr txBox="1"/>
          <p:nvPr/>
        </p:nvSpPr>
        <p:spPr>
          <a:xfrm>
            <a:off x="9819247" y="3297802"/>
            <a:ext cx="784189"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19/5</a:t>
            </a:r>
          </a:p>
        </p:txBody>
      </p:sp>
      <p:sp>
        <p:nvSpPr>
          <p:cNvPr id="16" name="TextBox 15"/>
          <p:cNvSpPr txBox="1"/>
          <p:nvPr/>
        </p:nvSpPr>
        <p:spPr>
          <a:xfrm>
            <a:off x="9819247" y="3923988"/>
            <a:ext cx="932884"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20/11</a:t>
            </a:r>
          </a:p>
        </p:txBody>
      </p:sp>
      <p:sp>
        <p:nvSpPr>
          <p:cNvPr id="17" name="TextBox 16"/>
          <p:cNvSpPr txBox="1"/>
          <p:nvPr/>
        </p:nvSpPr>
        <p:spPr>
          <a:xfrm>
            <a:off x="9990768" y="4470829"/>
            <a:ext cx="612668"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2/9</a:t>
            </a:r>
          </a:p>
        </p:txBody>
      </p:sp>
      <p:sp>
        <p:nvSpPr>
          <p:cNvPr id="18" name="TextBox 17"/>
          <p:cNvSpPr txBox="1"/>
          <p:nvPr/>
        </p:nvSpPr>
        <p:spPr>
          <a:xfrm>
            <a:off x="9819247" y="2068503"/>
            <a:ext cx="784189"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15/5</a:t>
            </a:r>
          </a:p>
        </p:txBody>
      </p:sp>
      <p:sp>
        <p:nvSpPr>
          <p:cNvPr id="19" name="Rectangle 18"/>
          <p:cNvSpPr/>
          <p:nvPr/>
        </p:nvSpPr>
        <p:spPr>
          <a:xfrm>
            <a:off x="2638145" y="5272696"/>
            <a:ext cx="6463652" cy="871008"/>
          </a:xfrm>
          <a:prstGeom prst="rect">
            <a:avLst/>
          </a:prstGeom>
          <a:ln w="28575">
            <a:solidFill>
              <a:srgbClr val="00B050"/>
            </a:solidFill>
          </a:ln>
        </p:spPr>
        <p:txBody>
          <a:bodyPr wrap="square">
            <a:spAutoFit/>
          </a:bodyPr>
          <a:lstStyle/>
          <a:p>
            <a:pPr algn="just">
              <a:lnSpc>
                <a:spcPct val="110000"/>
              </a:lnSpc>
            </a:pP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Thảo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luận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nhóm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đôi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sắp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xếp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và</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kể</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những</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ngày</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kỉ</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niệm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theo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trình</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tự</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thời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gian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của</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một</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năm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a:t>
            </a:r>
            <a:endParaRPr lang="en-US" sz="2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026227675"/>
              </p:ext>
            </p:extLst>
          </p:nvPr>
        </p:nvGraphicFramePr>
        <p:xfrm>
          <a:off x="998807" y="1631524"/>
          <a:ext cx="10227211" cy="3554893"/>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val="20000"/>
                    </a:ext>
                  </a:extLst>
                </a:gridCol>
                <a:gridCol w="1814732">
                  <a:extLst>
                    <a:ext uri="{9D8B030D-6E8A-4147-A177-3AD203B41FA5}">
                      <a16:colId xmlns:a16="http://schemas.microsoft.com/office/drawing/2014/main" val="20001"/>
                    </a:ext>
                  </a:extLst>
                </a:gridCol>
              </a:tblGrid>
              <a:tr h="619308">
                <a:tc>
                  <a:txBody>
                    <a:bodyPr/>
                    <a:lstStyle/>
                    <a:p>
                      <a:pPr algn="ctr"/>
                      <a:r>
                        <a:rPr lang="en-US" sz="2600" dirty="0" err="1">
                          <a:latin typeface="Arial" panose="020B0604020202020204" pitchFamily="34" charset="0"/>
                          <a:cs typeface="Arial" panose="020B0604020202020204" pitchFamily="34" charset="0"/>
                        </a:rPr>
                        <a:t>Ngày</a:t>
                      </a:r>
                      <a:r>
                        <a:rPr lang="en-US" sz="2600" baseline="0" dirty="0">
                          <a:latin typeface="Arial" panose="020B0604020202020204" pitchFamily="34" charset="0"/>
                          <a:cs typeface="Arial" panose="020B0604020202020204" pitchFamily="34" charset="0"/>
                        </a:rPr>
                        <a:t> </a:t>
                      </a:r>
                      <a:r>
                        <a:rPr lang="en-US" sz="2600" baseline="0" dirty="0" err="1">
                          <a:latin typeface="Arial" panose="020B0604020202020204" pitchFamily="34" charset="0"/>
                          <a:cs typeface="Arial" panose="020B0604020202020204" pitchFamily="34" charset="0"/>
                        </a:rPr>
                        <a:t>kỉ</a:t>
                      </a:r>
                      <a:r>
                        <a:rPr lang="en-US" sz="2600" baseline="0" dirty="0">
                          <a:latin typeface="Arial" panose="020B0604020202020204" pitchFamily="34" charset="0"/>
                          <a:cs typeface="Arial" panose="020B0604020202020204" pitchFamily="34" charset="0"/>
                        </a:rPr>
                        <a:t> </a:t>
                      </a:r>
                      <a:r>
                        <a:rPr lang="en-US" sz="2600" baseline="0" dirty="0" err="1">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89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thành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lập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niên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Tiền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phong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Hồ</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Chí</a:t>
                      </a:r>
                      <a:r>
                        <a:rPr lang="en-US" sz="2300" dirty="0">
                          <a:latin typeface="Arial" panose="020B0604020202020204" pitchFamily="34" charset="0"/>
                          <a:cs typeface="Arial" panose="020B0604020202020204" pitchFamily="34" charset="0"/>
                        </a:rPr>
                        <a:t> Minh </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0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sinh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6776">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Quốc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tế</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nhi</a:t>
                      </a:r>
                      <a:r>
                        <a:rPr lang="en-US" sz="2300" dirty="0">
                          <a:latin typeface="Arial" panose="020B0604020202020204" pitchFamily="34" charset="0"/>
                          <a:cs typeface="Arial" panose="020B0604020202020204" pitchFamily="34" charset="0"/>
                        </a:rPr>
                        <a:t> </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910">
                <a:tc>
                  <a:txBody>
                    <a:bodyPr/>
                    <a:lstStyle/>
                    <a:p>
                      <a:r>
                        <a:rPr lang="en-US" sz="2300" dirty="0">
                          <a:latin typeface="Arial" panose="020B0604020202020204" pitchFamily="34" charset="0"/>
                          <a:cs typeface="Arial" panose="020B0604020202020204" pitchFamily="34" charset="0"/>
                        </a:rPr>
                        <a:t>N</a:t>
                      </a:r>
                      <a:r>
                        <a:rPr lang="vi-VN" sz="2300" dirty="0">
                          <a:latin typeface="+mn-lt"/>
                          <a:cs typeface="Arial" panose="020B0604020202020204" pitchFamily="34" charset="0"/>
                        </a:rPr>
                        <a:t>gày Quốc khánh nước Cộng hoà Xã hội Chủ nghĩa Việt Na</a:t>
                      </a:r>
                      <a:r>
                        <a:rPr lang="en-US" sz="2300" dirty="0">
                          <a:latin typeface="+mn-lt"/>
                          <a:cs typeface="Arial" panose="020B0604020202020204" pitchFamily="34" charset="0"/>
                        </a:rPr>
                        <a:t>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Nhà</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giáo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Việt</a:t>
                      </a:r>
                      <a:r>
                        <a:rPr lang="en-US" sz="2300" dirty="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5" name="TextBox 14"/>
          <p:cNvSpPr txBox="1"/>
          <p:nvPr/>
        </p:nvSpPr>
        <p:spPr>
          <a:xfrm>
            <a:off x="9838405" y="2956555"/>
            <a:ext cx="784189"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19/5</a:t>
            </a:r>
          </a:p>
        </p:txBody>
      </p:sp>
      <p:sp>
        <p:nvSpPr>
          <p:cNvPr id="16" name="TextBox 15"/>
          <p:cNvSpPr txBox="1"/>
          <p:nvPr/>
        </p:nvSpPr>
        <p:spPr>
          <a:xfrm>
            <a:off x="9833314" y="4837020"/>
            <a:ext cx="932884"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20/11</a:t>
            </a:r>
          </a:p>
        </p:txBody>
      </p:sp>
      <p:sp>
        <p:nvSpPr>
          <p:cNvPr id="17" name="TextBox 16"/>
          <p:cNvSpPr txBox="1"/>
          <p:nvPr/>
        </p:nvSpPr>
        <p:spPr>
          <a:xfrm>
            <a:off x="9944958" y="4164325"/>
            <a:ext cx="612668"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2/9</a:t>
            </a:r>
          </a:p>
        </p:txBody>
      </p:sp>
      <p:sp>
        <p:nvSpPr>
          <p:cNvPr id="18" name="TextBox 17"/>
          <p:cNvSpPr txBox="1"/>
          <p:nvPr/>
        </p:nvSpPr>
        <p:spPr>
          <a:xfrm>
            <a:off x="9857052" y="2295116"/>
            <a:ext cx="909146" cy="461665"/>
          </a:xfrm>
          <a:prstGeom prst="rect">
            <a:avLst/>
          </a:prstGeom>
          <a:noFill/>
        </p:spPr>
        <p:txBody>
          <a:bodyPr wrap="square" rtlCol="0">
            <a:spAutoFit/>
          </a:bodyPr>
          <a:lstStyle/>
          <a:p>
            <a:r>
              <a:rPr lang="en-US" sz="2400" dirty="0">
                <a:solidFill>
                  <a:srgbClr val="3333CC"/>
                </a:solidFill>
                <a:latin typeface="Arial" panose="020B0604020202020204" pitchFamily="34" charset="0"/>
                <a:cs typeface="Arial" panose="020B0604020202020204" pitchFamily="34" charset="0"/>
              </a:rPr>
              <a:t>15/5</a:t>
            </a:r>
          </a:p>
        </p:txBody>
      </p:sp>
      <p:sp>
        <p:nvSpPr>
          <p:cNvPr id="10" name="TextBox 9">
            <a:extLst>
              <a:ext uri="{FF2B5EF4-FFF2-40B4-BE49-F238E27FC236}">
                <a16:creationId xmlns:a16="http://schemas.microsoft.com/office/drawing/2014/main" id="{9F59D1BE-51C0-466E-9726-5BE3CF67ADEB}"/>
              </a:ext>
            </a:extLst>
          </p:cNvPr>
          <p:cNvSpPr txBox="1"/>
          <p:nvPr/>
        </p:nvSpPr>
        <p:spPr>
          <a:xfrm>
            <a:off x="9944958" y="3502854"/>
            <a:ext cx="612668"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165597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CỦNG CỐ, DẶN DÒ</a:t>
            </a:r>
          </a:p>
        </p:txBody>
      </p:sp>
      <p:sp>
        <p:nvSpPr>
          <p:cNvPr id="4" name="Cloud 3"/>
          <p:cNvSpPr/>
          <p:nvPr/>
        </p:nvSpPr>
        <p:spPr>
          <a:xfrm>
            <a:off x="1337478" y="2050472"/>
            <a:ext cx="9444249" cy="3408221"/>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hãy</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cho</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biết</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sắp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xếp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vở</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của</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ở </a:t>
            </a:r>
            <a:r>
              <a:rPr lang="en-US" sz="2800" dirty="0" err="1">
                <a:solidFill>
                  <a:srgbClr val="3333CC"/>
                </a:solidFill>
                <a:latin typeface="Arial" panose="020B0604020202020204" pitchFamily="34" charset="0"/>
                <a:cs typeface="Arial" panose="020B0604020202020204" pitchFamily="34" charset="0"/>
              </a:rPr>
              <a:t>nhà</a:t>
            </a:r>
            <a:r>
              <a:rPr lang="en-US" sz="28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GHI NHỚ</a:t>
            </a: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Việc sắp xếp đồ vật hoặc danh sách theo yêu cầu một cách hợp lí giúp chúng ta tìm kiếm nhanh hơn</a:t>
            </a:r>
            <a:r>
              <a:rPr lang="en-US" sz="2600" b="1" dirty="0"/>
              <a: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MỞ ĐẦU</a:t>
              </a: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7624502" y="3874266"/>
            <a:ext cx="2018262" cy="2047512"/>
          </a:xfrm>
          <a:prstGeom prst="rect">
            <a:avLst/>
          </a:prstGeom>
        </p:spPr>
      </p:pic>
      <p:pic>
        <p:nvPicPr>
          <p:cNvPr id="4" name="Picture 3"/>
          <p:cNvPicPr>
            <a:picLocks noChangeAspect="1"/>
          </p:cNvPicPr>
          <p:nvPr/>
        </p:nvPicPr>
        <p:blipFill>
          <a:blip r:embed="rId4"/>
          <a:stretch>
            <a:fillRect/>
          </a:stretch>
        </p:blipFill>
        <p:spPr>
          <a:xfrm>
            <a:off x="2271171" y="3559825"/>
            <a:ext cx="2101324" cy="2361953"/>
          </a:xfrm>
          <a:prstGeom prst="rect">
            <a:avLst/>
          </a:prstGeom>
        </p:spPr>
      </p:pic>
      <p:sp>
        <p:nvSpPr>
          <p:cNvPr id="14" name="TextBox 13">
            <a:extLst>
              <a:ext uri="{FF2B5EF4-FFF2-40B4-BE49-F238E27FC236}">
                <a16:creationId xmlns:a16="http://schemas.microsoft.com/office/drawing/2014/main" id="{D05E2FA4-701D-4C92-898E-7EE4AF07FEBA}"/>
              </a:ext>
            </a:extLst>
          </p:cNvPr>
          <p:cNvSpPr txBox="1"/>
          <p:nvPr/>
        </p:nvSpPr>
        <p:spPr>
          <a:xfrm>
            <a:off x="2674145" y="1657514"/>
            <a:ext cx="6822413" cy="1501758"/>
          </a:xfrm>
          <a:prstGeom prst="rect">
            <a:avLst/>
          </a:prstGeom>
          <a:noFill/>
          <a:ln w="28575">
            <a:solidFill>
              <a:srgbClr val="FF0000"/>
            </a:solidFill>
          </a:ln>
        </p:spPr>
        <p:txBody>
          <a:bodyPr wrap="square" rtlCol="0">
            <a:spAutoFit/>
          </a:bodyPr>
          <a:lstStyle/>
          <a:p>
            <a:pPr algn="ctr">
              <a:lnSpc>
                <a:spcPct val="120000"/>
              </a:lnSpc>
              <a:spcAft>
                <a:spcPts val="600"/>
              </a:spcAft>
            </a:pPr>
            <a:r>
              <a:rPr lang="en-US" sz="4000" b="1" dirty="0">
                <a:ln w="28575">
                  <a:noFill/>
                </a:ln>
                <a:latin typeface="Arial" panose="020B0604020202020204" pitchFamily="34" charset="0"/>
                <a:ea typeface="Tahoma" panose="020B0604030504040204" pitchFamily="34" charset="0"/>
                <a:cs typeface="Arial" panose="020B0604020202020204" pitchFamily="34" charset="0"/>
              </a:rPr>
              <a:t>2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học</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sinh</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lên</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tìm</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sách</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theo</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yêu</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cầu</a:t>
            </a:r>
            <a:endParaRPr lang="vi-VN" sz="4000" b="1" dirty="0">
              <a:ln w="28575">
                <a:noFill/>
              </a:ln>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E2FA4-701D-4C92-898E-7EE4AF07FEBA}"/>
              </a:ext>
            </a:extLst>
          </p:cNvPr>
          <p:cNvSpPr txBox="1"/>
          <p:nvPr/>
        </p:nvSpPr>
        <p:spPr>
          <a:xfrm>
            <a:off x="2737223" y="1873884"/>
            <a:ext cx="8431305" cy="1794337"/>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17</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a:solidFill>
                  <a:srgbClr val="FF0000"/>
                </a:solidFill>
                <a:latin typeface="Arial" panose="020B0604020202020204" pitchFamily="34" charset="0"/>
                <a:cs typeface="Arial" panose="020B0604020202020204" pitchFamily="34" charset="0"/>
              </a:rPr>
              <a:t>SẮP XẾP VÀ TÌM KIẾM</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857052" cy="553998"/>
            <a:chOff x="689904" y="1379897"/>
            <a:chExt cx="2857052"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445277"/>
              <a:ext cx="2446504"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Sắp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xếp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đồ</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368931" y="3515055"/>
            <a:ext cx="3953056" cy="2308324"/>
          </a:xfrm>
          <a:prstGeom prst="rect">
            <a:avLst/>
          </a:prstGeom>
        </p:spPr>
        <p:txBody>
          <a:bodyPr wrap="square">
            <a:spAutoFit/>
          </a:bodyPr>
          <a:lstStyle/>
          <a:p>
            <a:pPr algn="just">
              <a:lnSpc>
                <a:spcPct val="120000"/>
              </a:lnSpc>
            </a:pPr>
            <a:r>
              <a:rPr lang="vi-VN" sz="2400" dirty="0"/>
              <a:t>Quan sát hình 17.1, em hãy trao đổi với bạn và cho biết rau, củ, quả được sắp xếp như thế nào? Ích lợi của việc sắp xếp này là gì?</a:t>
            </a:r>
            <a:endParaRPr lang="en-US" sz="2300" dirty="0">
              <a:latin typeface="Arial" panose="020B0604020202020204" pitchFamily="34" charset="0"/>
              <a:cs typeface="Arial" panose="020B0604020202020204" pitchFamily="34" charset="0"/>
            </a:endParaRPr>
          </a:p>
        </p:txBody>
      </p:sp>
      <p:sp>
        <p:nvSpPr>
          <p:cNvPr id="15" name="Rectangle 14"/>
          <p:cNvSpPr/>
          <p:nvPr/>
        </p:nvSpPr>
        <p:spPr>
          <a:xfrm>
            <a:off x="7263041" y="5563140"/>
            <a:ext cx="3144983" cy="461665"/>
          </a:xfrm>
          <a:prstGeom prst="rect">
            <a:avLst/>
          </a:prstGeom>
        </p:spPr>
        <p:txBody>
          <a:bodyPr wrap="square">
            <a:spAutoFit/>
          </a:bodyPr>
          <a:lstStyle/>
          <a:p>
            <a:pPr algn="just">
              <a:lnSpc>
                <a:spcPct val="120000"/>
              </a:lnSpc>
            </a:pP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17.1. Rau, </a:t>
            </a:r>
            <a:r>
              <a:rPr lang="en-US" sz="2000" dirty="0" err="1">
                <a:latin typeface="Arial" panose="020B0604020202020204" pitchFamily="34" charset="0"/>
                <a:cs typeface="Arial" panose="020B0604020202020204" pitchFamily="34" charset="0"/>
              </a:rPr>
              <a:t>củ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299387" y="2126369"/>
            <a:ext cx="4079260" cy="3898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88867" y="2126369"/>
            <a:ext cx="5592819" cy="335569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234872"/>
            <a:ext cx="1101996" cy="1130737"/>
          </a:xfrm>
          <a:prstGeom prst="rect">
            <a:avLst/>
          </a:prstGeom>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3496649" cy="553998"/>
            <a:chOff x="689904" y="1379897"/>
            <a:chExt cx="349664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308610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Sắp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xếp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danh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653745" y="2030158"/>
            <a:ext cx="5457825" cy="3064775"/>
          </a:xfrm>
          <a:prstGeom prst="rect">
            <a:avLst/>
          </a:prstGeom>
        </p:spPr>
      </p:pic>
      <p:sp>
        <p:nvSpPr>
          <p:cNvPr id="18" name="Rectangle 17"/>
          <p:cNvSpPr/>
          <p:nvPr/>
        </p:nvSpPr>
        <p:spPr>
          <a:xfrm>
            <a:off x="5950225" y="5167681"/>
            <a:ext cx="4858603" cy="867482"/>
          </a:xfrm>
          <a:prstGeom prst="rect">
            <a:avLst/>
          </a:prstGeom>
        </p:spPr>
        <p:txBody>
          <a:bodyPr wrap="square">
            <a:spAutoFit/>
          </a:bodyPr>
          <a:lstStyle/>
          <a:p>
            <a:pPr algn="ctr">
              <a:lnSpc>
                <a:spcPct val="120000"/>
              </a:lnSpc>
            </a:pPr>
            <a:r>
              <a:rPr lang="en-US" sz="2200" dirty="0" err="1">
                <a:solidFill>
                  <a:srgbClr val="3333CC"/>
                </a:solidFill>
                <a:latin typeface="Arial" panose="020B0604020202020204" pitchFamily="34" charset="0"/>
                <a:cs typeface="Arial" panose="020B0604020202020204" pitchFamily="34" charset="0"/>
              </a:rPr>
              <a:t>Bảng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danh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sách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được</a:t>
            </a:r>
            <a:r>
              <a:rPr lang="vi-VN" sz="2200" dirty="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9" name="Cloud 18"/>
          <p:cNvSpPr/>
          <p:nvPr/>
        </p:nvSpPr>
        <p:spPr>
          <a:xfrm>
            <a:off x="1097985" y="2401217"/>
            <a:ext cx="4388415" cy="2131583"/>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Em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bạn</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492381" y="2019413"/>
            <a:ext cx="5789702" cy="3251136"/>
          </a:xfrm>
          <a:prstGeom prst="rect">
            <a:avLst/>
          </a:prstGeom>
        </p:spPr>
      </p:pic>
      <p:sp>
        <p:nvSpPr>
          <p:cNvPr id="18" name="Rectangle 17"/>
          <p:cNvSpPr/>
          <p:nvPr/>
        </p:nvSpPr>
        <p:spPr>
          <a:xfrm>
            <a:off x="5587155" y="5283298"/>
            <a:ext cx="5600798" cy="904863"/>
          </a:xfrm>
          <a:prstGeom prst="rect">
            <a:avLst/>
          </a:prstGeom>
        </p:spPr>
        <p:txBody>
          <a:bodyPr wrap="square">
            <a:spAutoFit/>
          </a:bodyPr>
          <a:lstStyle/>
          <a:p>
            <a:pPr algn="ctr">
              <a:lnSpc>
                <a:spcPct val="120000"/>
              </a:lnSpc>
            </a:pPr>
            <a:r>
              <a:rPr lang="en-US" sz="2200" dirty="0" err="1">
                <a:solidFill>
                  <a:srgbClr val="3333CC"/>
                </a:solidFill>
                <a:latin typeface="Arial" panose="020B0604020202020204" pitchFamily="34" charset="0"/>
                <a:cs typeface="Arial" panose="020B0604020202020204" pitchFamily="34" charset="0"/>
              </a:rPr>
              <a:t>Bảng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danh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sách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được</a:t>
            </a:r>
            <a:r>
              <a:rPr lang="vi-VN" sz="2200" dirty="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hãy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thảo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luận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trong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bảng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435867"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127296"/>
            <a:ext cx="1101996" cy="1130737"/>
          </a:xfrm>
          <a:prstGeom prst="rect">
            <a:avLst/>
          </a:prstGeom>
        </p:spPr>
      </p:pic>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Sắp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xếp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danh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186645119"/>
              </p:ext>
            </p:extLst>
          </p:nvPr>
        </p:nvGraphicFramePr>
        <p:xfrm>
          <a:off x="2167263" y="2128058"/>
          <a:ext cx="8173770" cy="3225338"/>
        </p:xfrm>
        <a:graphic>
          <a:graphicData uri="http://schemas.openxmlformats.org/drawingml/2006/table">
            <a:tbl>
              <a:tblPr firstRow="1" bandRow="1">
                <a:tableStyleId>{8A107856-5554-42FB-B03E-39F5DBC370BA}</a:tableStyleId>
              </a:tblPr>
              <a:tblGrid>
                <a:gridCol w="1396139">
                  <a:extLst>
                    <a:ext uri="{9D8B030D-6E8A-4147-A177-3AD203B41FA5}">
                      <a16:colId xmlns:a16="http://schemas.microsoft.com/office/drawing/2014/main" val="20000"/>
                    </a:ext>
                  </a:extLst>
                </a:gridCol>
                <a:gridCol w="2754271">
                  <a:extLst>
                    <a:ext uri="{9D8B030D-6E8A-4147-A177-3AD203B41FA5}">
                      <a16:colId xmlns:a16="http://schemas.microsoft.com/office/drawing/2014/main" val="20001"/>
                    </a:ext>
                  </a:extLst>
                </a:gridCol>
                <a:gridCol w="2161309">
                  <a:extLst>
                    <a:ext uri="{9D8B030D-6E8A-4147-A177-3AD203B41FA5}">
                      <a16:colId xmlns:a16="http://schemas.microsoft.com/office/drawing/2014/main" val="20002"/>
                    </a:ext>
                  </a:extLst>
                </a:gridCol>
                <a:gridCol w="1862051">
                  <a:extLst>
                    <a:ext uri="{9D8B030D-6E8A-4147-A177-3AD203B41FA5}">
                      <a16:colId xmlns:a16="http://schemas.microsoft.com/office/drawing/2014/main" val="20003"/>
                    </a:ext>
                  </a:extLst>
                </a:gridCol>
              </a:tblGrid>
              <a:tr h="798022">
                <a:tc>
                  <a:txBody>
                    <a:bodyPr/>
                    <a:lstStyle/>
                    <a:p>
                      <a:pPr algn="ctr"/>
                      <a:r>
                        <a:rPr lang="en-US" sz="2400" dirty="0">
                          <a:latin typeface="Arial" panose="020B0604020202020204" pitchFamily="34" charset="0"/>
                          <a:cs typeface="Arial" panose="020B0604020202020204" pitchFamily="34" charset="0"/>
                        </a:rPr>
                        <a:t>STT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a:latin typeface="Arial" panose="020B0604020202020204" pitchFamily="34" charset="0"/>
                          <a:cs typeface="Arial" panose="020B0604020202020204" pitchFamily="34" charset="0"/>
                        </a:rPr>
                        <a:t>Họ</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và</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tên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a:latin typeface="Arial" panose="020B0604020202020204" pitchFamily="34" charset="0"/>
                          <a:cs typeface="Arial" panose="020B0604020202020204" pitchFamily="34" charset="0"/>
                        </a:rPr>
                        <a:t>Chiều</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a:latin typeface="Arial" panose="020B0604020202020204" pitchFamily="34" charset="0"/>
                          <a:cs typeface="Arial" panose="020B0604020202020204" pitchFamily="34" charset="0"/>
                        </a:rPr>
                        <a:t>Cân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nặng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15142">
                <a:tc>
                  <a:txBody>
                    <a:bodyPr/>
                    <a:lstStyle/>
                    <a:p>
                      <a:pPr algn="ctr"/>
                      <a:r>
                        <a:rPr lang="en-US" sz="2400" dirty="0">
                          <a:latin typeface="Arial" panose="020B0604020202020204" pitchFamily="34" charset="0"/>
                          <a:cs typeface="Arial" panose="020B0604020202020204" pitchFamily="34" charset="0"/>
                        </a:rPr>
                        <a:t>1</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Đinh</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Văn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Bưởi</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1m 21cm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Arial" panose="020B0604020202020204" pitchFamily="34" charset="0"/>
                          <a:cs typeface="Arial" panose="020B0604020202020204" pitchFamily="34" charset="0"/>
                        </a:rPr>
                        <a:t>35kg</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1891">
                <a:tc>
                  <a:txBody>
                    <a:bodyPr/>
                    <a:lstStyle/>
                    <a:p>
                      <a:pPr algn="ctr"/>
                      <a:r>
                        <a:rPr lang="en-US" sz="2400" dirty="0">
                          <a:latin typeface="Arial" panose="020B0604020202020204" pitchFamily="34" charset="0"/>
                          <a:cs typeface="Arial" panose="020B0604020202020204" pitchFamily="34" charset="0"/>
                        </a:rPr>
                        <a:t>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Lý</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Văn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Hùng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1m</a:t>
                      </a:r>
                      <a:r>
                        <a:rPr lang="en-US" sz="2400" baseline="0" dirty="0">
                          <a:latin typeface="Arial" panose="020B0604020202020204" pitchFamily="34" charset="0"/>
                          <a:cs typeface="Arial" panose="020B0604020202020204" pitchFamily="34" charset="0"/>
                        </a:rPr>
                        <a:t> 27cm</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Arial" panose="020B0604020202020204" pitchFamily="34" charset="0"/>
                          <a:cs typeface="Arial" panose="020B0604020202020204" pitchFamily="34" charset="0"/>
                        </a:rPr>
                        <a:t>29kg</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8516">
                <a:tc>
                  <a:txBody>
                    <a:bodyPr/>
                    <a:lstStyle/>
                    <a:p>
                      <a:pPr algn="ctr"/>
                      <a:r>
                        <a:rPr lang="en-US" sz="2400" dirty="0">
                          <a:latin typeface="Arial" panose="020B0604020202020204" pitchFamily="34" charset="0"/>
                          <a:cs typeface="Arial" panose="020B0604020202020204" pitchFamily="34" charset="0"/>
                        </a:rPr>
                        <a:t>3</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Lê</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Thị</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Yến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1m 32cm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Arial" panose="020B0604020202020204" pitchFamily="34" charset="0"/>
                          <a:cs typeface="Arial" panose="020B0604020202020204" pitchFamily="34" charset="0"/>
                        </a:rPr>
                        <a:t>33kg</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1767">
                <a:tc>
                  <a:txBody>
                    <a:bodyPr/>
                    <a:lstStyle/>
                    <a:p>
                      <a:pPr algn="ctr"/>
                      <a:r>
                        <a:rPr lang="en-US" sz="2400" dirty="0">
                          <a:latin typeface="Arial" panose="020B0604020202020204" pitchFamily="34" charset="0"/>
                          <a:cs typeface="Arial" panose="020B0604020202020204" pitchFamily="34" charset="0"/>
                        </a:rPr>
                        <a:t>4</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err="1">
                          <a:latin typeface="Arial" panose="020B0604020202020204" pitchFamily="34" charset="0"/>
                          <a:cs typeface="Arial" panose="020B0604020202020204" pitchFamily="34" charset="0"/>
                        </a:rPr>
                        <a:t>Trần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Thị</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Anh</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1m 35cm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Arial" panose="020B0604020202020204" pitchFamily="34" charset="0"/>
                          <a:cs typeface="Arial" panose="020B0604020202020204" pitchFamily="34" charset="0"/>
                        </a:rPr>
                        <a:t>28kg</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9" name="Rectangle 18"/>
          <p:cNvSpPr/>
          <p:nvPr/>
        </p:nvSpPr>
        <p:spPr>
          <a:xfrm>
            <a:off x="2716029" y="5525346"/>
            <a:ext cx="7328923" cy="461217"/>
          </a:xfrm>
          <a:prstGeom prst="rect">
            <a:avLst/>
          </a:prstGeom>
        </p:spPr>
        <p:txBody>
          <a:bodyPr wrap="square">
            <a:spAutoFit/>
          </a:bodyPr>
          <a:lstStyle/>
          <a:p>
            <a:pPr algn="ctr">
              <a:lnSpc>
                <a:spcPct val="120000"/>
              </a:lnSpc>
            </a:pPr>
            <a:r>
              <a:rPr lang="en-US" sz="2200" dirty="0" err="1">
                <a:solidFill>
                  <a:srgbClr val="3333CC"/>
                </a:solidFill>
                <a:latin typeface="Arial" panose="020B0604020202020204" pitchFamily="34" charset="0"/>
                <a:cs typeface="Arial" panose="020B0604020202020204" pitchFamily="34" charset="0"/>
              </a:rPr>
              <a:t>Bảng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danh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sách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được</a:t>
            </a:r>
            <a:r>
              <a:rPr lang="vi-VN" sz="2200" dirty="0">
                <a:solidFill>
                  <a:srgbClr val="3333CC"/>
                </a:solidFill>
                <a:latin typeface="Arial" panose="020B0604020202020204" pitchFamily="34" charset="0"/>
                <a:cs typeface="Arial" panose="020B0604020202020204" pitchFamily="34" charset="0"/>
              </a:rPr>
              <a:t> sắp xếp theo </a:t>
            </a:r>
            <a:r>
              <a:rPr lang="en-US" sz="2200" dirty="0" err="1">
                <a:solidFill>
                  <a:srgbClr val="3333CC"/>
                </a:solidFill>
                <a:latin typeface="Arial" panose="020B0604020202020204" pitchFamily="34" charset="0"/>
                <a:cs typeface="Arial" panose="020B0604020202020204" pitchFamily="34" charset="0"/>
              </a:rPr>
              <a:t>chiều</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cao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tăng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dần</a:t>
            </a:r>
            <a:endParaRPr lang="en-US" sz="2200" dirty="0">
              <a:solidFill>
                <a:srgbClr val="3333CC"/>
              </a:solidFill>
              <a:latin typeface="Arial" panose="020B0604020202020204" pitchFamily="34" charset="0"/>
              <a:cs typeface="Arial" panose="020B0604020202020204" pitchFamily="34" charset="0"/>
            </a:endParaRPr>
          </a:p>
        </p:txBody>
      </p:sp>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Sắp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xếp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danh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29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2272506" y="3641017"/>
            <a:ext cx="3531510"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hãy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thảo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luận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biết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thuộc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loại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gì</a:t>
            </a:r>
            <a:r>
              <a:rPr lang="en-US" sz="2400" dirty="0">
                <a:solidFill>
                  <a:srgbClr val="3333CC"/>
                </a:solidFill>
                <a:latin typeface="Arial" panose="020B0604020202020204" pitchFamily="34" charset="0"/>
                <a:cs typeface="Arial" panose="020B0604020202020204" pitchFamily="34" charset="0"/>
              </a:rPr>
              <a:t>?</a:t>
            </a:r>
          </a:p>
        </p:txBody>
      </p:sp>
      <p:sp>
        <p:nvSpPr>
          <p:cNvPr id="17" name="Rounded Rectangle 16"/>
          <p:cNvSpPr/>
          <p:nvPr/>
        </p:nvSpPr>
        <p:spPr>
          <a:xfrm>
            <a:off x="2135111"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63" y="2127296"/>
            <a:ext cx="1101996" cy="1130737"/>
          </a:xfrm>
          <a:prstGeom prst="rect">
            <a:avLst/>
          </a:prstGeom>
        </p:spPr>
      </p:pic>
      <p:grpSp>
        <p:nvGrpSpPr>
          <p:cNvPr id="21" name="Group 20"/>
          <p:cNvGrpSpPr/>
          <p:nvPr/>
        </p:nvGrpSpPr>
        <p:grpSpPr>
          <a:xfrm>
            <a:off x="1292713" y="1202953"/>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6916133" y="1145467"/>
            <a:ext cx="3448050" cy="4991100"/>
          </a:xfrm>
          <a:prstGeom prst="rect">
            <a:avLst/>
          </a:prstGeom>
        </p:spPr>
      </p:pic>
    </p:spTree>
    <p:extLst>
      <p:ext uri="{BB962C8B-B14F-4D97-AF65-F5344CB8AC3E}">
        <p14:creationId xmlns:p14="http://schemas.microsoft.com/office/powerpoint/2010/main" val="215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3342" t="1484" r="1992" b="2071"/>
          <a:stretch/>
        </p:blipFill>
        <p:spPr>
          <a:xfrm>
            <a:off x="1050878" y="1662822"/>
            <a:ext cx="6662995" cy="4601501"/>
          </a:xfrm>
          <a:prstGeom prst="rect">
            <a:avLst/>
          </a:prstGeom>
        </p:spPr>
      </p:pic>
      <p:sp>
        <p:nvSpPr>
          <p:cNvPr id="16" name="Cloud 15"/>
          <p:cNvSpPr/>
          <p:nvPr/>
        </p:nvSpPr>
        <p:spPr>
          <a:xfrm>
            <a:off x="7721011" y="2579574"/>
            <a:ext cx="3749933"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Nhìn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17.2,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sẽ</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tìm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Thạch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đâu</a:t>
            </a:r>
            <a:r>
              <a:rPr lang="en-US" sz="24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83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481</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Mincho</vt: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GHC</cp:lastModifiedBy>
  <cp:revision>292</cp:revision>
  <dcterms:created xsi:type="dcterms:W3CDTF">2022-01-27T15:18:21Z</dcterms:created>
  <dcterms:modified xsi:type="dcterms:W3CDTF">2025-01-14T03:28:57Z</dcterms:modified>
</cp:coreProperties>
</file>