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36" r:id="rId3"/>
    <p:sldId id="295" r:id="rId4"/>
    <p:sldId id="257" r:id="rId5"/>
    <p:sldId id="306" r:id="rId6"/>
    <p:sldId id="335" r:id="rId7"/>
    <p:sldId id="301" r:id="rId8"/>
    <p:sldId id="338" r:id="rId9"/>
    <p:sldId id="337" r:id="rId10"/>
    <p:sldId id="340" r:id="rId11"/>
    <p:sldId id="341" r:id="rId12"/>
    <p:sldId id="323" r:id="rId13"/>
    <p:sldId id="339" r:id="rId14"/>
    <p:sldId id="285" r:id="rId15"/>
    <p:sldId id="265" r:id="rId16"/>
    <p:sldId id="334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671" y="1546412"/>
            <a:ext cx="8095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3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2139" y="2124635"/>
            <a:ext cx="8704058" cy="299327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93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6" name="Horizontal Scroll 5"/>
          <p:cNvSpPr/>
          <p:nvPr/>
        </p:nvSpPr>
        <p:spPr>
          <a:xfrm>
            <a:off x="1542198" y="2063242"/>
            <a:ext cx="9001112" cy="2931839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290656" y="1783845"/>
            <a:ext cx="4850962" cy="4507721"/>
            <a:chOff x="5967093" y="1320227"/>
            <a:chExt cx="5198832" cy="496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285316" y="2366678"/>
            <a:ext cx="4749724" cy="38826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76" y="3146339"/>
            <a:ext cx="4423584" cy="2827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61" y="1826037"/>
            <a:ext cx="38328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dirty="0"/>
              <a:t>a. Vai trò của cây thư mục</a:t>
            </a:r>
            <a:endParaRPr lang="en-US" sz="2300" b="1" dirty="0"/>
          </a:p>
        </p:txBody>
      </p:sp>
      <p:sp>
        <p:nvSpPr>
          <p:cNvPr id="18" name="Oval 17"/>
          <p:cNvSpPr/>
          <p:nvPr/>
        </p:nvSpPr>
        <p:spPr>
          <a:xfrm>
            <a:off x="1722639" y="3873805"/>
            <a:ext cx="331244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93568-8C7D-4833-B740-97B66DEAF00B}"/>
              </a:ext>
            </a:extLst>
          </p:cNvPr>
          <p:cNvSpPr/>
          <p:nvPr/>
        </p:nvSpPr>
        <p:spPr>
          <a:xfrm>
            <a:off x="8158572" y="2341278"/>
            <a:ext cx="2849710" cy="3606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8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06046" y="1718611"/>
            <a:ext cx="4850962" cy="4507721"/>
            <a:chOff x="5967093" y="1320227"/>
            <a:chExt cx="5198832" cy="496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299387" y="2576228"/>
            <a:ext cx="4890397" cy="323789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4161" y="1826037"/>
            <a:ext cx="37337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300" b="1" dirty="0"/>
              <a:t>thư mục</a:t>
            </a:r>
            <a:endParaRPr lang="en-US" sz="2300" b="1" dirty="0"/>
          </a:p>
        </p:txBody>
      </p:sp>
      <p:sp>
        <p:nvSpPr>
          <p:cNvPr id="8" name="Rectangle 7"/>
          <p:cNvSpPr/>
          <p:nvPr/>
        </p:nvSpPr>
        <p:spPr>
          <a:xfrm>
            <a:off x="1325278" y="2818719"/>
            <a:ext cx="4780098" cy="29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19.3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3700" indent="-225425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</a:pP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Những thư mục nào nằm trong thư mục YẾN?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225425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</a:pP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Trong thư mục YẾN có các tệp nào?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9A44E5-9C18-4108-AF36-01BFA0A16CAC}"/>
              </a:ext>
            </a:extLst>
          </p:cNvPr>
          <p:cNvSpPr/>
          <p:nvPr/>
        </p:nvSpPr>
        <p:spPr>
          <a:xfrm>
            <a:off x="8340604" y="2049175"/>
            <a:ext cx="2767664" cy="3606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88267" y="1285090"/>
            <a:ext cx="4522157" cy="4764018"/>
            <a:chOff x="8183335" y="2497524"/>
            <a:chExt cx="3253488" cy="6526577"/>
          </a:xfrm>
        </p:grpSpPr>
        <p:sp>
          <p:nvSpPr>
            <p:cNvPr id="15" name="Rectangle 14"/>
            <p:cNvSpPr/>
            <p:nvPr/>
          </p:nvSpPr>
          <p:spPr>
            <a:xfrm>
              <a:off x="8292519" y="3367069"/>
              <a:ext cx="3057099" cy="5600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19.3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vi-VN" sz="2200" dirty="0">
                  <a:solidFill>
                    <a:srgbClr val="3333CC"/>
                  </a:solidFill>
                </a:rPr>
                <a:t>Bên cạnh tên mỗi thư mục, có một biểu tượng. Em có nhận xét gì về hình dạng và màu sắc của các biểu tượng ấy?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200" dirty="0">
                  <a:solidFill>
                    <a:srgbClr val="3333CC"/>
                  </a:solidFill>
                </a:rPr>
                <a:t>Tệp </a:t>
              </a:r>
              <a:r>
                <a:rPr lang="vi-VN" sz="2200" dirty="0">
                  <a:solidFill>
                    <a:srgbClr val="FF0000"/>
                  </a:solidFill>
                </a:rPr>
                <a:t>Bài 1.docx </a:t>
              </a:r>
              <a:r>
                <a:rPr lang="vi-VN" sz="2200" dirty="0">
                  <a:solidFill>
                    <a:srgbClr val="3333CC"/>
                  </a:solidFill>
                </a:rPr>
                <a:t>nằm trong thư mục nào và thư mục đó là thư mục con của thư mục nào? </a:t>
              </a:r>
              <a:endPara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183335" y="2784142"/>
              <a:ext cx="3253488" cy="62399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8340" y="2497524"/>
              <a:ext cx="1897039" cy="55957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8894" y="1345504"/>
            <a:ext cx="5558161" cy="4946570"/>
            <a:chOff x="5967093" y="1320227"/>
            <a:chExt cx="5198832" cy="49661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A89E-7F13-439F-A00B-7785FC35A24A}"/>
              </a:ext>
            </a:extLst>
          </p:cNvPr>
          <p:cNvSpPr/>
          <p:nvPr/>
        </p:nvSpPr>
        <p:spPr>
          <a:xfrm>
            <a:off x="3222622" y="1968366"/>
            <a:ext cx="3344433" cy="3606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43379" y="2565780"/>
            <a:ext cx="5909481" cy="174691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THI: AI NHANH HƠN?</a:t>
            </a: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1880" y="1376434"/>
            <a:ext cx="7519916" cy="48586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06" y="1417378"/>
            <a:ext cx="1069817" cy="10610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42089" y="2628081"/>
            <a:ext cx="7328847" cy="3374770"/>
            <a:chOff x="2342089" y="2628081"/>
            <a:chExt cx="7328847" cy="3374770"/>
          </a:xfrm>
        </p:grpSpPr>
        <p:sp>
          <p:nvSpPr>
            <p:cNvPr id="11" name="Rectangle 10"/>
            <p:cNvSpPr/>
            <p:nvPr/>
          </p:nvSpPr>
          <p:spPr>
            <a:xfrm>
              <a:off x="2342089" y="2628081"/>
              <a:ext cx="7328847" cy="3374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en-US" sz="24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 các công việc dưới đây: 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biểu tượng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PC </a:t>
              </a:r>
              <a:r>
                <a:rPr lang="en-US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 màn hình và kể tên các ổ đĩa có trong máy tính đó; 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Nháy đúp chuột vào ổ đĩa </a:t>
              </a:r>
              <a:r>
                <a:rPr lang="vi-VN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kể tên một vài thư mục và tệp trong ổ đĩa đó.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1044" y="3742615"/>
              <a:ext cx="600075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1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542198" y="2063242"/>
            <a:ext cx="9001112" cy="3423157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800" b="1" dirty="0"/>
              <a:t>Thông tin trong máy tính được lưu trữ thành các tệp ở ổ đĩa hoặc thư mục. Việc tìm kiếm thông tin dễ dàng và nhanh hơn nhờ thư mục cấu trúc theo sơ đồ hình cây.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09033" y="1936376"/>
            <a:ext cx="8156943" cy="267596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33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2139" y="2124635"/>
            <a:ext cx="8156943" cy="267596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37223" y="1873884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  <a:endParaRPr lang="vi-VN" sz="4000" b="1" u="sng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ĐĨA, THƯ MỤC VÀ TỆP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74" y="3082196"/>
            <a:ext cx="4828448" cy="28743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600797" y="1768156"/>
            <a:ext cx="3661660" cy="1398494"/>
          </a:xfrm>
          <a:prstGeom prst="wedgeEllipseCallout">
            <a:avLst>
              <a:gd name="adj1" fmla="val -38752"/>
              <a:gd name="adj2" fmla="val 689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20925" y="1295610"/>
            <a:ext cx="3735623" cy="2343585"/>
            <a:chOff x="7358201" y="942818"/>
            <a:chExt cx="3735623" cy="2343585"/>
          </a:xfrm>
        </p:grpSpPr>
        <p:grpSp>
          <p:nvGrpSpPr>
            <p:cNvPr id="13" name="Group 12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530" t="-6259" r="2829" b="10707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</p:spPr>
          </p:pic>
        </p:grpSp>
        <p:sp>
          <p:nvSpPr>
            <p:cNvPr id="14" name="Cloud Callout 13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46410"/>
                <a:gd name="adj2" fmla="val 56332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17" y="3221754"/>
            <a:ext cx="4623733" cy="275248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740271" y="1991891"/>
            <a:ext cx="4319315" cy="1398494"/>
          </a:xfrm>
          <a:prstGeom prst="wedgeEllipseCallout">
            <a:avLst>
              <a:gd name="adj1" fmla="val -31560"/>
              <a:gd name="adj2" fmla="val 689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3333CC"/>
                </a:solidFill>
              </a:rPr>
              <a:t>Mình hỏi bố video ca nhạc này để ở đâu? Bố bảo nó được lưu trong ổ đĩa của máy tính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89162" y="1282597"/>
            <a:ext cx="3735623" cy="2343585"/>
            <a:chOff x="7358201" y="942818"/>
            <a:chExt cx="3735623" cy="2343585"/>
          </a:xfrm>
        </p:grpSpPr>
        <p:grpSp>
          <p:nvGrpSpPr>
            <p:cNvPr id="13" name="Group 12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530" t="-6259" r="2829" b="10707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</p:spPr>
          </p:pic>
        </p:grpSp>
        <p:sp>
          <p:nvSpPr>
            <p:cNvPr id="14" name="Cloud Callout 13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36911"/>
                <a:gd name="adj2" fmla="val 6332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1784924" y="2691138"/>
            <a:ext cx="2774865" cy="825748"/>
          </a:xfrm>
          <a:prstGeom prst="wedgeEllipseCallout">
            <a:avLst>
              <a:gd name="adj1" fmla="val 40125"/>
              <a:gd name="adj2" fmla="val 79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à,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4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878164" cy="553998"/>
            <a:chOff x="689904" y="1379897"/>
            <a:chExt cx="387816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00179" y="1906854"/>
            <a:ext cx="87540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3333CC"/>
                </a:solidFill>
              </a:rPr>
              <a:t>-    </a:t>
            </a:r>
            <a:r>
              <a:rPr lang="vi-VN" sz="2400" dirty="0">
                <a:solidFill>
                  <a:srgbClr val="3333CC"/>
                </a:solidFill>
              </a:rPr>
              <a:t>Thông tin trong máy tính được lưu trữ trong các tệp. </a:t>
            </a:r>
            <a:endParaRPr lang="en-US" sz="2400" dirty="0">
              <a:solidFill>
                <a:srgbClr val="3333CC"/>
              </a:solidFill>
            </a:endParaRPr>
          </a:p>
          <a:p>
            <a:pPr marL="395288" indent="-395288">
              <a:lnSpc>
                <a:spcPct val="130000"/>
              </a:lnSpc>
            </a:pPr>
            <a:r>
              <a:rPr lang="en-US" sz="2400" dirty="0">
                <a:solidFill>
                  <a:srgbClr val="3333CC"/>
                </a:solidFill>
              </a:rPr>
              <a:t>-    </a:t>
            </a:r>
            <a:r>
              <a:rPr lang="vi-VN" sz="2400" dirty="0">
                <a:solidFill>
                  <a:srgbClr val="3333CC"/>
                </a:solidFill>
              </a:rPr>
              <a:t>Tệp chứa thông tin về một đối tượng nào đó và được lưu ở thư mục hoặc ổ đĩa.</a:t>
            </a:r>
            <a:endParaRPr lang="en-US" sz="2400" dirty="0">
              <a:solidFill>
                <a:srgbClr val="3333CC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dirty="0">
                <a:solidFill>
                  <a:srgbClr val="3333CC"/>
                </a:solidFill>
              </a:rPr>
              <a:t>Thư mục con là thư mục nằm trong một thư mục khác.</a:t>
            </a:r>
            <a:endParaRPr lang="en-US" sz="2400" dirty="0">
              <a:solidFill>
                <a:srgbClr val="3333CC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dirty="0">
                <a:solidFill>
                  <a:srgbClr val="3333CC"/>
                </a:solidFill>
              </a:rPr>
              <a:t>Ổ đĩa được xem là thư mục gốc</a:t>
            </a:r>
            <a:r>
              <a:rPr lang="en-US" sz="2400" dirty="0">
                <a:solidFill>
                  <a:srgbClr val="33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58243" y="1149165"/>
            <a:ext cx="3878164" cy="553998"/>
            <a:chOff x="689904" y="1379897"/>
            <a:chExt cx="387816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2" y="1839241"/>
            <a:ext cx="6747122" cy="3634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87" y="5563309"/>
            <a:ext cx="4000500" cy="4095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89002" y="2645392"/>
            <a:ext cx="36522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300" dirty="0">
                <a:solidFill>
                  <a:srgbClr val="3333CC"/>
                </a:solidFill>
              </a:rPr>
              <a:t>Em hãy cùng bạn quan sát hình 19.2 và cho biết</a:t>
            </a:r>
            <a:r>
              <a:rPr lang="en-US" sz="2300" dirty="0">
                <a:solidFill>
                  <a:srgbClr val="3333CC"/>
                </a:solidFill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300" dirty="0">
                <a:solidFill>
                  <a:srgbClr val="3333CC"/>
                </a:solidFill>
                <a:cs typeface="Arial" panose="020B0604020202020204" pitchFamily="34" charset="0"/>
              </a:rPr>
              <a:t>ó</a:t>
            </a:r>
            <a:r>
              <a:rPr lang="en-US" sz="2300" dirty="0">
                <a:solidFill>
                  <a:srgbClr val="3333CC"/>
                </a:solidFill>
              </a:rPr>
              <a:t>:</a:t>
            </a:r>
          </a:p>
          <a:p>
            <a:pPr marL="231775" indent="-231775" algn="just">
              <a:lnSpc>
                <a:spcPct val="120000"/>
              </a:lnSpc>
            </a:pPr>
            <a:r>
              <a:rPr lang="vi-VN" sz="2300" dirty="0">
                <a:solidFill>
                  <a:srgbClr val="3333CC"/>
                </a:solidFill>
              </a:rPr>
              <a:t>• </a:t>
            </a:r>
            <a:r>
              <a:rPr lang="en-US" sz="2300" dirty="0">
                <a:solidFill>
                  <a:srgbClr val="3333CC"/>
                </a:solidFill>
              </a:rPr>
              <a:t> 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dirty="0">
                <a:solidFill>
                  <a:srgbClr val="3333CC"/>
                </a:solidFill>
              </a:rPr>
              <a:t>ao nhiêu thư mục?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31775" indent="-231775" algn="just">
              <a:lnSpc>
                <a:spcPct val="120000"/>
              </a:lnSpc>
            </a:pPr>
            <a:r>
              <a:rPr lang="vi-VN" sz="2300" dirty="0">
                <a:solidFill>
                  <a:srgbClr val="3333CC"/>
                </a:solidFill>
              </a:rPr>
              <a:t>•</a:t>
            </a:r>
            <a:r>
              <a:rPr lang="en-US" sz="2300" dirty="0">
                <a:solidFill>
                  <a:srgbClr val="3333CC"/>
                </a:solidFill>
              </a:rPr>
              <a:t> 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dirty="0">
                <a:solidFill>
                  <a:srgbClr val="3333CC"/>
                </a:solidFill>
              </a:rPr>
              <a:t>ao nhiêu 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vi-VN" sz="2300" dirty="0">
                <a:solidFill>
                  <a:srgbClr val="3333CC"/>
                </a:solidFill>
              </a:rPr>
              <a:t>? Tên các ổ đĩa? </a:t>
            </a:r>
            <a:endParaRPr lang="en-US" sz="2300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79818" y="1774209"/>
            <a:ext cx="3841774" cy="4007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24" y="1783844"/>
            <a:ext cx="909923" cy="9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33306" y="1595712"/>
            <a:ext cx="9416955" cy="18981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9113">
              <a:lnSpc>
                <a:spcPct val="130000"/>
              </a:lnSpc>
              <a:buFontTx/>
              <a:buChar char="-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0425" indent="-341313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PC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computer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33" y="3821374"/>
            <a:ext cx="2932279" cy="21007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" name="Rounded Rectangle 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545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GHC</cp:lastModifiedBy>
  <cp:revision>346</cp:revision>
  <dcterms:created xsi:type="dcterms:W3CDTF">2022-01-27T15:18:21Z</dcterms:created>
  <dcterms:modified xsi:type="dcterms:W3CDTF">2025-02-05T02:56:21Z</dcterms:modified>
</cp:coreProperties>
</file>