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387" r:id="rId3"/>
    <p:sldId id="257" r:id="rId4"/>
    <p:sldId id="376" r:id="rId5"/>
    <p:sldId id="391" r:id="rId6"/>
    <p:sldId id="379" r:id="rId7"/>
    <p:sldId id="388" r:id="rId8"/>
    <p:sldId id="389" r:id="rId9"/>
    <p:sldId id="368" r:id="rId10"/>
    <p:sldId id="370" r:id="rId11"/>
    <p:sldId id="3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33CC"/>
    <a:srgbClr val="FFE1FF"/>
    <a:srgbClr val="FCFFD9"/>
    <a:srgbClr val="F9FFAB"/>
    <a:srgbClr val="FBFFCD"/>
    <a:srgbClr val="ECFEDE"/>
    <a:srgbClr val="FFFF99"/>
    <a:srgbClr val="F7FF9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228" autoAdjust="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5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01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5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42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35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486401" y="943428"/>
            <a:ext cx="1335314" cy="124225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9108" y="2226021"/>
            <a:ext cx="785824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QUYẾT VẤN ĐỀ VỚI </a:t>
            </a:r>
            <a:endParaRPr lang="en-US" sz="4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TRỢ GIÚP CỦA MÁY TÍNH 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57737" y="320143"/>
            <a:ext cx="4353220" cy="701545"/>
            <a:chOff x="4057737" y="593505"/>
            <a:chExt cx="4353220" cy="701545"/>
          </a:xfrm>
        </p:grpSpPr>
        <p:sp>
          <p:nvSpPr>
            <p:cNvPr id="15" name="Rounded Rectangle 14"/>
            <p:cNvSpPr/>
            <p:nvPr/>
          </p:nvSpPr>
          <p:spPr>
            <a:xfrm>
              <a:off x="4057737" y="593505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4959" y="612965"/>
              <a:ext cx="695907" cy="66843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868372" y="1550427"/>
            <a:ext cx="6258569" cy="2967785"/>
            <a:chOff x="989072" y="1503520"/>
            <a:chExt cx="6080781" cy="2967785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989072" y="1503520"/>
              <a:ext cx="6080781" cy="2967785"/>
            </a:xfrm>
            <a:prstGeom prst="round2DiagRect">
              <a:avLst/>
            </a:prstGeom>
            <a:solidFill>
              <a:schemeClr val="bg1"/>
            </a:solidFill>
            <a:ln w="28575"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5378" y="1722686"/>
              <a:ext cx="5702949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400" dirty="0">
                  <a:solidFill>
                    <a:srgbClr val="3333CC"/>
                  </a:solidFill>
                </a:rPr>
                <a:t>Mẹ giao cho An dùng phần mềm Notepad để nhập câu tục ngữ sau (không cần gõ dấu): </a:t>
              </a:r>
              <a:endParaRPr lang="en-US" sz="2400" dirty="0" smtClean="0">
                <a:solidFill>
                  <a:srgbClr val="3333CC"/>
                </a:solidFill>
              </a:endParaRPr>
            </a:p>
            <a:p>
              <a:pPr marL="349250" algn="just">
                <a:lnSpc>
                  <a:spcPct val="120000"/>
                </a:lnSpc>
                <a:spcBef>
                  <a:spcPts val="600"/>
                </a:spcBef>
                <a:buClr>
                  <a:srgbClr val="FF0000"/>
                </a:buClr>
              </a:pPr>
              <a:r>
                <a:rPr lang="en-US" sz="2400" dirty="0" smtClean="0">
                  <a:solidFill>
                    <a:srgbClr val="FF0000"/>
                  </a:solidFill>
                </a:rPr>
                <a:t>    </a:t>
              </a:r>
              <a:r>
                <a:rPr lang="vi-VN" sz="2400" dirty="0" smtClean="0">
                  <a:solidFill>
                    <a:srgbClr val="FF0000"/>
                  </a:solidFill>
                </a:rPr>
                <a:t>"</a:t>
              </a:r>
              <a:r>
                <a:rPr lang="vi-VN" sz="2400" dirty="0">
                  <a:solidFill>
                    <a:srgbClr val="FF0000"/>
                  </a:solidFill>
                </a:rPr>
                <a:t>Chuồn chuồn bay thấp thì </a:t>
              </a:r>
              <a:r>
                <a:rPr lang="vi-VN" sz="2400" dirty="0" smtClean="0">
                  <a:solidFill>
                    <a:srgbClr val="FF0000"/>
                  </a:solidFill>
                </a:rPr>
                <a:t>mưa </a:t>
              </a:r>
              <a:endParaRPr lang="en-US" sz="2400" dirty="0" smtClean="0">
                <a:solidFill>
                  <a:srgbClr val="FF0000"/>
                </a:solidFill>
              </a:endParaRPr>
            </a:p>
            <a:p>
              <a:pPr marL="349250" algn="just">
                <a:lnSpc>
                  <a:spcPct val="120000"/>
                </a:lnSpc>
                <a:spcBef>
                  <a:spcPts val="600"/>
                </a:spcBef>
                <a:buClr>
                  <a:srgbClr val="FF0000"/>
                </a:buClr>
              </a:pPr>
              <a:r>
                <a:rPr lang="en-US" sz="2400" dirty="0" smtClean="0">
                  <a:solidFill>
                    <a:srgbClr val="FF0000"/>
                  </a:solidFill>
                </a:rPr>
                <a:t>  </a:t>
              </a:r>
              <a:r>
                <a:rPr lang="vi-VN" sz="2400" dirty="0" smtClean="0">
                  <a:solidFill>
                    <a:srgbClr val="FF0000"/>
                  </a:solidFill>
                </a:rPr>
                <a:t>Bay </a:t>
              </a:r>
              <a:r>
                <a:rPr lang="vi-VN" sz="2400" dirty="0">
                  <a:solidFill>
                    <a:srgbClr val="FF0000"/>
                  </a:solidFill>
                </a:rPr>
                <a:t>cao thì nắng, bay vừa thì </a:t>
              </a:r>
              <a:r>
                <a:rPr lang="vi-VN" sz="2400" dirty="0" smtClean="0">
                  <a:solidFill>
                    <a:srgbClr val="FF0000"/>
                  </a:solidFill>
                </a:rPr>
                <a:t>râm</a:t>
              </a:r>
              <a:r>
                <a:rPr lang="en-US" sz="2400" smtClean="0">
                  <a:solidFill>
                    <a:srgbClr val="FF0000"/>
                  </a:solidFill>
                </a:rPr>
                <a:t>.</a:t>
              </a:r>
              <a:r>
                <a:rPr lang="vi-VN" sz="2400" smtClean="0">
                  <a:solidFill>
                    <a:srgbClr val="FF0000"/>
                  </a:solidFill>
                </a:rPr>
                <a:t>"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657" y="1419961"/>
            <a:ext cx="4146237" cy="3194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2252815" y="4825284"/>
            <a:ext cx="872526" cy="122206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37719" y="4907173"/>
            <a:ext cx="6532659" cy="1079570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Theo em, An nên chia công việc mẹ giao thành những việc nhỏ hơn như thế nào?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435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38950" y="528866"/>
            <a:ext cx="3726873" cy="7481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230803" y="2081080"/>
            <a:ext cx="6919418" cy="2791171"/>
          </a:xfrm>
          <a:prstGeom prst="horizontalScroll">
            <a:avLst/>
          </a:prstGeom>
          <a:solidFill>
            <a:srgbClr val="CC00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64069" y="1695109"/>
            <a:ext cx="3216608" cy="4511429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40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01856" y="233457"/>
            <a:ext cx="4353220" cy="57336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 HUỐNG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31415" y="1901087"/>
            <a:ext cx="3667878" cy="4419092"/>
            <a:chOff x="2020654" y="1445685"/>
            <a:chExt cx="3762403" cy="47215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654" y="1445685"/>
              <a:ext cx="3762403" cy="4721525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4157348" y="3254187"/>
              <a:ext cx="401203" cy="890709"/>
              <a:chOff x="8890713" y="2716305"/>
              <a:chExt cx="401203" cy="89070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890713" y="2716305"/>
                <a:ext cx="401203" cy="89070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824" b="100000" l="0" r="100000"/>
                        </a14:imgEffect>
                      </a14:imgLayer>
                    </a14:imgProps>
                  </a:ext>
                </a:extLst>
              </a:blip>
              <a:srcRect l="59082" b="11269"/>
              <a:stretch/>
            </p:blipFill>
            <p:spPr>
              <a:xfrm>
                <a:off x="8928714" y="2899161"/>
                <a:ext cx="363202" cy="524996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19214" y="3239288"/>
              <a:ext cx="395509" cy="395509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3805518" y="3254187"/>
              <a:ext cx="389831" cy="8907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1038592" y="1223681"/>
            <a:ext cx="3092823" cy="1820410"/>
          </a:xfrm>
          <a:prstGeom prst="wedgeRoundRectCallout">
            <a:avLst>
              <a:gd name="adj1" fmla="val 68599"/>
              <a:gd name="adj2" fmla="val 27538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Con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413813" y="2272553"/>
            <a:ext cx="1192305" cy="771538"/>
          </a:xfrm>
          <a:prstGeom prst="wedgeRoundRectCallout">
            <a:avLst>
              <a:gd name="adj1" fmla="val -52076"/>
              <a:gd name="adj2" fmla="val 87883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42536" y="1365919"/>
            <a:ext cx="8609162" cy="2686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 smtClean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31</a:t>
            </a:r>
            <a:endParaRPr lang="vi-VN" sz="4000" b="1" dirty="0">
              <a:ln w="28575">
                <a:noFill/>
              </a:ln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NHỎ CÔNG VIỆC VÀ SỰ TRỢ GIÚP CỦA MÁY TÍNH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01856" y="23345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929252" y="2011804"/>
            <a:ext cx="5390865" cy="300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lnSpc>
                <a:spcPct val="130000"/>
              </a:lnSpc>
              <a:spcAft>
                <a:spcPts val="800"/>
              </a:spcAft>
            </a:pPr>
            <a:r>
              <a:rPr lang="vi-VN" sz="2400" b="1" dirty="0" smtClean="0">
                <a:solidFill>
                  <a:srgbClr val="FF0000"/>
                </a:solidFill>
              </a:rPr>
              <a:t>a. </a:t>
            </a:r>
            <a:r>
              <a:rPr lang="vi-VN" sz="2400" b="1" dirty="0" smtClean="0">
                <a:solidFill>
                  <a:srgbClr val="3333CC"/>
                </a:solidFill>
              </a:rPr>
              <a:t>Bạn </a:t>
            </a:r>
            <a:r>
              <a:rPr lang="vi-VN" sz="2400" b="1" dirty="0">
                <a:solidFill>
                  <a:srgbClr val="3333CC"/>
                </a:solidFill>
              </a:rPr>
              <a:t>Mơ đã chia công việc mẹ giao thành hai việc nhỏ như sau: </a:t>
            </a:r>
            <a:endParaRPr lang="en-US" sz="2400" b="1" dirty="0" smtClean="0">
              <a:solidFill>
                <a:srgbClr val="3333CC"/>
              </a:solidFill>
            </a:endParaRPr>
          </a:p>
          <a:p>
            <a:pPr marL="627063" indent="-285750">
              <a:lnSpc>
                <a:spcPct val="130000"/>
              </a:lnSpc>
              <a:spcAft>
                <a:spcPts val="800"/>
              </a:spcAft>
              <a:buSzPct val="120000"/>
              <a:buFont typeface="Calibri" panose="020F050202020403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285750">
              <a:lnSpc>
                <a:spcPct val="130000"/>
              </a:lnSpc>
              <a:spcBef>
                <a:spcPts val="2400"/>
              </a:spcBef>
              <a:spcAft>
                <a:spcPts val="800"/>
              </a:spcAft>
              <a:buSzPct val="110000"/>
              <a:buFont typeface="Calibri" panose="020F0502020204030204" pitchFamily="34" charset="0"/>
              <a:buChar char="•"/>
            </a:pPr>
            <a:r>
              <a:rPr lang="vi-VN" sz="2400" dirty="0" smtClean="0">
                <a:solidFill>
                  <a:srgbClr val="3333CC"/>
                </a:solidFill>
              </a:rPr>
              <a:t>Nhờ </a:t>
            </a:r>
            <a:r>
              <a:rPr lang="vi-VN" sz="2400" dirty="0">
                <a:solidFill>
                  <a:srgbClr val="3333CC"/>
                </a:solidFill>
              </a:rPr>
              <a:t>bố tìm trên Internet cách giữ cho hoa </a:t>
            </a:r>
            <a:r>
              <a:rPr lang="en-US" sz="2400" dirty="0" err="1">
                <a:solidFill>
                  <a:srgbClr val="3333CC"/>
                </a:solidFill>
              </a:rPr>
              <a:t>hồng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tươi lâu.</a:t>
            </a:r>
            <a:endParaRPr lang="en-US" sz="2400" b="1" dirty="0">
              <a:solidFill>
                <a:srgbClr val="3333CC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888911" y="1657900"/>
            <a:ext cx="5390865" cy="4332562"/>
          </a:xfrm>
          <a:prstGeom prst="round2Diag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273" y="4461144"/>
            <a:ext cx="1698556" cy="1265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447" y="1607622"/>
            <a:ext cx="3833945" cy="4382840"/>
          </a:xfrm>
          <a:prstGeom prst="rect">
            <a:avLst/>
          </a:prstGeom>
          <a:ln w="952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1756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01856" y="23345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929252" y="2011804"/>
            <a:ext cx="5390865" cy="300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lnSpc>
                <a:spcPct val="130000"/>
              </a:lnSpc>
              <a:spcAft>
                <a:spcPts val="800"/>
              </a:spcAft>
            </a:pPr>
            <a:r>
              <a:rPr lang="vi-VN" sz="2400" b="1" dirty="0" smtClean="0">
                <a:solidFill>
                  <a:srgbClr val="FF0000"/>
                </a:solidFill>
              </a:rPr>
              <a:t>a. </a:t>
            </a:r>
            <a:r>
              <a:rPr lang="vi-VN" sz="2400" b="1" dirty="0" smtClean="0">
                <a:solidFill>
                  <a:srgbClr val="3333CC"/>
                </a:solidFill>
              </a:rPr>
              <a:t>Bạn </a:t>
            </a:r>
            <a:r>
              <a:rPr lang="vi-VN" sz="2400" b="1" dirty="0">
                <a:solidFill>
                  <a:srgbClr val="3333CC"/>
                </a:solidFill>
              </a:rPr>
              <a:t>Mơ đã chia công việc mẹ giao thành hai việc nhỏ như sau: </a:t>
            </a:r>
            <a:endParaRPr lang="en-US" sz="2400" b="1" dirty="0" smtClean="0">
              <a:solidFill>
                <a:srgbClr val="3333CC"/>
              </a:solidFill>
            </a:endParaRPr>
          </a:p>
          <a:p>
            <a:pPr marL="627063" indent="-285750">
              <a:lnSpc>
                <a:spcPct val="130000"/>
              </a:lnSpc>
              <a:spcAft>
                <a:spcPts val="800"/>
              </a:spcAft>
              <a:buSzPct val="120000"/>
              <a:buFont typeface="Calibri" panose="020F050202020403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285750">
              <a:lnSpc>
                <a:spcPct val="130000"/>
              </a:lnSpc>
              <a:spcBef>
                <a:spcPts val="2400"/>
              </a:spcBef>
              <a:spcAft>
                <a:spcPts val="800"/>
              </a:spcAft>
              <a:buSzPct val="110000"/>
              <a:buFont typeface="Calibri" panose="020F0502020204030204" pitchFamily="34" charset="0"/>
              <a:buChar char="•"/>
            </a:pPr>
            <a:r>
              <a:rPr lang="vi-VN" sz="2400" dirty="0" smtClean="0">
                <a:solidFill>
                  <a:srgbClr val="3333CC"/>
                </a:solidFill>
              </a:rPr>
              <a:t>Nhờ </a:t>
            </a:r>
            <a:r>
              <a:rPr lang="vi-VN" sz="2400" dirty="0">
                <a:solidFill>
                  <a:srgbClr val="3333CC"/>
                </a:solidFill>
              </a:rPr>
              <a:t>bố tìm trên Internet cách giữ cho hoa tươi lâu.</a:t>
            </a:r>
            <a:endParaRPr lang="en-US" sz="2400" b="1" dirty="0">
              <a:solidFill>
                <a:srgbClr val="3333CC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888911" y="1657900"/>
            <a:ext cx="5390865" cy="4332562"/>
          </a:xfrm>
          <a:prstGeom prst="round2Diag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601" y="3011546"/>
            <a:ext cx="979470" cy="903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273" y="4461144"/>
            <a:ext cx="1698556" cy="1265869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6360459" y="2519817"/>
            <a:ext cx="5150224" cy="2608729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Nếu em được giao công việc của bạn Mơ thì em sẽ chia công việc đó thành những việc nhỏ nào?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37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01856" y="23345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947080" y="1375015"/>
            <a:ext cx="8297839" cy="4572000"/>
            <a:chOff x="1947080" y="1375015"/>
            <a:chExt cx="8297839" cy="457200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1947080" y="1375015"/>
              <a:ext cx="8297839" cy="457200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bg1">
                  <a:lumMod val="6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6550" y="1679815"/>
              <a:ext cx="6438900" cy="3962400"/>
            </a:xfrm>
            <a:prstGeom prst="rect">
              <a:avLst/>
            </a:prstGeom>
          </p:spPr>
        </p:pic>
      </p:grpSp>
      <p:sp>
        <p:nvSpPr>
          <p:cNvPr id="11" name="Rounded Rectangular Callout 10"/>
          <p:cNvSpPr/>
          <p:nvPr/>
        </p:nvSpPr>
        <p:spPr>
          <a:xfrm>
            <a:off x="861171" y="1679815"/>
            <a:ext cx="2564417" cy="1245355"/>
          </a:xfrm>
          <a:prstGeom prst="wedgeRoundRectCallout">
            <a:avLst>
              <a:gd name="adj1" fmla="val 58086"/>
              <a:gd name="adj2" fmla="val 3040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0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01856" y="23345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947080" y="1375015"/>
            <a:ext cx="8297839" cy="4572000"/>
            <a:chOff x="1947080" y="1375015"/>
            <a:chExt cx="8297839" cy="457200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1947080" y="1375015"/>
              <a:ext cx="8297839" cy="457200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bg1">
                  <a:lumMod val="6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6550" y="1679815"/>
              <a:ext cx="6438900" cy="3962400"/>
            </a:xfrm>
            <a:prstGeom prst="rect">
              <a:avLst/>
            </a:prstGeom>
          </p:spPr>
        </p:pic>
      </p:grpSp>
      <p:sp>
        <p:nvSpPr>
          <p:cNvPr id="11" name="Rounded Rectangular Callout 10"/>
          <p:cNvSpPr/>
          <p:nvPr/>
        </p:nvSpPr>
        <p:spPr>
          <a:xfrm>
            <a:off x="861171" y="1679815"/>
            <a:ext cx="2564417" cy="1245355"/>
          </a:xfrm>
          <a:prstGeom prst="wedgeRoundRectCallout">
            <a:avLst>
              <a:gd name="adj1" fmla="val 58086"/>
              <a:gd name="adj2" fmla="val 3040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01856" y="23345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102038" y="1622384"/>
            <a:ext cx="5390865" cy="4332562"/>
            <a:chOff x="856374" y="1743407"/>
            <a:chExt cx="5390865" cy="4332562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856374" y="1743407"/>
              <a:ext cx="5390865" cy="4332562"/>
            </a:xfrm>
            <a:prstGeom prst="round2DiagRect">
              <a:avLst/>
            </a:prstGeom>
            <a:solidFill>
              <a:schemeClr val="bg1"/>
            </a:solidFill>
            <a:ln w="28575">
              <a:noFill/>
            </a:ln>
            <a:effectLst>
              <a:glow rad="139700">
                <a:srgbClr val="FF33CC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0662" y="3530883"/>
              <a:ext cx="3171825" cy="21907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091821" y="1875324"/>
              <a:ext cx="5063319" cy="1532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1313" indent="-341313" algn="just">
                <a:lnSpc>
                  <a:spcPct val="130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rgbClr val="FF0000"/>
                  </a:solidFill>
                </a:rPr>
                <a:t>b. </a:t>
              </a:r>
              <a:r>
                <a:rPr lang="vi-VN" sz="2400" b="1" dirty="0">
                  <a:solidFill>
                    <a:srgbClr val="3333CC"/>
                  </a:solidFill>
                </a:rPr>
                <a:t>Mẹ bạn Nam muốn làm món gà chiên nhưng quên cách làm đã xem trên Internet</a:t>
              </a:r>
              <a:r>
                <a:rPr lang="vi-VN" sz="2400" b="1" dirty="0" smtClean="0">
                  <a:solidFill>
                    <a:srgbClr val="3333CC"/>
                  </a:solidFill>
                </a:rPr>
                <a:t>.</a:t>
              </a:r>
              <a:r>
                <a:rPr lang="en-US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96890" y="1976719"/>
            <a:ext cx="3923828" cy="3623892"/>
            <a:chOff x="7983940" y="2437726"/>
            <a:chExt cx="3923828" cy="3623892"/>
          </a:xfrm>
        </p:grpSpPr>
        <p:grpSp>
          <p:nvGrpSpPr>
            <p:cNvPr id="16" name="Group 15"/>
            <p:cNvGrpSpPr/>
            <p:nvPr/>
          </p:nvGrpSpPr>
          <p:grpSpPr>
            <a:xfrm>
              <a:off x="7983940" y="2437726"/>
              <a:ext cx="3923828" cy="3623892"/>
              <a:chOff x="1265495" y="1791880"/>
              <a:chExt cx="4862095" cy="4287479"/>
            </a:xfrm>
            <a:solidFill>
              <a:srgbClr val="FFE1FF"/>
            </a:solidFill>
          </p:grpSpPr>
          <p:sp>
            <p:nvSpPr>
              <p:cNvPr id="18" name="Rounded Rectangle 17"/>
              <p:cNvSpPr/>
              <p:nvPr/>
            </p:nvSpPr>
            <p:spPr>
              <a:xfrm>
                <a:off x="1265495" y="1791880"/>
                <a:ext cx="4862095" cy="4287479"/>
              </a:xfrm>
              <a:prstGeom prst="roundRect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0118" y="2050341"/>
                <a:ext cx="1224825" cy="1258097"/>
              </a:xfrm>
              <a:prstGeom prst="rect">
                <a:avLst/>
              </a:prstGeom>
              <a:noFill/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8093123" y="4045594"/>
              <a:ext cx="3693621" cy="18651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sz="2400" dirty="0">
                  <a:solidFill>
                    <a:srgbClr val="3333CC"/>
                  </a:solidFill>
                </a:rPr>
                <a:t>Theo em, công việc của mẹ bạn Nam nên chia thành những việc nhỏ hơn như thế nào?</a:t>
              </a:r>
              <a:endPara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45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267878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300501"/>
            <a:ext cx="695325" cy="6477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11495" y="1268575"/>
            <a:ext cx="5514493" cy="4904425"/>
            <a:chOff x="888911" y="1544396"/>
            <a:chExt cx="5436233" cy="4904425"/>
          </a:xfrm>
        </p:grpSpPr>
        <p:sp>
          <p:nvSpPr>
            <p:cNvPr id="22" name="Round Diagonal Corner Rectangle 21"/>
            <p:cNvSpPr/>
            <p:nvPr/>
          </p:nvSpPr>
          <p:spPr>
            <a:xfrm>
              <a:off x="888911" y="1544396"/>
              <a:ext cx="5436233" cy="4904425"/>
            </a:xfrm>
            <a:prstGeom prst="round2DiagRect">
              <a:avLst/>
            </a:prstGeom>
            <a:solidFill>
              <a:schemeClr val="bg1"/>
            </a:solidFill>
            <a:ln w="28575">
              <a:noFill/>
            </a:ln>
            <a:effectLst>
              <a:glow rad="139700">
                <a:srgbClr val="FF33CC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38598" y="1602364"/>
              <a:ext cx="5246778" cy="20128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30000"/>
                </a:lnSpc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400" dirty="0">
                  <a:solidFill>
                    <a:srgbClr val="3333CC"/>
                  </a:solidFill>
                </a:rPr>
                <a:t>Chị Lan giao cho Minh tạo trang trình chiếu có ảnh hoa mai vàng và dòng văn bản ở dưới ảnh như sau: </a:t>
              </a:r>
              <a:r>
                <a:rPr lang="en-US" sz="2400" dirty="0" smtClean="0">
                  <a:solidFill>
                    <a:srgbClr val="3333CC"/>
                  </a:solidFill>
                </a:rPr>
                <a:t> </a:t>
              </a:r>
            </a:p>
            <a:p>
              <a:pPr indent="860425" algn="just">
                <a:lnSpc>
                  <a:spcPct val="130000"/>
                </a:lnSpc>
                <a:spcAft>
                  <a:spcPts val="800"/>
                </a:spcAft>
                <a:buClr>
                  <a:srgbClr val="FF0000"/>
                </a:buClr>
              </a:pPr>
              <a:r>
                <a:rPr lang="vi-VN" sz="2400" dirty="0" smtClean="0">
                  <a:solidFill>
                    <a:srgbClr val="FF0000"/>
                  </a:solidFill>
                </a:rPr>
                <a:t>Mai </a:t>
              </a:r>
              <a:r>
                <a:rPr lang="vi-VN" sz="2400" dirty="0">
                  <a:solidFill>
                    <a:srgbClr val="FF0000"/>
                  </a:solidFill>
                </a:rPr>
                <a:t>vang ruc ro mua xuan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108" y="3339402"/>
            <a:ext cx="3758200" cy="279325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458448" y="1228235"/>
            <a:ext cx="4999552" cy="4944766"/>
            <a:chOff x="6458448" y="1228235"/>
            <a:chExt cx="4999552" cy="4944766"/>
          </a:xfrm>
        </p:grpSpPr>
        <p:sp>
          <p:nvSpPr>
            <p:cNvPr id="11" name="Rounded Rectangle 10"/>
            <p:cNvSpPr/>
            <p:nvPr/>
          </p:nvSpPr>
          <p:spPr>
            <a:xfrm>
              <a:off x="6458448" y="1228235"/>
              <a:ext cx="4999552" cy="49447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01249" y="1302638"/>
              <a:ext cx="1992853" cy="369332"/>
            </a:xfrm>
            <a:prstGeom prst="rect">
              <a:avLst/>
            </a:prstGeom>
            <a:solidFill>
              <a:srgbClr val="FF33CC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PHIẾU HỌC TẬP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049" y="1809758"/>
              <a:ext cx="4486351" cy="4155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4118</TotalTime>
  <Words>362</Words>
  <Application>Microsoft Office PowerPoint</Application>
  <PresentationFormat>Widescreen</PresentationFormat>
  <Paragraphs>42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MrHong</cp:lastModifiedBy>
  <cp:revision>670</cp:revision>
  <dcterms:created xsi:type="dcterms:W3CDTF">2022-01-27T15:18:21Z</dcterms:created>
  <dcterms:modified xsi:type="dcterms:W3CDTF">2022-05-19T07:59:19Z</dcterms:modified>
</cp:coreProperties>
</file>