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57" r:id="rId4"/>
    <p:sldId id="258" r:id="rId5"/>
    <p:sldId id="266" r:id="rId6"/>
    <p:sldId id="262" r:id="rId7"/>
    <p:sldId id="268" r:id="rId8"/>
    <p:sldId id="269" r:id="rId9"/>
    <p:sldId id="267" r:id="rId10"/>
    <p:sldId id="270" r:id="rId11"/>
    <p:sldId id="271" r:id="rId12"/>
    <p:sldId id="272" r:id="rId13"/>
    <p:sldId id="263" r:id="rId14"/>
    <p:sldId id="273" r:id="rId15"/>
    <p:sldId id="274" r:id="rId16"/>
    <p:sldId id="275" r:id="rId17"/>
    <p:sldId id="276" r:id="rId18"/>
    <p:sldId id="277" r:id="rId19"/>
    <p:sldId id="259" r:id="rId20"/>
    <p:sldId id="261" r:id="rId21"/>
    <p:sldId id="265" r:id="rId22"/>
    <p:sldId id="281" r:id="rId23"/>
    <p:sldId id="278" r:id="rId24"/>
    <p:sldId id="264"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3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00953" y="1882588"/>
            <a:ext cx="9749119" cy="364415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Times New Roman" pitchFamily="18" charset="0"/>
                <a:cs typeface="Times New Roman" pitchFamily="18" charset="0"/>
              </a:rPr>
              <a:t>Em</a:t>
            </a:r>
            <a:r>
              <a:rPr lang="en-US" sz="3200" b="1" dirty="0" smtClean="0">
                <a:solidFill>
                  <a:srgbClr val="3333CC"/>
                </a:solidFill>
                <a:latin typeface="Times New Roman" pitchFamily="18" charset="0"/>
                <a:cs typeface="Times New Roman" pitchFamily="18" charset="0"/>
              </a:rPr>
              <a:t> </a:t>
            </a:r>
            <a:r>
              <a:rPr lang="en-US" sz="3200" b="1" dirty="0" err="1" smtClean="0">
                <a:solidFill>
                  <a:srgbClr val="3333CC"/>
                </a:solidFill>
                <a:latin typeface="Times New Roman" pitchFamily="18" charset="0"/>
                <a:cs typeface="Times New Roman" pitchFamily="18" charset="0"/>
              </a:rPr>
              <a:t>hãy</a:t>
            </a:r>
            <a:r>
              <a:rPr lang="en-US" sz="3200" b="1" dirty="0" smtClean="0">
                <a:solidFill>
                  <a:srgbClr val="3333CC"/>
                </a:solidFill>
                <a:latin typeface="Times New Roman" pitchFamily="18" charset="0"/>
                <a:cs typeface="Times New Roman" pitchFamily="18" charset="0"/>
              </a:rPr>
              <a:t> n</a:t>
            </a:r>
            <a:r>
              <a:rPr lang="vi-VN" sz="3200" b="1" dirty="0" smtClean="0">
                <a:solidFill>
                  <a:srgbClr val="3333CC"/>
                </a:solidFill>
                <a:latin typeface="Times New Roman" pitchFamily="18" charset="0"/>
                <a:cs typeface="Times New Roman" pitchFamily="18" charset="0"/>
              </a:rPr>
              <a:t>êu </a:t>
            </a:r>
            <a:r>
              <a:rPr lang="vi-VN" sz="3200" b="1" dirty="0">
                <a:solidFill>
                  <a:srgbClr val="3333CC"/>
                </a:solidFill>
                <a:latin typeface="Times New Roman" pitchFamily="18" charset="0"/>
                <a:cs typeface="Times New Roman" pitchFamily="18" charset="0"/>
              </a:rPr>
              <a:t>cách ngồi đúng tư thế khi làm làm việc với máy </a:t>
            </a:r>
            <a:r>
              <a:rPr lang="vi-VN" sz="3200" b="1" dirty="0" smtClean="0">
                <a:solidFill>
                  <a:srgbClr val="3333CC"/>
                </a:solidFill>
                <a:latin typeface="Times New Roman" pitchFamily="18" charset="0"/>
                <a:cs typeface="Times New Roman" pitchFamily="18" charset="0"/>
              </a:rPr>
              <a:t>tính</a:t>
            </a:r>
            <a:r>
              <a:rPr lang="en-US" sz="3200" b="1" dirty="0" smtClean="0">
                <a:solidFill>
                  <a:srgbClr val="3333CC"/>
                </a:solidFill>
                <a:latin typeface="Times New Roman" pitchFamily="18" charset="0"/>
                <a:cs typeface="Times New Roman" pitchFamily="18" charset="0"/>
              </a:rPr>
              <a:t>, </a:t>
            </a:r>
            <a:r>
              <a:rPr lang="en-US" sz="3200" b="1" dirty="0" err="1" smtClean="0">
                <a:solidFill>
                  <a:srgbClr val="3333CC"/>
                </a:solidFill>
                <a:latin typeface="Times New Roman" pitchFamily="18" charset="0"/>
                <a:cs typeface="Times New Roman" pitchFamily="18" charset="0"/>
              </a:rPr>
              <a:t>sau</a:t>
            </a:r>
            <a:r>
              <a:rPr lang="en-US" sz="3200" b="1" dirty="0" smtClean="0">
                <a:solidFill>
                  <a:srgbClr val="3333CC"/>
                </a:solidFill>
                <a:latin typeface="Times New Roman" pitchFamily="18" charset="0"/>
                <a:cs typeface="Times New Roman" pitchFamily="18" charset="0"/>
              </a:rPr>
              <a:t> </a:t>
            </a:r>
            <a:r>
              <a:rPr lang="en-US" sz="3200" b="1" dirty="0" err="1">
                <a:solidFill>
                  <a:srgbClr val="3333CC"/>
                </a:solidFill>
                <a:latin typeface="Times New Roman" pitchFamily="18" charset="0"/>
                <a:cs typeface="Times New Roman" pitchFamily="18" charset="0"/>
              </a:rPr>
              <a:t>đó</a:t>
            </a:r>
            <a:r>
              <a:rPr lang="en-US" sz="3200" b="1" dirty="0">
                <a:solidFill>
                  <a:srgbClr val="3333CC"/>
                </a:solidFill>
                <a:latin typeface="Times New Roman" pitchFamily="18" charset="0"/>
                <a:cs typeface="Times New Roman" pitchFamily="18" charset="0"/>
              </a:rPr>
              <a:t> v</a:t>
            </a:r>
            <a:r>
              <a:rPr lang="vi-VN" sz="3200" b="1" dirty="0">
                <a:solidFill>
                  <a:srgbClr val="3333CC"/>
                </a:solidFill>
                <a:latin typeface="Times New Roman" pitchFamily="18" charset="0"/>
                <a:cs typeface="Times New Roman" pitchFamily="18" charset="0"/>
              </a:rPr>
              <a:t>ề t</a:t>
            </a:r>
            <a:r>
              <a:rPr lang="en-US" sz="3200" b="1" dirty="0" err="1">
                <a:solidFill>
                  <a:srgbClr val="3333CC"/>
                </a:solidFill>
                <a:latin typeface="Times New Roman" pitchFamily="18" charset="0"/>
                <a:cs typeface="Times New Roman" pitchFamily="18" charset="0"/>
              </a:rPr>
              <a:t>ại</a:t>
            </a:r>
            <a:r>
              <a:rPr lang="vi-VN" sz="3200" b="1" dirty="0">
                <a:solidFill>
                  <a:srgbClr val="3333CC"/>
                </a:solidFill>
                <a:latin typeface="Times New Roman" pitchFamily="18" charset="0"/>
                <a:cs typeface="Times New Roman" pitchFamily="18" charset="0"/>
              </a:rPr>
              <a:t> vị trí và ngồi đúng?</a:t>
            </a:r>
            <a:endParaRPr lang="en-US" sz="3200" b="1" dirty="0">
              <a:solidFill>
                <a:srgbClr val="3333CC"/>
              </a:solidFill>
              <a:latin typeface="Times New Roman" pitchFamily="18" charset="0"/>
              <a:cs typeface="Times New Roman" pitchFamily="18" charset="0"/>
            </a:endParaRPr>
          </a:p>
        </p:txBody>
      </p:sp>
      <p:sp>
        <p:nvSpPr>
          <p:cNvPr id="4" name="Rounded Rectangle 3"/>
          <p:cNvSpPr/>
          <p:nvPr/>
        </p:nvSpPr>
        <p:spPr>
          <a:xfrm>
            <a:off x="3824230" y="347805"/>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imes New Roman" pitchFamily="18" charset="0"/>
                <a:ea typeface="Tahoma" panose="020B0604030504040204" pitchFamily="34" charset="0"/>
                <a:cs typeface="Times New Roman" pitchFamily="18" charset="0"/>
              </a:rPr>
              <a:t>KIỂM TRA BÀI CŨ</a:t>
            </a:r>
            <a:endParaRPr lang="en-US" sz="3200" b="1" dirty="0">
              <a:solidFill>
                <a:schemeClr val="bg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11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2" name="Rounded Rectangle 11"/>
          <p:cNvSpPr/>
          <p:nvPr/>
        </p:nvSpPr>
        <p:spPr>
          <a:xfrm>
            <a:off x="847164" y="1414567"/>
            <a:ext cx="10555941"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hiện các thao tác dưới đây để khởi </a:t>
            </a:r>
            <a:r>
              <a:rPr lang="vi-VN" sz="2400" b="1" dirty="0">
                <a:solidFill>
                  <a:srgbClr val="3333CC"/>
                </a:solidFill>
              </a:rPr>
              <a:t>động máy </a:t>
            </a:r>
            <a:r>
              <a:rPr lang="vi-VN" sz="2400" b="1" dirty="0" smtClean="0">
                <a:solidFill>
                  <a:srgbClr val="3333CC"/>
                </a:solidFill>
              </a:rPr>
              <a:t>tính:</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7101" y="4549848"/>
            <a:ext cx="2194351" cy="1229342"/>
          </a:xfrm>
          <a:prstGeom prst="rect">
            <a:avLst/>
          </a:prstGeom>
        </p:spPr>
      </p:pic>
      <p:grpSp>
        <p:nvGrpSpPr>
          <p:cNvPr id="18" name="Group 17"/>
          <p:cNvGrpSpPr/>
          <p:nvPr/>
        </p:nvGrpSpPr>
        <p:grpSpPr>
          <a:xfrm>
            <a:off x="2857646" y="3656884"/>
            <a:ext cx="3514725" cy="2686050"/>
            <a:chOff x="1756802" y="3541311"/>
            <a:chExt cx="3514725" cy="2686050"/>
          </a:xfrm>
        </p:grpSpPr>
        <p:pic>
          <p:nvPicPr>
            <p:cNvPr id="16" name="Picture 15"/>
            <p:cNvPicPr>
              <a:picLocks noChangeAspect="1"/>
            </p:cNvPicPr>
            <p:nvPr/>
          </p:nvPicPr>
          <p:blipFill>
            <a:blip r:embed="rId4"/>
            <a:stretch>
              <a:fillRect/>
            </a:stretch>
          </p:blipFill>
          <p:spPr>
            <a:xfrm>
              <a:off x="1756802" y="3541311"/>
              <a:ext cx="3514725" cy="2686050"/>
            </a:xfrm>
            <a:prstGeom prst="rect">
              <a:avLst/>
            </a:prstGeom>
          </p:spPr>
        </p:pic>
        <p:pic>
          <p:nvPicPr>
            <p:cNvPr id="17" name="Picture 16"/>
            <p:cNvPicPr>
              <a:picLocks noChangeAspect="1"/>
            </p:cNvPicPr>
            <p:nvPr/>
          </p:nvPicPr>
          <p:blipFill>
            <a:blip r:embed="rId5"/>
            <a:stretch>
              <a:fillRect/>
            </a:stretch>
          </p:blipFill>
          <p:spPr>
            <a:xfrm>
              <a:off x="2186086" y="3805518"/>
              <a:ext cx="2601067" cy="1470674"/>
            </a:xfrm>
            <a:prstGeom prst="rect">
              <a:avLst/>
            </a:prstGeom>
          </p:spPr>
        </p:pic>
      </p:grpSp>
      <p:sp>
        <p:nvSpPr>
          <p:cNvPr id="19" name="Right Arrow 18"/>
          <p:cNvSpPr/>
          <p:nvPr/>
        </p:nvSpPr>
        <p:spPr>
          <a:xfrm>
            <a:off x="6274522" y="5070390"/>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6150136" y="4585657"/>
            <a:ext cx="1951948" cy="1251249"/>
          </a:xfrm>
          <a:prstGeom prst="rect">
            <a:avLst/>
          </a:prstGeom>
        </p:spPr>
      </p:pic>
      <p:sp>
        <p:nvSpPr>
          <p:cNvPr id="16" name="Rounded Rectangle 15"/>
          <p:cNvSpPr/>
          <p:nvPr/>
        </p:nvSpPr>
        <p:spPr>
          <a:xfrm>
            <a:off x="778332" y="1428215"/>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a:t>
            </a:r>
            <a:r>
              <a:rPr lang="vi-VN" sz="2400" b="1" dirty="0">
                <a:solidFill>
                  <a:srgbClr val="3333CC"/>
                </a:solidFill>
              </a:rPr>
              <a:t>hiện các thao tác dưới đây để khởi động máy tính</a:t>
            </a:r>
            <a:r>
              <a:rPr lang="vi-VN" sz="2400" b="1" dirty="0" smtClean="0">
                <a:solidFill>
                  <a:srgbClr val="3333CC"/>
                </a:solidFill>
              </a:rPr>
              <a:t>:</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20" name="Group 19"/>
          <p:cNvGrpSpPr/>
          <p:nvPr/>
        </p:nvGrpSpPr>
        <p:grpSpPr>
          <a:xfrm>
            <a:off x="2159525" y="3580515"/>
            <a:ext cx="3435029" cy="2885015"/>
            <a:chOff x="3890962" y="1383959"/>
            <a:chExt cx="4410075" cy="4013892"/>
          </a:xfrm>
        </p:grpSpPr>
        <p:pic>
          <p:nvPicPr>
            <p:cNvPr id="11" name="Picture 10"/>
            <p:cNvPicPr>
              <a:picLocks noChangeAspect="1"/>
            </p:cNvPicPr>
            <p:nvPr/>
          </p:nvPicPr>
          <p:blipFill rotWithShape="1">
            <a:blip r:embed="rId4"/>
            <a:srcRect t="1091" b="2915"/>
            <a:stretch/>
          </p:blipFill>
          <p:spPr>
            <a:xfrm>
              <a:off x="3890962" y="1383959"/>
              <a:ext cx="4410075" cy="4013892"/>
            </a:xfrm>
            <a:prstGeom prst="rect">
              <a:avLst/>
            </a:prstGeom>
          </p:spPr>
        </p:pic>
        <p:pic>
          <p:nvPicPr>
            <p:cNvPr id="14" name="Picture 13"/>
            <p:cNvPicPr>
              <a:picLocks noChangeAspect="1"/>
            </p:cNvPicPr>
            <p:nvPr/>
          </p:nvPicPr>
          <p:blipFill>
            <a:blip r:embed="rId5"/>
            <a:stretch>
              <a:fillRect/>
            </a:stretch>
          </p:blipFill>
          <p:spPr>
            <a:xfrm>
              <a:off x="6777681" y="2339753"/>
              <a:ext cx="1278924" cy="3035436"/>
            </a:xfrm>
            <a:prstGeom prst="rect">
              <a:avLst/>
            </a:prstGeom>
          </p:spPr>
        </p:pic>
      </p:grpSp>
      <p:sp>
        <p:nvSpPr>
          <p:cNvPr id="19" name="Right Arrow 18"/>
          <p:cNvSpPr/>
          <p:nvPr/>
        </p:nvSpPr>
        <p:spPr>
          <a:xfrm>
            <a:off x="4814625" y="5023023"/>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32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860221" y="1496455"/>
            <a:ext cx="10208116" cy="137519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Bef>
                <a:spcPts val="600"/>
              </a:spcBef>
              <a:buClr>
                <a:srgbClr val="FF0000"/>
              </a:buClr>
              <a:buFont typeface="Wingdings" panose="05000000000000000000" pitchFamily="2" charset="2"/>
              <a:buChar char="v"/>
            </a:pPr>
            <a:r>
              <a:rPr lang="en-US" sz="2400" b="1" dirty="0" err="1" smtClean="0">
                <a:solidFill>
                  <a:srgbClr val="FF0000"/>
                </a:solidFill>
                <a:latin typeface="Arial" panose="020B0604020202020204" pitchFamily="34" charset="0"/>
                <a:cs typeface="Arial" panose="020B0604020202020204" pitchFamily="34" charset="0"/>
              </a:rPr>
              <a:t>Lưu</a:t>
            </a:r>
            <a:r>
              <a:rPr lang="en-US" sz="2400" b="1" dirty="0" smtClean="0">
                <a:solidFill>
                  <a:srgbClr val="FF0000"/>
                </a:solidFill>
                <a:latin typeface="Arial" panose="020B0604020202020204" pitchFamily="34" charset="0"/>
                <a:cs typeface="Arial" panose="020B0604020202020204" pitchFamily="34" charset="0"/>
              </a:rPr>
              <a:t> ý:</a:t>
            </a:r>
            <a:r>
              <a:rPr lang="en-US" sz="2400" b="1"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rPr>
              <a:t>Trong </a:t>
            </a:r>
            <a:r>
              <a:rPr lang="vi-VN" sz="2400" dirty="0">
                <a:solidFill>
                  <a:srgbClr val="3333CC"/>
                </a:solidFill>
              </a:rPr>
              <a:t>quá trình khởi động, máy tính có thể yêu cầu nhập mật khẩu</a:t>
            </a:r>
            <a:r>
              <a:rPr lang="vi-VN" sz="2400" dirty="0" smtClean="0">
                <a:solidFill>
                  <a:srgbClr val="3333CC"/>
                </a:solidFill>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3" name="Group 2"/>
          <p:cNvGrpSpPr/>
          <p:nvPr/>
        </p:nvGrpSpPr>
        <p:grpSpPr>
          <a:xfrm>
            <a:off x="3565820" y="2279178"/>
            <a:ext cx="5368552" cy="4067032"/>
            <a:chOff x="3565820" y="2238234"/>
            <a:chExt cx="5368552" cy="4067032"/>
          </a:xfrm>
        </p:grpSpPr>
        <p:pic>
          <p:nvPicPr>
            <p:cNvPr id="16" name="Picture 15"/>
            <p:cNvPicPr>
              <a:picLocks noChangeAspect="1"/>
            </p:cNvPicPr>
            <p:nvPr/>
          </p:nvPicPr>
          <p:blipFill>
            <a:blip r:embed="rId3"/>
            <a:stretch>
              <a:fillRect/>
            </a:stretch>
          </p:blipFill>
          <p:spPr>
            <a:xfrm>
              <a:off x="3565820" y="2238234"/>
              <a:ext cx="5368552" cy="4067032"/>
            </a:xfrm>
            <a:prstGeom prst="rect">
              <a:avLst/>
            </a:prstGeom>
          </p:spPr>
        </p:pic>
        <p:pic>
          <p:nvPicPr>
            <p:cNvPr id="14" name="Picture 13"/>
            <p:cNvPicPr>
              <a:picLocks noChangeAspect="1"/>
            </p:cNvPicPr>
            <p:nvPr/>
          </p:nvPicPr>
          <p:blipFill rotWithShape="1">
            <a:blip r:embed="rId4"/>
            <a:srcRect l="1379" t="1086"/>
            <a:stretch/>
          </p:blipFill>
          <p:spPr>
            <a:xfrm>
              <a:off x="3773027" y="2429301"/>
              <a:ext cx="5002483" cy="2784143"/>
            </a:xfrm>
            <a:prstGeom prst="rect">
              <a:avLst/>
            </a:prstGeom>
          </p:spPr>
        </p:pic>
        <p:pic>
          <p:nvPicPr>
            <p:cNvPr id="2" name="Picture 1"/>
            <p:cNvPicPr>
              <a:picLocks noChangeAspect="1"/>
            </p:cNvPicPr>
            <p:nvPr/>
          </p:nvPicPr>
          <p:blipFill>
            <a:blip r:embed="rId5"/>
            <a:stretch>
              <a:fillRect/>
            </a:stretch>
          </p:blipFill>
          <p:spPr>
            <a:xfrm>
              <a:off x="3565820" y="6016501"/>
              <a:ext cx="271779" cy="288765"/>
            </a:xfrm>
            <a:prstGeom prst="rect">
              <a:avLst/>
            </a:prstGeom>
          </p:spPr>
        </p:pic>
      </p:grpSp>
      <p:pic>
        <p:nvPicPr>
          <p:cNvPr id="17" name="Picture 16"/>
          <p:cNvPicPr>
            <a:picLocks noChangeAspect="1"/>
          </p:cNvPicPr>
          <p:nvPr/>
        </p:nvPicPr>
        <p:blipFill>
          <a:blip r:embed="rId6"/>
          <a:stretch>
            <a:fillRect/>
          </a:stretch>
        </p:blipFill>
        <p:spPr>
          <a:xfrm>
            <a:off x="3703428" y="2426898"/>
            <a:ext cx="5072081" cy="2827490"/>
          </a:xfrm>
          <a:prstGeom prst="rect">
            <a:avLst/>
          </a:prstGeom>
        </p:spPr>
      </p:pic>
      <p:sp>
        <p:nvSpPr>
          <p:cNvPr id="18" name="TextBox 17"/>
          <p:cNvSpPr txBox="1"/>
          <p:nvPr/>
        </p:nvSpPr>
        <p:spPr>
          <a:xfrm>
            <a:off x="770715" y="4147263"/>
            <a:ext cx="1753691" cy="461665"/>
          </a:xfrm>
          <a:prstGeom prst="rect">
            <a:avLst/>
          </a:prstGeom>
          <a:noFill/>
        </p:spPr>
        <p:txBody>
          <a:bodyPr wrap="square" rtlCol="0">
            <a:spAutoFit/>
          </a:bodyPr>
          <a:lstStyle/>
          <a:p>
            <a:pPr marL="338138" indent="-338138"/>
            <a:r>
              <a:rPr lang="en-US" sz="2400" dirty="0" err="1" smtClean="0">
                <a:latin typeface="Arial" panose="020B0604020202020204" pitchFamily="34" charset="0"/>
                <a:cs typeface="Arial" panose="020B0604020202020204" pitchFamily="34" charset="0"/>
              </a:rPr>
              <a:t>Biểu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1738297" y="3334051"/>
            <a:ext cx="2772743" cy="852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3"/>
            <a:ext cx="10525989" cy="928042"/>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smtClean="0">
                <a:solidFill>
                  <a:srgbClr val="3333CC"/>
                </a:solidFill>
                <a:latin typeface="Arial" panose="020B0604020202020204" pitchFamily="34" charset="0"/>
                <a:cs typeface="Arial" panose="020B0604020202020204" pitchFamily="34" charset="0"/>
              </a:rPr>
              <a:t>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287337" algn="just">
              <a:lnSpc>
                <a:spcPct val="120000"/>
              </a:lnSpc>
              <a:spcAft>
                <a:spcPts val="600"/>
              </a:spcAft>
              <a:buClr>
                <a:srgbClr val="FF0000"/>
              </a:buClr>
            </a:pPr>
            <a:r>
              <a:rPr lang="en-US" sz="2400" dirty="0" smtClean="0"/>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a:t>
            </a:r>
            <a:r>
              <a:rPr lang="vi-VN" sz="2400" dirty="0">
                <a:solidFill>
                  <a:srgbClr val="3333CC"/>
                </a:solidFill>
                <a:latin typeface="Arial" panose="020B0604020202020204" pitchFamily="34" charset="0"/>
                <a:cs typeface="Arial" panose="020B0604020202020204" pitchFamily="34" charset="0"/>
              </a:rPr>
              <a:t>đúp chuột vào biểu tượng Notepad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hình;</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846064" y="2816310"/>
            <a:ext cx="8426717"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a </a:t>
            </a:r>
            <a:r>
              <a:rPr lang="en-US" sz="2500" b="1" dirty="0" err="1" smtClean="0">
                <a:latin typeface="Arial" panose="020B0604020202020204" pitchFamily="34" charset="0"/>
                <a:cs typeface="Arial" panose="020B0604020202020204" pitchFamily="34" charset="0"/>
              </a:rPr>
              <a:t>rồi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a:t>
            </a:r>
            <a:r>
              <a:rPr lang="en-US" sz="2400" b="1" dirty="0" err="1" smtClean="0">
                <a:latin typeface="Arial" panose="020B0604020202020204" pitchFamily="34" charset="0"/>
                <a:cs typeface="Arial" panose="020B0604020202020204" pitchFamily="34" charset="0"/>
              </a:rPr>
              <a:t>àm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kích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469993" y="1855636"/>
            <a:ext cx="674263" cy="814369"/>
          </a:xfrm>
          <a:prstGeom prst="rect">
            <a:avLst/>
          </a:prstGeom>
        </p:spPr>
      </p:pic>
      <p:pic>
        <p:nvPicPr>
          <p:cNvPr id="9" name="Picture 8"/>
          <p:cNvPicPr>
            <a:picLocks noChangeAspect="1"/>
          </p:cNvPicPr>
          <p:nvPr/>
        </p:nvPicPr>
        <p:blipFill>
          <a:blip r:embed="rId4"/>
          <a:stretch>
            <a:fillRect/>
          </a:stretch>
        </p:blipFill>
        <p:spPr>
          <a:xfrm>
            <a:off x="2700453" y="2806082"/>
            <a:ext cx="5959452" cy="3522624"/>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1527981"/>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222479" y="2964228"/>
            <a:ext cx="1001814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b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thoát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khỏi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spTree>
    <p:extLst>
      <p:ext uri="{BB962C8B-B14F-4D97-AF65-F5344CB8AC3E}">
        <p14:creationId xmlns:p14="http://schemas.microsoft.com/office/powerpoint/2010/main" val="6658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235407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1196975" indent="-911225" algn="just">
              <a:lnSpc>
                <a:spcPct val="120000"/>
              </a:lnSpc>
              <a:spcAft>
                <a:spcPts val="600"/>
              </a:spcAft>
              <a:buClr>
                <a:srgbClr val="FF0000"/>
              </a:buClr>
            </a:pPr>
            <a:r>
              <a:rPr lang="en-US" sz="2400" b="1"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đó</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xuất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hiện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lựa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chọn</a:t>
            </a:r>
            <a:r>
              <a:rPr lang="en-US" sz="2400" dirty="0" smtClean="0">
                <a:solidFill>
                  <a:srgbClr val="3333CC"/>
                </a:solidFill>
                <a:latin typeface="Arial" panose="020B0604020202020204" pitchFamily="34" charset="0"/>
                <a:cs typeface="Arial" panose="020B0604020202020204" pitchFamily="34" charset="0"/>
              </a:rPr>
              <a:t>:</a:t>
            </a: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r>
              <a:rPr lang="en-US" sz="2400" dirty="0" smtClean="0">
                <a:solidFill>
                  <a:srgbClr val="FF0000"/>
                </a:solidFill>
                <a:latin typeface="Arial" panose="020B0604020202020204" pitchFamily="34" charset="0"/>
                <a:cs typeface="Arial" panose="020B0604020202020204" pitchFamily="34" charset="0"/>
              </a:rPr>
              <a:t>      [2]</a:t>
            </a:r>
            <a:r>
              <a:rPr lang="en-US" sz="2400" dirty="0" smtClean="0">
                <a:solidFill>
                  <a:srgbClr val="3333CC"/>
                </a:solidFill>
                <a:latin typeface="Arial" panose="020B0604020202020204" pitchFamily="34" charset="0"/>
                <a:cs typeface="Arial" panose="020B0604020202020204" pitchFamily="34" charset="0"/>
              </a:rPr>
              <a:t> </a:t>
            </a:r>
            <a:r>
              <a:rPr lang="vi-VN" sz="2400" dirty="0">
                <a:solidFill>
                  <a:srgbClr val="3333CC"/>
                </a:solidFill>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pic>
        <p:nvPicPr>
          <p:cNvPr id="3" name="Picture 2"/>
          <p:cNvPicPr>
            <a:picLocks noChangeAspect="1"/>
          </p:cNvPicPr>
          <p:nvPr/>
        </p:nvPicPr>
        <p:blipFill>
          <a:blip r:embed="rId4"/>
          <a:stretch>
            <a:fillRect/>
          </a:stretch>
        </p:blipFill>
        <p:spPr>
          <a:xfrm>
            <a:off x="6764449" y="3410629"/>
            <a:ext cx="4564647" cy="1898350"/>
          </a:xfrm>
          <a:prstGeom prst="rect">
            <a:avLst/>
          </a:prstGeom>
        </p:spPr>
      </p:pic>
      <p:pic>
        <p:nvPicPr>
          <p:cNvPr id="9" name="Picture 8"/>
          <p:cNvPicPr>
            <a:picLocks noChangeAspect="1"/>
          </p:cNvPicPr>
          <p:nvPr/>
        </p:nvPicPr>
        <p:blipFill>
          <a:blip r:embed="rId5"/>
          <a:stretch>
            <a:fillRect/>
          </a:stretch>
        </p:blipFill>
        <p:spPr>
          <a:xfrm>
            <a:off x="5417370" y="5415206"/>
            <a:ext cx="1360846" cy="409717"/>
          </a:xfrm>
          <a:prstGeom prst="rect">
            <a:avLst/>
          </a:prstGeom>
        </p:spPr>
      </p:pic>
    </p:spTree>
    <p:extLst>
      <p:ext uri="{BB962C8B-B14F-4D97-AF65-F5344CB8AC3E}">
        <p14:creationId xmlns:p14="http://schemas.microsoft.com/office/powerpoint/2010/main" val="1389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72673"/>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vi-VN" sz="2400" b="1" dirty="0" smtClean="0">
                <a:solidFill>
                  <a:srgbClr val="3333CC"/>
                </a:solidFill>
                <a:latin typeface="Arial" panose="020B0604020202020204" pitchFamily="34" charset="0"/>
                <a:cs typeface="Arial" panose="020B0604020202020204" pitchFamily="34" charset="0"/>
              </a:rPr>
              <a:t>tắt </a:t>
            </a:r>
            <a:r>
              <a:rPr lang="vi-VN" sz="2400" b="1" dirty="0">
                <a:solidFill>
                  <a:srgbClr val="3333CC"/>
                </a:solidFill>
                <a:latin typeface="Arial" panose="020B0604020202020204" pitchFamily="34" charset="0"/>
                <a:cs typeface="Arial" panose="020B0604020202020204" pitchFamily="34" charset="0"/>
              </a:rPr>
              <a:t>máy tính đúng </a:t>
            </a:r>
            <a:r>
              <a:rPr lang="vi-VN" sz="2400" b="1" smtClean="0">
                <a:solidFill>
                  <a:srgbClr val="3333CC"/>
                </a:solidFill>
                <a:latin typeface="Arial" panose="020B0604020202020204" pitchFamily="34" charset="0"/>
                <a:cs typeface="Arial" panose="020B0604020202020204" pitchFamily="34" charset="0"/>
              </a:rPr>
              <a:t>cách</a:t>
            </a:r>
            <a:r>
              <a:rPr lang="en-US" sz="2400" b="1" smtClean="0">
                <a:solidFill>
                  <a:srgbClr val="3333CC"/>
                </a:solidFill>
                <a:latin typeface="Arial" panose="020B0604020202020204" pitchFamily="34" charset="0"/>
                <a:cs typeface="Arial" panose="020B0604020202020204" pitchFamily="34" charset="0"/>
              </a:rPr>
              <a:t> em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vi-VN"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[1]</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Nháy</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Start</a:t>
            </a:r>
            <a:r>
              <a:rPr lang="en-US" sz="2400" dirty="0" smtClean="0">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Power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a:solidFill>
                  <a:srgbClr val="FF0000"/>
                </a:solidFill>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Shut </a:t>
            </a:r>
            <a:r>
              <a:rPr lang="en-US" sz="2400" b="1" dirty="0" smtClean="0">
                <a:latin typeface="Arial" panose="020B0604020202020204" pitchFamily="34" charset="0"/>
                <a:cs typeface="Arial" panose="020B0604020202020204" pitchFamily="34" charset="0"/>
              </a:rPr>
              <a:t>down</a:t>
            </a:r>
            <a:endParaRPr lang="en-US" sz="2400" dirty="0" smtClean="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Nhấn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6211116" y="2317522"/>
            <a:ext cx="3201825" cy="855334"/>
          </a:xfrm>
          <a:prstGeom prst="rect">
            <a:avLst/>
          </a:prstGeom>
        </p:spPr>
      </p:pic>
      <p:grpSp>
        <p:nvGrpSpPr>
          <p:cNvPr id="17" name="Group 16"/>
          <p:cNvGrpSpPr/>
          <p:nvPr/>
        </p:nvGrpSpPr>
        <p:grpSpPr>
          <a:xfrm>
            <a:off x="6961284" y="2259105"/>
            <a:ext cx="2007904" cy="2218261"/>
            <a:chOff x="7078283" y="2886849"/>
            <a:chExt cx="2047875" cy="2390775"/>
          </a:xfrm>
        </p:grpSpPr>
        <p:pic>
          <p:nvPicPr>
            <p:cNvPr id="9" name="Picture 8"/>
            <p:cNvPicPr>
              <a:picLocks noChangeAspect="1"/>
            </p:cNvPicPr>
            <p:nvPr/>
          </p:nvPicPr>
          <p:blipFill>
            <a:blip r:embed="rId4"/>
            <a:stretch>
              <a:fillRect/>
            </a:stretch>
          </p:blipFill>
          <p:spPr>
            <a:xfrm>
              <a:off x="7078283" y="2886849"/>
              <a:ext cx="2047875" cy="2390775"/>
            </a:xfrm>
            <a:prstGeom prst="rect">
              <a:avLst/>
            </a:prstGeom>
          </p:spPr>
        </p:pic>
        <p:pic>
          <p:nvPicPr>
            <p:cNvPr id="12" name="Picture 11"/>
            <p:cNvPicPr>
              <a:picLocks noChangeAspect="1"/>
            </p:cNvPicPr>
            <p:nvPr/>
          </p:nvPicPr>
          <p:blipFill>
            <a:blip r:embed="rId5"/>
            <a:stretch>
              <a:fillRect/>
            </a:stretch>
          </p:blipFill>
          <p:spPr>
            <a:xfrm>
              <a:off x="8394772" y="3536700"/>
              <a:ext cx="727975" cy="878591"/>
            </a:xfrm>
            <a:prstGeom prst="rect">
              <a:avLst/>
            </a:prstGeom>
          </p:spPr>
        </p:pic>
        <p:pic>
          <p:nvPicPr>
            <p:cNvPr id="15" name="Picture 14"/>
            <p:cNvPicPr>
              <a:picLocks noChangeAspect="1"/>
            </p:cNvPicPr>
            <p:nvPr/>
          </p:nvPicPr>
          <p:blipFill>
            <a:blip r:embed="rId6"/>
            <a:stretch>
              <a:fillRect/>
            </a:stretch>
          </p:blipFill>
          <p:spPr>
            <a:xfrm>
              <a:off x="8142557" y="4414897"/>
              <a:ext cx="352425" cy="312746"/>
            </a:xfrm>
            <a:prstGeom prst="rect">
              <a:avLst/>
            </a:prstGeom>
          </p:spPr>
        </p:pic>
      </p:grpSp>
      <p:cxnSp>
        <p:nvCxnSpPr>
          <p:cNvPr id="19" name="Straight Arrow Connector 18"/>
          <p:cNvCxnSpPr/>
          <p:nvPr/>
        </p:nvCxnSpPr>
        <p:spPr>
          <a:xfrm>
            <a:off x="6347584" y="3289712"/>
            <a:ext cx="907033" cy="52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647825" y="3413145"/>
            <a:ext cx="3059465" cy="2283624"/>
            <a:chOff x="6659891" y="4181293"/>
            <a:chExt cx="3059465" cy="2283624"/>
          </a:xfrm>
        </p:grpSpPr>
        <p:pic>
          <p:nvPicPr>
            <p:cNvPr id="21" name="Picture 20"/>
            <p:cNvPicPr>
              <a:picLocks noChangeAspect="1"/>
            </p:cNvPicPr>
            <p:nvPr/>
          </p:nvPicPr>
          <p:blipFill rotWithShape="1">
            <a:blip r:embed="rId7"/>
            <a:srcRect l="26081"/>
            <a:stretch/>
          </p:blipFill>
          <p:spPr>
            <a:xfrm>
              <a:off x="7534853" y="4181293"/>
              <a:ext cx="2184503" cy="2283624"/>
            </a:xfrm>
            <a:prstGeom prst="rect">
              <a:avLst/>
            </a:prstGeom>
          </p:spPr>
        </p:pic>
        <p:cxnSp>
          <p:nvCxnSpPr>
            <p:cNvPr id="23" name="Straight Arrow Connector 22"/>
            <p:cNvCxnSpPr/>
            <p:nvPr/>
          </p:nvCxnSpPr>
          <p:spPr>
            <a:xfrm>
              <a:off x="6659891" y="4692592"/>
              <a:ext cx="960647" cy="38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4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99567"/>
            <a:ext cx="10086892"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600" b="1" dirty="0">
                <a:solidFill>
                  <a:srgbClr val="FF0000"/>
                </a:solidFill>
              </a:rPr>
              <a:t>Chú ý:</a:t>
            </a:r>
            <a:r>
              <a:rPr lang="vi-VN" sz="2600" dirty="0">
                <a:solidFill>
                  <a:srgbClr val="FF0000"/>
                </a:solidFill>
              </a:rPr>
              <a:t> </a:t>
            </a:r>
            <a:r>
              <a:rPr lang="vi-VN" sz="2600" dirty="0">
                <a:solidFill>
                  <a:srgbClr val="3333CC"/>
                </a:solidFill>
              </a:rPr>
              <a:t>Trước khi tắt máy tính phải thoát ra hết các phần mềm ứng dụng đã kích hoạt. Không được ấn và giữ nút nguồn trên thân máy hoặc rút phích cắm ra khỏi nguồn điện để tắt máy tính. </a:t>
            </a:r>
            <a:r>
              <a:rPr lang="en-US" sz="2600" dirty="0" smtClean="0">
                <a:solidFill>
                  <a:srgbClr val="3333CC"/>
                </a:solidFill>
                <a:latin typeface="Arial" panose="020B0604020202020204" pitchFamily="34" charset="0"/>
                <a:cs typeface="Arial" panose="020B0604020202020204" pitchFamily="34" charset="0"/>
              </a:rPr>
              <a:t>    </a:t>
            </a:r>
            <a:endParaRPr lang="en-US" sz="26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13" name="Rounded Rectangle 12"/>
          <p:cNvSpPr/>
          <p:nvPr/>
        </p:nvSpPr>
        <p:spPr>
          <a:xfrm>
            <a:off x="1528953" y="2261570"/>
            <a:ext cx="9090211" cy="2891119"/>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3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trao</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đổi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với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bạn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và</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cùng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các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Khởi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động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để</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bàn</a:t>
            </a:r>
            <a:r>
              <a:rPr lang="en-US" sz="2500" dirty="0">
                <a:solidFill>
                  <a:srgbClr val="3333CC"/>
                </a:solidFill>
                <a:latin typeface="Arial" panose="020B0604020202020204" pitchFamily="34" charset="0"/>
                <a:cs typeface="Arial" panose="020B0604020202020204" pitchFamily="34" charset="0"/>
              </a:rPr>
              <a:t>;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smtClean="0">
                <a:solidFill>
                  <a:srgbClr val="3333CC"/>
                </a:solidFill>
                <a:latin typeface="Arial" panose="020B0604020202020204" pitchFamily="34" charset="0"/>
                <a:cs typeface="Arial" panose="020B0604020202020204" pitchFamily="34" charset="0"/>
              </a:rPr>
              <a:t>Kích</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hoạt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T</a:t>
            </a:r>
            <a:r>
              <a:rPr lang="en-US" sz="2500" dirty="0" err="1" smtClean="0">
                <a:solidFill>
                  <a:srgbClr val="3333CC"/>
                </a:solidFill>
                <a:latin typeface="Arial" panose="020B0604020202020204" pitchFamily="34" charset="0"/>
                <a:cs typeface="Arial" panose="020B0604020202020204" pitchFamily="34" charset="0"/>
              </a:rPr>
              <a:t>hoát</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khỏi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a:t>
            </a:r>
          </a:p>
        </p:txBody>
      </p:sp>
      <p:pic>
        <p:nvPicPr>
          <p:cNvPr id="14" name="Picture 13"/>
          <p:cNvPicPr>
            <a:picLocks noChangeAspect="1"/>
          </p:cNvPicPr>
          <p:nvPr/>
        </p:nvPicPr>
        <p:blipFill>
          <a:blip r:embed="rId3"/>
          <a:stretch>
            <a:fillRect/>
          </a:stretch>
        </p:blipFill>
        <p:spPr>
          <a:xfrm>
            <a:off x="1762983" y="2664983"/>
            <a:ext cx="482678" cy="476250"/>
          </a:xfrm>
          <a:prstGeom prst="rect">
            <a:avLst/>
          </a:prstGeom>
        </p:spPr>
      </p:pic>
    </p:spTree>
    <p:extLst>
      <p:ext uri="{BB962C8B-B14F-4D97-AF65-F5344CB8AC3E}">
        <p14:creationId xmlns:p14="http://schemas.microsoft.com/office/powerpoint/2010/main" val="1378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992318" y="1359278"/>
            <a:ext cx="8045354" cy="926723"/>
            <a:chOff x="1501254" y="1587877"/>
            <a:chExt cx="8846764" cy="1319093"/>
          </a:xfrm>
        </p:grpSpPr>
        <p:sp>
          <p:nvSpPr>
            <p:cNvPr id="2" name="Rectangle 1"/>
            <p:cNvSpPr/>
            <p:nvPr/>
          </p:nvSpPr>
          <p:spPr>
            <a:xfrm>
              <a:off x="2253590" y="1759974"/>
              <a:ext cx="7803673" cy="537840"/>
            </a:xfrm>
            <a:prstGeom prst="rect">
              <a:avLst/>
            </a:prstGeom>
          </p:spPr>
          <p:txBody>
            <a:bodyPr wrap="square">
              <a:spAutoFit/>
            </a:bodyPr>
            <a:lstStyle/>
            <a:p>
              <a:pPr algn="just">
                <a:lnSpc>
                  <a:spcPct val="120000"/>
                </a:lnSpc>
                <a:buClr>
                  <a:srgbClr val="FF0000"/>
                </a:buClr>
                <a:buSzPct val="170000"/>
              </a:pPr>
              <a:r>
                <a:rPr lang="en-US" sz="2600" b="1" dirty="0" err="1" smtClean="0">
                  <a:solidFill>
                    <a:srgbClr val="3333CC"/>
                  </a:solidFill>
                </a:rPr>
                <a:t>Chọn</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đúng</a:t>
              </a:r>
              <a:r>
                <a:rPr lang="en-US" sz="2600" b="1" dirty="0" smtClean="0">
                  <a:solidFill>
                    <a:srgbClr val="3333CC"/>
                  </a:solidFill>
                </a:rPr>
                <a:t> </a:t>
              </a:r>
              <a:r>
                <a:rPr lang="en-US" sz="2600" b="1" dirty="0" err="1" smtClean="0">
                  <a:solidFill>
                    <a:srgbClr val="3333CC"/>
                  </a:solidFill>
                </a:rPr>
                <a:t>trong</a:t>
              </a:r>
              <a:r>
                <a:rPr lang="en-US" sz="2600" b="1" dirty="0" smtClean="0">
                  <a:solidFill>
                    <a:srgbClr val="3333CC"/>
                  </a:solidFill>
                </a:rPr>
                <a:t> </a:t>
              </a:r>
              <a:r>
                <a:rPr lang="en-US" sz="2600" b="1" dirty="0" err="1" smtClean="0">
                  <a:solidFill>
                    <a:srgbClr val="3333CC"/>
                  </a:solidFill>
                </a:rPr>
                <a:t>ba</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sau</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74344" cy="810094"/>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2093422" y="2379962"/>
            <a:ext cx="8045660" cy="4069151"/>
          </a:xfrm>
          <a:prstGeom prst="rect">
            <a:avLst/>
          </a:prstGeom>
        </p:spPr>
      </p:pic>
    </p:spTree>
    <p:extLst>
      <p:ext uri="{BB962C8B-B14F-4D97-AF65-F5344CB8AC3E}">
        <p14:creationId xmlns:p14="http://schemas.microsoft.com/office/powerpoint/2010/main" val="225401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08211" y="3471287"/>
            <a:ext cx="9168755" cy="2351289"/>
            <a:chOff x="1304141" y="2328086"/>
            <a:chExt cx="8647205" cy="2526101"/>
          </a:xfrm>
        </p:grpSpPr>
        <p:sp>
          <p:nvSpPr>
            <p:cNvPr id="3" name="Rectangle 2"/>
            <p:cNvSpPr/>
            <p:nvPr/>
          </p:nvSpPr>
          <p:spPr>
            <a:xfrm>
              <a:off x="2116146" y="2684088"/>
              <a:ext cx="7633055" cy="1752493"/>
            </a:xfrm>
            <a:prstGeom prst="rect">
              <a:avLst/>
            </a:prstGeom>
          </p:spPr>
          <p:txBody>
            <a:bodyPr wrap="square">
              <a:spAutoFit/>
            </a:bodyPr>
            <a:lstStyle/>
            <a:p>
              <a:pPr algn="just">
                <a:lnSpc>
                  <a:spcPct val="120000"/>
                </a:lnSpc>
                <a:spcBef>
                  <a:spcPts val="600"/>
                </a:spcBef>
                <a:buClr>
                  <a:srgbClr val="FF0000"/>
                </a:buClr>
                <a:buSzPct val="119000"/>
              </a:pPr>
              <a:r>
                <a:rPr lang="vi-VN" sz="2500" b="1" dirty="0">
                  <a:solidFill>
                    <a:srgbClr val="3333CC"/>
                  </a:solidFill>
                </a:rPr>
                <a:t>Em hãy trao đổi với bạn để cùng liệt kê các bước: </a:t>
              </a:r>
              <a:endParaRPr lang="en-US" sz="2500" b="1"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Kích </a:t>
              </a:r>
              <a:r>
                <a:rPr lang="vi-VN" sz="2500" dirty="0">
                  <a:solidFill>
                    <a:srgbClr val="3333CC"/>
                  </a:solidFill>
                </a:rPr>
                <a:t>hoạt phần mềm </a:t>
              </a:r>
              <a:r>
                <a:rPr lang="vi-VN" sz="2500" b="1" dirty="0">
                  <a:solidFill>
                    <a:srgbClr val="3333CC"/>
                  </a:solidFill>
                </a:rPr>
                <a:t>Paint</a:t>
              </a:r>
              <a:r>
                <a:rPr lang="vi-VN" sz="2500" dirty="0">
                  <a:solidFill>
                    <a:srgbClr val="3333CC"/>
                  </a:solidFill>
                </a:rPr>
                <a:t>; </a:t>
              </a:r>
              <a:endParaRPr lang="en-US" sz="2500"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Thoát </a:t>
              </a:r>
              <a:r>
                <a:rPr lang="vi-VN" sz="2500" dirty="0">
                  <a:solidFill>
                    <a:srgbClr val="3333CC"/>
                  </a:solidFill>
                </a:rPr>
                <a:t>khỏi phần mềm </a:t>
              </a:r>
              <a:r>
                <a:rPr lang="vi-VN" sz="2500" b="1" dirty="0">
                  <a:solidFill>
                    <a:srgbClr val="3333CC"/>
                  </a:solidFill>
                </a:rPr>
                <a:t>Paint</a:t>
              </a:r>
              <a:r>
                <a:rPr lang="vi-VN" sz="2500" dirty="0">
                  <a:solidFill>
                    <a:srgbClr val="3333CC"/>
                  </a:solidFill>
                </a:rPr>
                <a:t>.</a:t>
              </a:r>
              <a:endParaRPr lang="en-US" sz="25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0648" y="2734137"/>
              <a:ext cx="565497" cy="476250"/>
            </a:xfrm>
            <a:prstGeom prst="rect">
              <a:avLst/>
            </a:prstGeom>
          </p:spPr>
        </p:pic>
        <p:sp>
          <p:nvSpPr>
            <p:cNvPr id="6" name="Rounded Rectangle 5"/>
            <p:cNvSpPr/>
            <p:nvPr/>
          </p:nvSpPr>
          <p:spPr>
            <a:xfrm>
              <a:off x="1304141" y="2328086"/>
              <a:ext cx="8647205" cy="2526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2067238" y="1944105"/>
            <a:ext cx="1044109" cy="1017676"/>
          </a:xfrm>
          <a:prstGeom prst="rect">
            <a:avLst/>
          </a:prstGeom>
        </p:spPr>
      </p:pic>
      <p:sp>
        <p:nvSpPr>
          <p:cNvPr id="8" name="TextBox 7"/>
          <p:cNvSpPr txBox="1"/>
          <p:nvPr/>
        </p:nvSpPr>
        <p:spPr>
          <a:xfrm>
            <a:off x="4298651" y="2250109"/>
            <a:ext cx="4415712"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Biểu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tượng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phần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mềm</a:t>
            </a:r>
            <a:r>
              <a:rPr lang="en-US" sz="2400" dirty="0" smtClean="0">
                <a:solidFill>
                  <a:srgbClr val="3333CC"/>
                </a:solidFill>
                <a:latin typeface="Arial" panose="020B0604020202020204" pitchFamily="34" charset="0"/>
                <a:cs typeface="Arial" panose="020B0604020202020204" pitchFamily="34" charset="0"/>
              </a:rPr>
              <a:t> Paint</a:t>
            </a:r>
            <a:endParaRPr lang="en-US" sz="2400" dirty="0">
              <a:solidFill>
                <a:srgbClr val="3333CC"/>
              </a:solidFill>
              <a:latin typeface="Arial" panose="020B0604020202020204" pitchFamily="34" charset="0"/>
              <a:cs typeface="Arial" panose="020B0604020202020204" pitchFamily="34" charset="0"/>
            </a:endParaRPr>
          </a:p>
        </p:txBody>
      </p:sp>
      <p:sp>
        <p:nvSpPr>
          <p:cNvPr id="11" name="Right Arrow 10"/>
          <p:cNvSpPr/>
          <p:nvPr/>
        </p:nvSpPr>
        <p:spPr>
          <a:xfrm>
            <a:off x="3294529" y="2410918"/>
            <a:ext cx="645459" cy="1400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988560" y="2400486"/>
            <a:ext cx="763953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nêu</a:t>
            </a:r>
            <a:r>
              <a:rPr lang="en-US" sz="2800" b="1" dirty="0"/>
              <a:t> </a:t>
            </a:r>
            <a:r>
              <a:rPr lang="en-US" sz="2800" b="1" dirty="0" err="1"/>
              <a:t>những</a:t>
            </a:r>
            <a:r>
              <a:rPr lang="en-US" sz="2800" b="1" dirty="0"/>
              <a:t> </a:t>
            </a:r>
            <a:r>
              <a:rPr lang="en-US" sz="2800" b="1" dirty="0" err="1"/>
              <a:t>tác</a:t>
            </a:r>
            <a:r>
              <a:rPr lang="en-US" sz="2800" b="1" dirty="0"/>
              <a:t> </a:t>
            </a:r>
            <a:r>
              <a:rPr lang="en-US" sz="2800" b="1" dirty="0" err="1"/>
              <a:t>hại</a:t>
            </a:r>
            <a:r>
              <a:rPr lang="en-US" sz="2800" b="1" dirty="0"/>
              <a:t> </a:t>
            </a:r>
            <a:r>
              <a:rPr lang="en-US" sz="2800" b="1" dirty="0" err="1"/>
              <a:t>khi</a:t>
            </a:r>
            <a:r>
              <a:rPr lang="en-US" sz="2800" b="1" dirty="0"/>
              <a:t> </a:t>
            </a:r>
            <a:r>
              <a:rPr lang="en-US" sz="2800" b="1" dirty="0" err="1"/>
              <a:t>tắt</a:t>
            </a:r>
            <a:r>
              <a:rPr lang="en-US" sz="2800" b="1" dirty="0"/>
              <a:t> </a:t>
            </a:r>
            <a:r>
              <a:rPr lang="en-US" sz="2800" b="1" dirty="0" err="1"/>
              <a:t>máy</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89560" y="419287"/>
            <a:ext cx="11094720" cy="1942914"/>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latin typeface="Times New Roman" pitchFamily="18" charset="0"/>
                <a:cs typeface="Times New Roman" pitchFamily="18" charset="0"/>
              </a:rPr>
              <a:t>Những </a:t>
            </a:r>
            <a:r>
              <a:rPr lang="en-US" sz="2600" b="1" dirty="0" err="1">
                <a:latin typeface="Times New Roman" pitchFamily="18" charset="0"/>
                <a:cs typeface="Times New Roman" pitchFamily="18" charset="0"/>
              </a:rPr>
              <a:t>tác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hại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tắt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máy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tính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đúng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cách</a:t>
            </a:r>
            <a:r>
              <a:rPr lang="en-US" sz="2600" b="1" dirty="0">
                <a:latin typeface="Times New Roman" pitchFamily="18" charset="0"/>
                <a:cs typeface="Times New Roman" pitchFamily="18" charset="0"/>
              </a:rPr>
              <a:t>.</a:t>
            </a:r>
          </a:p>
        </p:txBody>
      </p:sp>
      <p:sp>
        <p:nvSpPr>
          <p:cNvPr id="5" name="Rectangle 4"/>
          <p:cNvSpPr/>
          <p:nvPr/>
        </p:nvSpPr>
        <p:spPr>
          <a:xfrm>
            <a:off x="1832067" y="2644914"/>
            <a:ext cx="6950942" cy="523220"/>
          </a:xfrm>
          <a:prstGeom prst="rect">
            <a:avLst/>
          </a:prstGeom>
        </p:spPr>
        <p:txBody>
          <a:bodyPr wrap="none">
            <a:spAutoFit/>
          </a:bodyPr>
          <a:lstStyle/>
          <a:p>
            <a:r>
              <a:rPr lang="vi-VN" sz="2800" smtClean="0">
                <a:latin typeface="+mj-lt"/>
              </a:rPr>
              <a:t>- Hệ </a:t>
            </a:r>
            <a:r>
              <a:rPr lang="vi-VN" sz="2800">
                <a:latin typeface="+mj-lt"/>
              </a:rPr>
              <a:t>điều hành sẽ bị hư hỏng và phải cài đặt lại</a:t>
            </a:r>
          </a:p>
        </p:txBody>
      </p:sp>
      <p:sp>
        <p:nvSpPr>
          <p:cNvPr id="6" name="Rectangle 5"/>
          <p:cNvSpPr/>
          <p:nvPr/>
        </p:nvSpPr>
        <p:spPr>
          <a:xfrm>
            <a:off x="1832067" y="3303955"/>
            <a:ext cx="7604760" cy="1384995"/>
          </a:xfrm>
          <a:prstGeom prst="rect">
            <a:avLst/>
          </a:prstGeom>
        </p:spPr>
        <p:txBody>
          <a:bodyPr wrap="square">
            <a:spAutoFit/>
          </a:bodyPr>
          <a:lstStyle/>
          <a:p>
            <a:r>
              <a:rPr lang="vi-VN" sz="2800" smtClean="0">
                <a:latin typeface="+mj-lt"/>
              </a:rPr>
              <a:t>- Tắt máy tính không đúng cách có thể </a:t>
            </a:r>
            <a:r>
              <a:rPr lang="vi-VN" sz="2800">
                <a:latin typeface="+mj-lt"/>
              </a:rPr>
              <a:t>làm đầu đọc tiếp xúc trực tiếp với bề mặt đĩa và gây ra các hư hỏng phần cứng</a:t>
            </a:r>
          </a:p>
        </p:txBody>
      </p:sp>
      <p:sp>
        <p:nvSpPr>
          <p:cNvPr id="7" name="Rectangle 6"/>
          <p:cNvSpPr/>
          <p:nvPr/>
        </p:nvSpPr>
        <p:spPr>
          <a:xfrm>
            <a:off x="1984467" y="4873675"/>
            <a:ext cx="7604760" cy="954107"/>
          </a:xfrm>
          <a:prstGeom prst="rect">
            <a:avLst/>
          </a:prstGeom>
        </p:spPr>
        <p:txBody>
          <a:bodyPr wrap="square">
            <a:spAutoFit/>
          </a:bodyPr>
          <a:lstStyle/>
          <a:p>
            <a:r>
              <a:rPr lang="vi-VN" sz="2800" smtClean="0">
                <a:latin typeface="+mj-lt"/>
              </a:rPr>
              <a:t>Tắt máy tính không đúng cách gây tổn hại đến các thành phần của máy tính.</a:t>
            </a:r>
            <a:endParaRPr lang="vi-VN" sz="2800">
              <a:latin typeface="+mj-lt"/>
            </a:endParaRPr>
          </a:p>
        </p:txBody>
      </p:sp>
    </p:spTree>
    <p:extLst>
      <p:ext uri="{BB962C8B-B14F-4D97-AF65-F5344CB8AC3E}">
        <p14:creationId xmlns:p14="http://schemas.microsoft.com/office/powerpoint/2010/main" val="2999821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612042" y="2561850"/>
            <a:ext cx="882287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smtClean="0"/>
              <a:t>thực</a:t>
            </a:r>
            <a:r>
              <a:rPr lang="en-US" sz="2800" b="1" dirty="0" smtClean="0"/>
              <a:t> </a:t>
            </a:r>
            <a:r>
              <a:rPr lang="en-US" sz="2800" b="1" dirty="0" err="1" smtClean="0"/>
              <a:t>hành</a:t>
            </a:r>
            <a:r>
              <a:rPr lang="en-US" sz="2800" b="1" dirty="0" smtClean="0"/>
              <a:t> </a:t>
            </a:r>
            <a:r>
              <a:rPr lang="en-US" sz="2800" b="1" dirty="0" err="1" smtClean="0"/>
              <a:t>tắt</a:t>
            </a:r>
            <a:r>
              <a:rPr lang="en-US" sz="2800" b="1" dirty="0" smtClean="0"/>
              <a:t> </a:t>
            </a:r>
            <a:r>
              <a:rPr lang="en-US" sz="2800" b="1" dirty="0" err="1" smtClean="0"/>
              <a:t>máy</a:t>
            </a:r>
            <a:r>
              <a:rPr lang="en-US" sz="2800" b="1" dirty="0" smtClean="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981583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803012" y="2127531"/>
            <a:ext cx="2552130" cy="3401331"/>
          </a:xfrm>
          <a:prstGeom prst="rect">
            <a:avLst/>
          </a:prstGeom>
        </p:spPr>
      </p:pic>
      <p:sp>
        <p:nvSpPr>
          <p:cNvPr id="8" name="Horizontal Scroll 7"/>
          <p:cNvSpPr/>
          <p:nvPr/>
        </p:nvSpPr>
        <p:spPr>
          <a:xfrm>
            <a:off x="3355142" y="1924334"/>
            <a:ext cx="733526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t>Khởi động hoặc tắt máy tính phải theo đúng thứ tự các bước, nếu không vô tình chúng ta làm máy tính nhanh hỏng.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904765"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8163"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7684" y="48414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776466" y="2206799"/>
            <a:ext cx="6192722"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ĐIỀU KHIỂN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00213"/>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4" name="Group 3"/>
          <p:cNvGrpSpPr/>
          <p:nvPr/>
        </p:nvGrpSpPr>
        <p:grpSpPr>
          <a:xfrm>
            <a:off x="2172171" y="1483106"/>
            <a:ext cx="6407052" cy="4991115"/>
            <a:chOff x="812779" y="1419258"/>
            <a:chExt cx="6795247" cy="5200650"/>
          </a:xfrm>
        </p:grpSpPr>
        <p:pic>
          <p:nvPicPr>
            <p:cNvPr id="2" name="Picture 1"/>
            <p:cNvPicPr>
              <a:picLocks noChangeAspect="1"/>
            </p:cNvPicPr>
            <p:nvPr/>
          </p:nvPicPr>
          <p:blipFill>
            <a:blip r:embed="rId3"/>
            <a:stretch>
              <a:fillRect/>
            </a:stretch>
          </p:blipFill>
          <p:spPr>
            <a:xfrm>
              <a:off x="826226" y="1419258"/>
              <a:ext cx="6781800" cy="5200650"/>
            </a:xfrm>
            <a:prstGeom prst="rect">
              <a:avLst/>
            </a:prstGeom>
          </p:spPr>
        </p:pic>
        <p:pic>
          <p:nvPicPr>
            <p:cNvPr id="3" name="Picture 2"/>
            <p:cNvPicPr>
              <a:picLocks noChangeAspect="1"/>
            </p:cNvPicPr>
            <p:nvPr/>
          </p:nvPicPr>
          <p:blipFill>
            <a:blip r:embed="rId4"/>
            <a:stretch>
              <a:fillRect/>
            </a:stretch>
          </p:blipFill>
          <p:spPr>
            <a:xfrm>
              <a:off x="812779" y="6231871"/>
              <a:ext cx="333375" cy="388037"/>
            </a:xfrm>
            <a:prstGeom prst="rect">
              <a:avLst/>
            </a:prstGeom>
          </p:spPr>
        </p:pic>
      </p:grpSp>
      <p:sp>
        <p:nvSpPr>
          <p:cNvPr id="12" name="Oval 11"/>
          <p:cNvSpPr/>
          <p:nvPr/>
        </p:nvSpPr>
        <p:spPr>
          <a:xfrm>
            <a:off x="8323729" y="5069541"/>
            <a:ext cx="255494" cy="295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9611578" y="3847816"/>
            <a:ext cx="857250" cy="800100"/>
          </a:xfrm>
          <a:prstGeom prst="rect">
            <a:avLst/>
          </a:prstGeom>
        </p:spPr>
      </p:pic>
      <p:cxnSp>
        <p:nvCxnSpPr>
          <p:cNvPr id="15" name="Straight Arrow Connector 14"/>
          <p:cNvCxnSpPr/>
          <p:nvPr/>
        </p:nvCxnSpPr>
        <p:spPr>
          <a:xfrm flipV="1">
            <a:off x="8591902" y="4476466"/>
            <a:ext cx="1019676" cy="65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1740" y="4690665"/>
            <a:ext cx="2167581" cy="353943"/>
          </a:xfrm>
          <a:prstGeom prst="rect">
            <a:avLst/>
          </a:prstGeom>
          <a:noFill/>
        </p:spPr>
        <p:txBody>
          <a:bodyPr wrap="none" rtlCol="0">
            <a:spAutoFit/>
          </a:bodyPr>
          <a:lstStyle/>
          <a:p>
            <a:r>
              <a:rPr lang="en-US" sz="1700" dirty="0" err="1" smtClean="0">
                <a:solidFill>
                  <a:srgbClr val="3333CC"/>
                </a:solidFill>
                <a:latin typeface="Arial" panose="020B0604020202020204" pitchFamily="34" charset="0"/>
                <a:cs typeface="Arial" panose="020B0604020202020204" pitchFamily="34" charset="0"/>
              </a:rPr>
              <a:t>Nút</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nguồn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màn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hình</a:t>
            </a:r>
            <a:endParaRPr lang="en-US" sz="17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36789"/>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8483610" y="2928333"/>
            <a:ext cx="2789439" cy="430887"/>
          </a:xfrm>
          <a:prstGeom prst="rect">
            <a:avLst/>
          </a:prstGeom>
          <a:noFill/>
        </p:spPr>
        <p:txBody>
          <a:bodyPr wrap="square" rtlCol="0">
            <a:spAutoFit/>
          </a:bodyPr>
          <a:lstStyle/>
          <a:p>
            <a:r>
              <a:rPr lang="en-US" sz="2200" dirty="0" err="1" smtClean="0">
                <a:solidFill>
                  <a:srgbClr val="3333CC"/>
                </a:solidFill>
                <a:latin typeface="Arial" panose="020B0604020202020204" pitchFamily="34" charset="0"/>
                <a:cs typeface="Arial" panose="020B0604020202020204" pitchFamily="34" charset="0"/>
              </a:rPr>
              <a:t>Nút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nguồn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thân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máy</a:t>
            </a:r>
            <a:endParaRPr lang="en-US" sz="2200" dirty="0">
              <a:solidFill>
                <a:srgbClr val="3333CC"/>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205481" y="1382153"/>
            <a:ext cx="3084264" cy="4948864"/>
          </a:xfrm>
          <a:prstGeom prst="rect">
            <a:avLst/>
          </a:prstGeom>
        </p:spPr>
      </p:pic>
      <p:sp>
        <p:nvSpPr>
          <p:cNvPr id="12" name="Oval 11"/>
          <p:cNvSpPr/>
          <p:nvPr/>
        </p:nvSpPr>
        <p:spPr>
          <a:xfrm>
            <a:off x="6591866" y="2893328"/>
            <a:ext cx="532261"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085025" y="3173107"/>
            <a:ext cx="1431174" cy="47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85365" y="374379"/>
            <a:ext cx="3643985" cy="703225"/>
          </a:xfrm>
          <a:prstGeom prst="rect">
            <a:avLst/>
          </a:prstGeom>
        </p:spPr>
      </p:pic>
      <p:grpSp>
        <p:nvGrpSpPr>
          <p:cNvPr id="16" name="Group 15"/>
          <p:cNvGrpSpPr/>
          <p:nvPr/>
        </p:nvGrpSpPr>
        <p:grpSpPr>
          <a:xfrm>
            <a:off x="940993" y="1009941"/>
            <a:ext cx="3755557" cy="572494"/>
            <a:chOff x="676256" y="1379897"/>
            <a:chExt cx="3755557" cy="572494"/>
          </a:xfrm>
        </p:grpSpPr>
        <p:grpSp>
          <p:nvGrpSpPr>
            <p:cNvPr id="17" name="Group 16"/>
            <p:cNvGrpSpPr/>
            <p:nvPr/>
          </p:nvGrpSpPr>
          <p:grpSpPr>
            <a:xfrm>
              <a:off x="676256" y="1379897"/>
              <a:ext cx="421114" cy="553998"/>
              <a:chOff x="1069018" y="1379837"/>
              <a:chExt cx="421114" cy="553998"/>
            </a:xfrm>
          </p:grpSpPr>
          <p:sp>
            <p:nvSpPr>
              <p:cNvPr id="19" name="Rectangle 1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1069018" y="1379837"/>
                <a:ext cx="397866"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endPar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8" name="TextBox 1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2" name="TextBox 21"/>
          <p:cNvSpPr txBox="1"/>
          <p:nvPr/>
        </p:nvSpPr>
        <p:spPr>
          <a:xfrm>
            <a:off x="7592011" y="5418429"/>
            <a:ext cx="2020105" cy="400110"/>
          </a:xfrm>
          <a:prstGeom prst="rect">
            <a:avLst/>
          </a:prstGeom>
          <a:noFill/>
        </p:spPr>
        <p:txBody>
          <a:bodyPr wrap="none" rtlCol="0">
            <a:spAutoFit/>
          </a:bodyPr>
          <a:lstStyle/>
          <a:p>
            <a:r>
              <a:rPr lang="en-US" sz="2000" dirty="0" err="1" smtClean="0">
                <a:solidFill>
                  <a:srgbClr val="3333CC"/>
                </a:solidFill>
                <a:latin typeface="Arial" panose="020B0604020202020204" pitchFamily="34" charset="0"/>
                <a:cs typeface="Arial" panose="020B0604020202020204" pitchFamily="34" charset="0"/>
              </a:rPr>
              <a:t>Máy</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tính</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để</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bàn</a:t>
            </a:r>
            <a:endParaRPr lang="en-US" sz="2000" dirty="0">
              <a:solidFill>
                <a:srgbClr val="3333CC"/>
              </a:solidFill>
              <a:latin typeface="Arial" panose="020B0604020202020204" pitchFamily="34" charset="0"/>
              <a:cs typeface="Arial" panose="020B0604020202020204" pitchFamily="34" charset="0"/>
            </a:endParaRPr>
          </a:p>
        </p:txBody>
      </p:sp>
      <p:sp>
        <p:nvSpPr>
          <p:cNvPr id="2" name="Rounded Rectangle 1"/>
          <p:cNvSpPr/>
          <p:nvPr/>
        </p:nvSpPr>
        <p:spPr>
          <a:xfrm>
            <a:off x="1054780" y="2057402"/>
            <a:ext cx="3987867" cy="3075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14000"/>
              </a:lnSpc>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để</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5653577" y="1998998"/>
            <a:ext cx="5373011" cy="3308318"/>
            <a:chOff x="5653577" y="1998998"/>
            <a:chExt cx="5373011" cy="3308318"/>
          </a:xfrm>
        </p:grpSpPr>
        <p:grpSp>
          <p:nvGrpSpPr>
            <p:cNvPr id="33" name="Group 32"/>
            <p:cNvGrpSpPr/>
            <p:nvPr/>
          </p:nvGrpSpPr>
          <p:grpSpPr>
            <a:xfrm>
              <a:off x="5653577" y="1998998"/>
              <a:ext cx="5373011" cy="3308318"/>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11" name="Group 10"/>
                <p:cNvGrpSpPr/>
                <p:nvPr/>
              </p:nvGrpSpPr>
              <p:grpSpPr>
                <a:xfrm>
                  <a:off x="3369658" y="1883391"/>
                  <a:ext cx="4037380" cy="3067225"/>
                  <a:chOff x="812779" y="1419258"/>
                  <a:chExt cx="6795247" cy="5200650"/>
                </a:xfrm>
              </p:grpSpPr>
              <p:pic>
                <p:nvPicPr>
                  <p:cNvPr id="12" name="Picture 11"/>
                  <p:cNvPicPr>
                    <a:picLocks noChangeAspect="1"/>
                  </p:cNvPicPr>
                  <p:nvPr/>
                </p:nvPicPr>
                <p:blipFill>
                  <a:blip r:embed="rId3"/>
                  <a:stretch>
                    <a:fillRect/>
                  </a:stretch>
                </p:blipFill>
                <p:spPr>
                  <a:xfrm>
                    <a:off x="826226" y="1419258"/>
                    <a:ext cx="6781800" cy="5200650"/>
                  </a:xfrm>
                  <a:prstGeom prst="rect">
                    <a:avLst/>
                  </a:prstGeom>
                </p:spPr>
              </p:pic>
              <p:pic>
                <p:nvPicPr>
                  <p:cNvPr id="13" name="Picture 12"/>
                  <p:cNvPicPr>
                    <a:picLocks noChangeAspect="1"/>
                  </p:cNvPicPr>
                  <p:nvPr/>
                </p:nvPicPr>
                <p:blipFill>
                  <a:blip r:embed="rId4"/>
                  <a:stretch>
                    <a:fillRect/>
                  </a:stretch>
                </p:blipFill>
                <p:spPr>
                  <a:xfrm>
                    <a:off x="812779" y="6231871"/>
                    <a:ext cx="333375" cy="388037"/>
                  </a:xfrm>
                  <a:prstGeom prst="rect">
                    <a:avLst/>
                  </a:prstGeom>
                </p:spPr>
              </p:pic>
            </p:grpSp>
            <p:pic>
              <p:nvPicPr>
                <p:cNvPr id="14" name="Picture 13"/>
                <p:cNvPicPr>
                  <a:picLocks noChangeAspect="1"/>
                </p:cNvPicPr>
                <p:nvPr/>
              </p:nvPicPr>
              <p:blipFill>
                <a:blip r:embed="rId5"/>
                <a:stretch>
                  <a:fillRect/>
                </a:stretch>
              </p:blipFill>
              <p:spPr>
                <a:xfrm>
                  <a:off x="7974963" y="1883391"/>
                  <a:ext cx="2455483" cy="4080682"/>
                </a:xfrm>
                <a:prstGeom prst="rect">
                  <a:avLst/>
                </a:prstGeom>
              </p:spPr>
            </p:pic>
            <p:pic>
              <p:nvPicPr>
                <p:cNvPr id="3" name="Picture 2"/>
                <p:cNvPicPr>
                  <a:picLocks noChangeAspect="1"/>
                </p:cNvPicPr>
                <p:nvPr/>
              </p:nvPicPr>
              <p:blipFill rotWithShape="1">
                <a:blip r:embed="rId6"/>
                <a:srcRect l="311" t="3890" r="-1"/>
                <a:stretch/>
              </p:blipFill>
              <p:spPr>
                <a:xfrm>
                  <a:off x="3739491" y="5131457"/>
                  <a:ext cx="3817674" cy="1249892"/>
                </a:xfrm>
                <a:prstGeom prst="rect">
                  <a:avLst/>
                </a:prstGeom>
              </p:spPr>
            </p:pic>
          </p:grpSp>
          <p:sp>
            <p:nvSpPr>
              <p:cNvPr id="30" name="Freeform 29"/>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30"/>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Freeform 31"/>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7"/>
            <a:stretch>
              <a:fillRect/>
            </a:stretch>
          </p:blipFill>
          <p:spPr>
            <a:xfrm>
              <a:off x="5747134" y="2072474"/>
              <a:ext cx="2882718" cy="1581143"/>
            </a:xfrm>
            <a:prstGeom prst="rect">
              <a:avLst/>
            </a:prstGeom>
          </p:spPr>
        </p:pic>
      </p:grpSp>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358" y="1486421"/>
            <a:ext cx="7779808" cy="4820249"/>
            <a:chOff x="2945297" y="2078592"/>
            <a:chExt cx="6548326" cy="4081027"/>
          </a:xfrm>
        </p:grpSpPr>
        <p:grpSp>
          <p:nvGrpSpPr>
            <p:cNvPr id="15" name="Group 14"/>
            <p:cNvGrpSpPr/>
            <p:nvPr/>
          </p:nvGrpSpPr>
          <p:grpSpPr>
            <a:xfrm>
              <a:off x="2945297" y="2078592"/>
              <a:ext cx="6548326" cy="408102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6"/>
            <a:stretch>
              <a:fillRect/>
            </a:stretch>
          </p:blipFill>
          <p:spPr>
            <a:xfrm>
              <a:off x="3046671" y="2162175"/>
              <a:ext cx="3517738" cy="1964904"/>
            </a:xfrm>
            <a:prstGeom prst="rect">
              <a:avLst/>
            </a:prstGeom>
          </p:spPr>
        </p:pic>
      </p:grpSp>
      <p:sp>
        <p:nvSpPr>
          <p:cNvPr id="2" name="TextBox 1"/>
          <p:cNvSpPr txBox="1"/>
          <p:nvPr/>
        </p:nvSpPr>
        <p:spPr>
          <a:xfrm>
            <a:off x="551212" y="413607"/>
            <a:ext cx="413528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1]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endParaRPr lang="en-US" sz="2400" dirty="0">
              <a:solidFill>
                <a:srgbClr val="3333CC"/>
              </a:solidFill>
              <a:latin typeface="Arial" panose="020B0604020202020204" pitchFamily="34" charset="0"/>
              <a:cs typeface="Arial" panose="020B0604020202020204" pitchFamily="34" charset="0"/>
            </a:endParaRPr>
          </a:p>
        </p:txBody>
      </p:sp>
      <p:sp>
        <p:nvSpPr>
          <p:cNvPr id="31" name="TextBox 30"/>
          <p:cNvSpPr txBox="1"/>
          <p:nvPr/>
        </p:nvSpPr>
        <p:spPr>
          <a:xfrm>
            <a:off x="6499766" y="408983"/>
            <a:ext cx="4809650" cy="461665"/>
          </a:xfrm>
          <a:prstGeom prst="rect">
            <a:avLst/>
          </a:prstGeom>
          <a:noFill/>
        </p:spPr>
        <p:txBody>
          <a:bodyPr wrap="square" rtlCol="0">
            <a:spAutoFit/>
          </a:bodyPr>
          <a:lstStyle/>
          <a:p>
            <a:pPr marL="338138" indent="-338138"/>
            <a:r>
              <a:rPr lang="en-US" sz="2400" dirty="0" smtClean="0">
                <a:solidFill>
                  <a:srgbClr val="FF0000"/>
                </a:solidFill>
                <a:latin typeface="Arial" panose="020B0604020202020204" pitchFamily="34" charset="0"/>
                <a:cs typeface="Arial" panose="020B0604020202020204" pitchFamily="34" charset="0"/>
              </a:rPr>
              <a:t>[2]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thân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p:txBody>
      </p:sp>
      <p:sp>
        <p:nvSpPr>
          <p:cNvPr id="32" name="Oval 31"/>
          <p:cNvSpPr/>
          <p:nvPr/>
        </p:nvSpPr>
        <p:spPr>
          <a:xfrm>
            <a:off x="6478442" y="3820239"/>
            <a:ext cx="158342" cy="205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304902" y="803902"/>
            <a:ext cx="4167970" cy="3034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17617" y="803902"/>
            <a:ext cx="1044464" cy="207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430632" y="2877670"/>
            <a:ext cx="345379"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4902" y="1478769"/>
            <a:ext cx="7860490" cy="4719918"/>
            <a:chOff x="1875181" y="766483"/>
            <a:chExt cx="8237008" cy="5405717"/>
          </a:xfrm>
        </p:grpSpPr>
        <p:grpSp>
          <p:nvGrpSpPr>
            <p:cNvPr id="15" name="Group 14"/>
            <p:cNvGrpSpPr/>
            <p:nvPr/>
          </p:nvGrpSpPr>
          <p:grpSpPr>
            <a:xfrm>
              <a:off x="1875181" y="766483"/>
              <a:ext cx="8237008" cy="540571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2050686" y="905604"/>
              <a:ext cx="4364923" cy="2577184"/>
              <a:chOff x="2524124" y="495233"/>
              <a:chExt cx="8798299" cy="4938779"/>
            </a:xfrm>
          </p:grpSpPr>
          <p:pic>
            <p:nvPicPr>
              <p:cNvPr id="5" name="Picture 4"/>
              <p:cNvPicPr>
                <a:picLocks noChangeAspect="1"/>
              </p:cNvPicPr>
              <p:nvPr/>
            </p:nvPicPr>
            <p:blipFill>
              <a:blip r:embed="rId6"/>
              <a:stretch>
                <a:fillRect/>
              </a:stretch>
            </p:blipFill>
            <p:spPr>
              <a:xfrm>
                <a:off x="2524124" y="495233"/>
                <a:ext cx="8798299" cy="4938779"/>
              </a:xfrm>
              <a:prstGeom prst="rect">
                <a:avLst/>
              </a:prstGeom>
            </p:spPr>
          </p:pic>
          <p:pic>
            <p:nvPicPr>
              <p:cNvPr id="7" name="Picture 6"/>
              <p:cNvPicPr>
                <a:picLocks noChangeAspect="1"/>
              </p:cNvPicPr>
              <p:nvPr/>
            </p:nvPicPr>
            <p:blipFill>
              <a:blip r:embed="rId7"/>
              <a:stretch>
                <a:fillRect/>
              </a:stretch>
            </p:blipFill>
            <p:spPr>
              <a:xfrm>
                <a:off x="4472704" y="1235825"/>
                <a:ext cx="75946" cy="1540626"/>
              </a:xfrm>
              <a:prstGeom prst="rect">
                <a:avLst/>
              </a:prstGeom>
            </p:spPr>
          </p:pic>
          <p:pic>
            <p:nvPicPr>
              <p:cNvPr id="8" name="Picture 7"/>
              <p:cNvPicPr>
                <a:picLocks noChangeAspect="1"/>
              </p:cNvPicPr>
              <p:nvPr/>
            </p:nvPicPr>
            <p:blipFill>
              <a:blip r:embed="rId8"/>
              <a:stretch>
                <a:fillRect/>
              </a:stretch>
            </p:blipFill>
            <p:spPr>
              <a:xfrm>
                <a:off x="3912524" y="1208633"/>
                <a:ext cx="620316" cy="89530"/>
              </a:xfrm>
              <a:prstGeom prst="rect">
                <a:avLst/>
              </a:prstGeom>
            </p:spPr>
          </p:pic>
          <p:pic>
            <p:nvPicPr>
              <p:cNvPr id="9" name="Picture 8"/>
              <p:cNvPicPr>
                <a:picLocks noChangeAspect="1"/>
              </p:cNvPicPr>
              <p:nvPr/>
            </p:nvPicPr>
            <p:blipFill>
              <a:blip r:embed="rId9"/>
              <a:stretch>
                <a:fillRect/>
              </a:stretch>
            </p:blipFill>
            <p:spPr>
              <a:xfrm>
                <a:off x="3934402" y="2695531"/>
                <a:ext cx="605579" cy="121113"/>
              </a:xfrm>
              <a:prstGeom prst="rect">
                <a:avLst/>
              </a:prstGeom>
            </p:spPr>
          </p:pic>
          <p:pic>
            <p:nvPicPr>
              <p:cNvPr id="10" name="Picture 9"/>
              <p:cNvPicPr>
                <a:picLocks noChangeAspect="1"/>
              </p:cNvPicPr>
              <p:nvPr/>
            </p:nvPicPr>
            <p:blipFill>
              <a:blip r:embed="rId10"/>
              <a:stretch>
                <a:fillRect/>
              </a:stretch>
            </p:blipFill>
            <p:spPr>
              <a:xfrm>
                <a:off x="3912524" y="1292621"/>
                <a:ext cx="79927" cy="1402910"/>
              </a:xfrm>
              <a:prstGeom prst="rect">
                <a:avLst/>
              </a:prstGeom>
            </p:spPr>
          </p:pic>
        </p:grpSp>
      </p:grpSp>
      <p:sp>
        <p:nvSpPr>
          <p:cNvPr id="37" name="TextBox 36"/>
          <p:cNvSpPr txBox="1"/>
          <p:nvPr/>
        </p:nvSpPr>
        <p:spPr>
          <a:xfrm>
            <a:off x="551211" y="413607"/>
            <a:ext cx="5067925"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hoàn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thành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khởi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động</a:t>
            </a:r>
            <a:endParaRPr lang="en-US" sz="2400" dirty="0">
              <a:solidFill>
                <a:srgbClr val="3333CC"/>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2304902" y="803902"/>
            <a:ext cx="2131172" cy="192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Cloud 10"/>
          <p:cNvSpPr/>
          <p:nvPr/>
        </p:nvSpPr>
        <p:spPr>
          <a:xfrm>
            <a:off x="1155956" y="2360145"/>
            <a:ext cx="970482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Để</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khởi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động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máy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tính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em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làm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thế</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nào</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2A2A2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717</Words>
  <Application>Microsoft Office PowerPoint</Application>
  <PresentationFormat>Custom</PresentationFormat>
  <Paragraphs>86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89</cp:revision>
  <dcterms:created xsi:type="dcterms:W3CDTF">2022-01-27T15:18:21Z</dcterms:created>
  <dcterms:modified xsi:type="dcterms:W3CDTF">2022-12-24T04:41:45Z</dcterms:modified>
</cp:coreProperties>
</file>