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57" r:id="rId3"/>
    <p:sldId id="306" r:id="rId4"/>
    <p:sldId id="301" r:id="rId5"/>
    <p:sldId id="340" r:id="rId6"/>
    <p:sldId id="341" r:id="rId7"/>
    <p:sldId id="342" r:id="rId8"/>
    <p:sldId id="323" r:id="rId9"/>
    <p:sldId id="343" r:id="rId10"/>
    <p:sldId id="344" r:id="rId11"/>
    <p:sldId id="345" r:id="rId12"/>
    <p:sldId id="347" r:id="rId13"/>
    <p:sldId id="348" r:id="rId14"/>
    <p:sldId id="349" r:id="rId15"/>
    <p:sldId id="285" r:id="rId16"/>
    <p:sldId id="265" r:id="rId17"/>
    <p:sldId id="319" r:id="rId18"/>
    <p:sldId id="350" r:id="rId19"/>
    <p:sldId id="32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FF0066"/>
    <a:srgbClr val="3333FF"/>
    <a:srgbClr val="FF00FF"/>
    <a:srgbClr val="FFCCFF"/>
    <a:srgbClr val="CC00CC"/>
    <a:srgbClr val="CC0066"/>
    <a:srgbClr val="9900CC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5" d="100"/>
          <a:sy n="45" d="100"/>
        </p:scale>
        <p:origin x="912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240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064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999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976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312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11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31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8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267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855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73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A2CF3-161D-4290-9691-8A065EC2791C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58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85320" y="2305845"/>
            <a:ext cx="8095129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 CHỨC LƯU TRỮ, TÌM KIẾM VÀ TRAO ĐỔI THÔNG TIN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981693" y="434842"/>
            <a:ext cx="1902382" cy="1871003"/>
            <a:chOff x="5106573" y="1041009"/>
            <a:chExt cx="1902382" cy="1871003"/>
          </a:xfrm>
        </p:grpSpPr>
        <p:sp>
          <p:nvSpPr>
            <p:cNvPr id="5" name="MH_Other_2"/>
            <p:cNvSpPr/>
            <p:nvPr>
              <p:custDataLst>
                <p:tags r:id="rId1"/>
              </p:custDataLst>
            </p:nvPr>
          </p:nvSpPr>
          <p:spPr>
            <a:xfrm>
              <a:off x="5106573" y="1041009"/>
              <a:ext cx="1902382" cy="1871003"/>
            </a:xfrm>
            <a:prstGeom prst="ellipse">
              <a:avLst/>
            </a:prstGeom>
            <a:solidFill>
              <a:srgbClr val="0070C0"/>
            </a:solidFill>
            <a:ln w="57150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03200" dist="76200" dir="2940000" algn="tr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zh-CN" alt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224526" y="1624346"/>
              <a:ext cx="1666475" cy="107807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2800" b="1" cap="none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CHƯƠNG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801205" y="1779095"/>
              <a:ext cx="51311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09400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292713" y="1229847"/>
            <a:ext cx="6083896" cy="553998"/>
            <a:chOff x="689904" y="1379897"/>
            <a:chExt cx="6083896" cy="553998"/>
          </a:xfrm>
        </p:grpSpPr>
        <p:grpSp>
          <p:nvGrpSpPr>
            <p:cNvPr id="10" name="Group 9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100452" y="1445277"/>
              <a:ext cx="5673348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 </a:t>
              </a:r>
              <a:r>
                <a:rPr lang="en-US" sz="25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chuyển</a:t>
              </a:r>
              <a:r>
                <a:rPr lang="en-US" sz="25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5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sao</a:t>
              </a:r>
              <a:r>
                <a:rPr lang="en-US" sz="25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chép</a:t>
              </a:r>
              <a:r>
                <a:rPr lang="en-US" sz="25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tệp</a:t>
              </a:r>
              <a:r>
                <a:rPr lang="en-US" sz="25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5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thư</a:t>
              </a:r>
              <a:r>
                <a:rPr lang="en-US" sz="25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mục</a:t>
              </a:r>
              <a:endParaRPr lang="en-US" sz="25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057737" y="320545"/>
            <a:ext cx="4353220" cy="701545"/>
            <a:chOff x="4168573" y="1295284"/>
            <a:chExt cx="4353220" cy="701545"/>
          </a:xfrm>
        </p:grpSpPr>
        <p:sp>
          <p:nvSpPr>
            <p:cNvPr id="13" name="Rounded Rectangle 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1355797" y="1862661"/>
            <a:ext cx="39437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Di chuyển thư mục, tệp</a:t>
            </a:r>
            <a:endParaRPr lang="en-US" sz="24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0117" y="1343621"/>
            <a:ext cx="2605262" cy="23521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0117" y="3709691"/>
            <a:ext cx="2605262" cy="2646616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795617" y="2473111"/>
            <a:ext cx="6108155" cy="3614191"/>
            <a:chOff x="5008775" y="2308937"/>
            <a:chExt cx="6108155" cy="3614191"/>
          </a:xfrm>
        </p:grpSpPr>
        <p:grpSp>
          <p:nvGrpSpPr>
            <p:cNvPr id="15" name="Group 14"/>
            <p:cNvGrpSpPr/>
            <p:nvPr/>
          </p:nvGrpSpPr>
          <p:grpSpPr>
            <a:xfrm>
              <a:off x="5008775" y="2308937"/>
              <a:ext cx="6108155" cy="3614191"/>
              <a:chOff x="1287316" y="2120529"/>
              <a:chExt cx="5498507" cy="3614191"/>
            </a:xfrm>
          </p:grpSpPr>
          <p:sp>
            <p:nvSpPr>
              <p:cNvPr id="18" name="Rounded Rectangle 17"/>
              <p:cNvSpPr/>
              <p:nvPr/>
            </p:nvSpPr>
            <p:spPr>
              <a:xfrm>
                <a:off x="1287316" y="2120529"/>
                <a:ext cx="5498507" cy="3614191"/>
              </a:xfrm>
              <a:prstGeom prst="round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3297168" y="2125576"/>
                <a:ext cx="148225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Thực</a:t>
                </a:r>
                <a:r>
                  <a:rPr lang="en-US" sz="22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hành</a:t>
                </a:r>
                <a:endParaRPr lang="en-US" sz="2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91759" y="2877497"/>
              <a:ext cx="5945532" cy="27317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67629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292713" y="1229847"/>
            <a:ext cx="6083896" cy="553998"/>
            <a:chOff x="689904" y="1379897"/>
            <a:chExt cx="6083896" cy="553998"/>
          </a:xfrm>
        </p:grpSpPr>
        <p:grpSp>
          <p:nvGrpSpPr>
            <p:cNvPr id="10" name="Group 9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100452" y="1445277"/>
              <a:ext cx="5673348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 </a:t>
              </a:r>
              <a:r>
                <a:rPr lang="en-US" sz="25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chuyển</a:t>
              </a:r>
              <a:r>
                <a:rPr lang="en-US" sz="25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5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sao</a:t>
              </a:r>
              <a:r>
                <a:rPr lang="en-US" sz="25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chép</a:t>
              </a:r>
              <a:r>
                <a:rPr lang="en-US" sz="25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tệp</a:t>
              </a:r>
              <a:r>
                <a:rPr lang="en-US" sz="25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5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thư</a:t>
              </a:r>
              <a:r>
                <a:rPr lang="en-US" sz="25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mục</a:t>
              </a:r>
              <a:endParaRPr lang="en-US" sz="25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057737" y="320545"/>
            <a:ext cx="4353220" cy="701545"/>
            <a:chOff x="4168573" y="1295284"/>
            <a:chExt cx="4353220" cy="701545"/>
          </a:xfrm>
        </p:grpSpPr>
        <p:sp>
          <p:nvSpPr>
            <p:cNvPr id="13" name="Rounded Rectangle 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1342149" y="1862661"/>
            <a:ext cx="3857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vi-VN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chép</a:t>
            </a:r>
            <a:r>
              <a:rPr lang="vi-VN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thư mục, tệp</a:t>
            </a:r>
            <a:endParaRPr lang="en-US" sz="24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367632" y="2500005"/>
            <a:ext cx="9726501" cy="3382179"/>
            <a:chOff x="1367632" y="2500005"/>
            <a:chExt cx="9726501" cy="3382179"/>
          </a:xfrm>
        </p:grpSpPr>
        <p:sp>
          <p:nvSpPr>
            <p:cNvPr id="23" name="Rounded Rectangle 22"/>
            <p:cNvSpPr/>
            <p:nvPr/>
          </p:nvSpPr>
          <p:spPr>
            <a:xfrm>
              <a:off x="5457864" y="2817568"/>
              <a:ext cx="1741526" cy="461665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1367632" y="2500005"/>
              <a:ext cx="9726501" cy="3382179"/>
              <a:chOff x="1367632" y="2500005"/>
              <a:chExt cx="9726501" cy="3382179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1367632" y="2500005"/>
                <a:ext cx="9726501" cy="3382179"/>
                <a:chOff x="1367632" y="2500005"/>
                <a:chExt cx="9726501" cy="3382179"/>
              </a:xfrm>
            </p:grpSpPr>
            <p:grpSp>
              <p:nvGrpSpPr>
                <p:cNvPr id="15" name="Group 14"/>
                <p:cNvGrpSpPr/>
                <p:nvPr/>
              </p:nvGrpSpPr>
              <p:grpSpPr>
                <a:xfrm>
                  <a:off x="1367632" y="2500005"/>
                  <a:ext cx="9726501" cy="3382179"/>
                  <a:chOff x="1325146" y="2120529"/>
                  <a:chExt cx="5391757" cy="3382179"/>
                </a:xfrm>
              </p:grpSpPr>
              <p:sp>
                <p:nvSpPr>
                  <p:cNvPr id="18" name="Rounded Rectangle 17"/>
                  <p:cNvSpPr/>
                  <p:nvPr/>
                </p:nvSpPr>
                <p:spPr>
                  <a:xfrm>
                    <a:off x="1325146" y="2120529"/>
                    <a:ext cx="5391757" cy="3382179"/>
                  </a:xfrm>
                  <a:prstGeom prst="roundRect">
                    <a:avLst/>
                  </a:prstGeom>
                  <a:noFill/>
                  <a:ln w="28575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3582495" y="2424444"/>
                    <a:ext cx="982973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2400" b="1" dirty="0" err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Thực</a:t>
                    </a:r>
                    <a:r>
                      <a:rPr lang="en-US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sz="2400" b="1" dirty="0" err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hành</a:t>
                    </a:r>
                    <a:endParaRPr lang="en-US" sz="24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pic>
              <p:nvPicPr>
                <p:cNvPr id="6" name="Picture 5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saturation sat="40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24007" y="3679052"/>
                  <a:ext cx="9613749" cy="1878438"/>
                </a:xfrm>
                <a:prstGeom prst="rect">
                  <a:avLst/>
                </a:prstGeom>
              </p:spPr>
            </p:pic>
            <p:sp>
              <p:nvSpPr>
                <p:cNvPr id="17" name="Rectangle 16"/>
                <p:cNvSpPr/>
                <p:nvPr/>
              </p:nvSpPr>
              <p:spPr>
                <a:xfrm>
                  <a:off x="1722639" y="5404513"/>
                  <a:ext cx="1360352" cy="35484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46820" y="2540949"/>
                <a:ext cx="1246505" cy="95384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436416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292713" y="1229847"/>
            <a:ext cx="3571991" cy="553998"/>
            <a:chOff x="689904" y="1379897"/>
            <a:chExt cx="3571991" cy="553998"/>
          </a:xfrm>
        </p:grpSpPr>
        <p:grpSp>
          <p:nvGrpSpPr>
            <p:cNvPr id="10" name="Group 9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100452" y="1445277"/>
              <a:ext cx="3161443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Xóa</a:t>
              </a:r>
              <a:r>
                <a:rPr lang="en-US" sz="25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tệp</a:t>
              </a:r>
              <a:r>
                <a:rPr lang="en-US" sz="25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5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thư</a:t>
              </a:r>
              <a:r>
                <a:rPr lang="en-US" sz="25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mục</a:t>
              </a:r>
              <a:endParaRPr lang="en-US" sz="25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057737" y="320545"/>
            <a:ext cx="4353220" cy="701545"/>
            <a:chOff x="4168573" y="1295284"/>
            <a:chExt cx="4353220" cy="701545"/>
          </a:xfrm>
        </p:grpSpPr>
        <p:sp>
          <p:nvSpPr>
            <p:cNvPr id="13" name="Rounded Rectangle 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1652724" y="2065778"/>
            <a:ext cx="9139844" cy="3802759"/>
            <a:chOff x="1652724" y="2065778"/>
            <a:chExt cx="9139844" cy="3802759"/>
          </a:xfrm>
        </p:grpSpPr>
        <p:grpSp>
          <p:nvGrpSpPr>
            <p:cNvPr id="3" name="Group 2"/>
            <p:cNvGrpSpPr/>
            <p:nvPr/>
          </p:nvGrpSpPr>
          <p:grpSpPr>
            <a:xfrm>
              <a:off x="1652724" y="2065778"/>
              <a:ext cx="9139844" cy="3802759"/>
              <a:chOff x="1652724" y="2065778"/>
              <a:chExt cx="9139844" cy="3802759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1652724" y="2065778"/>
                <a:ext cx="9139844" cy="3802759"/>
                <a:chOff x="1479906" y="2048082"/>
                <a:chExt cx="6809827" cy="3802759"/>
              </a:xfrm>
            </p:grpSpPr>
            <p:sp>
              <p:nvSpPr>
                <p:cNvPr id="17" name="Rounded Rectangle 16"/>
                <p:cNvSpPr/>
                <p:nvPr/>
              </p:nvSpPr>
              <p:spPr>
                <a:xfrm>
                  <a:off x="1479906" y="2048082"/>
                  <a:ext cx="6720406" cy="3802759"/>
                </a:xfrm>
                <a:prstGeom prst="roundRect">
                  <a:avLst/>
                </a:pr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1931790" y="3377752"/>
                  <a:ext cx="6357943" cy="22159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vi-VN" sz="23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Em cùng bạn thực hiện: </a:t>
                  </a:r>
                  <a:r>
                    <a:rPr lang="vi-VN" sz="2300" dirty="0"/>
                    <a:t>Xoá thư mục </a:t>
                  </a:r>
                  <a:r>
                    <a:rPr lang="vi-VN" sz="2300" b="1" dirty="0"/>
                    <a:t>Anh phong canh </a:t>
                  </a:r>
                  <a:r>
                    <a:rPr lang="vi-VN" sz="2300" dirty="0"/>
                    <a:t>trong thư mục </a:t>
                  </a:r>
                  <a:r>
                    <a:rPr lang="vi-VN" sz="2300" b="1" dirty="0"/>
                    <a:t>Quang Nam</a:t>
                  </a:r>
                  <a:r>
                    <a:rPr lang="vi-VN" sz="2300" dirty="0"/>
                    <a:t>. </a:t>
                  </a:r>
                  <a:endParaRPr lang="en-US" sz="2300" dirty="0"/>
                </a:p>
                <a:p>
                  <a:pPr>
                    <a:lnSpc>
                      <a:spcPct val="120000"/>
                    </a:lnSpc>
                  </a:pPr>
                  <a:r>
                    <a:rPr lang="vi-VN" sz="2300" dirty="0">
                      <a:solidFill>
                        <a:srgbClr val="FF0000"/>
                      </a:solidFill>
                    </a:rPr>
                    <a:t>[1] </a:t>
                  </a:r>
                  <a:r>
                    <a:rPr lang="vi-VN" sz="2300" dirty="0"/>
                    <a:t>Mở thư mục chứa thư mục hoặc tệp cần xoá (</a:t>
                  </a:r>
                  <a:r>
                    <a:rPr lang="vi-VN" sz="2300" b="1" dirty="0"/>
                    <a:t>Quang Nam</a:t>
                  </a:r>
                  <a:r>
                    <a:rPr lang="vi-VN" sz="2300" dirty="0"/>
                    <a:t>); </a:t>
                  </a:r>
                  <a:endParaRPr lang="en-US" sz="2300" dirty="0"/>
                </a:p>
                <a:p>
                  <a:pPr>
                    <a:lnSpc>
                      <a:spcPct val="120000"/>
                    </a:lnSpc>
                  </a:pPr>
                  <a:r>
                    <a:rPr lang="vi-VN" sz="2300" dirty="0">
                      <a:solidFill>
                        <a:srgbClr val="FF0000"/>
                      </a:solidFill>
                    </a:rPr>
                    <a:t>[2]</a:t>
                  </a:r>
                  <a:r>
                    <a:rPr lang="en-US" sz="2300" dirty="0">
                      <a:solidFill>
                        <a:srgbClr val="FF0000"/>
                      </a:solidFill>
                    </a:rPr>
                    <a:t> </a:t>
                  </a:r>
                  <a:r>
                    <a:rPr lang="vi-VN" sz="2300" dirty="0"/>
                    <a:t>Chọn thư mục hoặc tệp cần xoá (</a:t>
                  </a:r>
                  <a:r>
                    <a:rPr lang="vi-VN" sz="2300" b="1" dirty="0"/>
                    <a:t>Anh phong canh</a:t>
                  </a:r>
                  <a:r>
                    <a:rPr lang="vi-VN" sz="2300" dirty="0"/>
                    <a:t>); </a:t>
                  </a:r>
                  <a:endParaRPr lang="en-US" sz="2300" dirty="0"/>
                </a:p>
                <a:p>
                  <a:pPr>
                    <a:lnSpc>
                      <a:spcPct val="120000"/>
                    </a:lnSpc>
                  </a:pPr>
                  <a:r>
                    <a:rPr lang="vi-VN" sz="2300" dirty="0">
                      <a:solidFill>
                        <a:srgbClr val="FF0000"/>
                      </a:solidFill>
                    </a:rPr>
                    <a:t>[3] </a:t>
                  </a:r>
                  <a:r>
                    <a:rPr lang="vi-VN" sz="2300" dirty="0"/>
                    <a:t>Chọn lệnh </a:t>
                  </a:r>
                  <a:r>
                    <a:rPr lang="vi-VN" sz="2300" b="1" dirty="0"/>
                    <a:t>Delete</a:t>
                  </a:r>
                  <a:r>
                    <a:rPr lang="vi-VN" sz="2300" dirty="0"/>
                    <a:t> (hoặc gõ phím </a:t>
                  </a:r>
                  <a:r>
                    <a:rPr lang="vi-VN" sz="2300" b="1" dirty="0"/>
                    <a:t>Delete</a:t>
                  </a:r>
                  <a:r>
                    <a:rPr lang="vi-VN" sz="2300" dirty="0"/>
                    <a:t>).</a:t>
                  </a:r>
                  <a:endParaRPr lang="en-US" sz="23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19" name="Picture 18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saturation sat="20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89665" y="3486936"/>
                  <a:ext cx="362464" cy="371332"/>
                </a:xfrm>
                <a:prstGeom prst="rect">
                  <a:avLst/>
                </a:prstGeom>
              </p:spPr>
            </p:pic>
          </p:grpSp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82293" y="2106722"/>
                <a:ext cx="1461103" cy="1118061"/>
              </a:xfrm>
              <a:prstGeom prst="rect">
                <a:avLst/>
              </a:prstGeom>
            </p:spPr>
          </p:pic>
        </p:grpSp>
        <p:sp>
          <p:nvSpPr>
            <p:cNvPr id="22" name="Rounded Rectangle 21"/>
            <p:cNvSpPr/>
            <p:nvPr/>
          </p:nvSpPr>
          <p:spPr>
            <a:xfrm>
              <a:off x="5867296" y="2379056"/>
              <a:ext cx="1884631" cy="486974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hành</a:t>
              </a:r>
              <a:endPara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409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292713" y="1229847"/>
            <a:ext cx="7135466" cy="553998"/>
            <a:chOff x="689904" y="1379897"/>
            <a:chExt cx="7135466" cy="553998"/>
          </a:xfrm>
        </p:grpSpPr>
        <p:grpSp>
          <p:nvGrpSpPr>
            <p:cNvPr id="10" name="Group 9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5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100452" y="1445277"/>
              <a:ext cx="6724918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5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Tác hại khi thao tác nhầm với tệp, thư mục</a:t>
              </a:r>
              <a:endParaRPr lang="en-US" sz="25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057737" y="320545"/>
            <a:ext cx="4353220" cy="701545"/>
            <a:chOff x="4168573" y="1295284"/>
            <a:chExt cx="4353220" cy="701545"/>
          </a:xfrm>
        </p:grpSpPr>
        <p:sp>
          <p:nvSpPr>
            <p:cNvPr id="13" name="Rounded Rectangle 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</p:spPr>
        </p:pic>
      </p:grpSp>
      <p:sp>
        <p:nvSpPr>
          <p:cNvPr id="22" name="Cloud 21"/>
          <p:cNvSpPr/>
          <p:nvPr/>
        </p:nvSpPr>
        <p:spPr>
          <a:xfrm>
            <a:off x="1873559" y="2257902"/>
            <a:ext cx="8662512" cy="2750826"/>
          </a:xfrm>
          <a:prstGeom prst="cloud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thao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nhầm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tùy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tiện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thao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tệp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2857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292713" y="1229847"/>
            <a:ext cx="7135466" cy="553998"/>
            <a:chOff x="689904" y="1379897"/>
            <a:chExt cx="7135466" cy="553998"/>
          </a:xfrm>
        </p:grpSpPr>
        <p:grpSp>
          <p:nvGrpSpPr>
            <p:cNvPr id="10" name="Group 9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5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100452" y="1445277"/>
              <a:ext cx="6724918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5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Tác hại khi thao tác nhầm với tệp, thư mục</a:t>
              </a:r>
              <a:endParaRPr lang="en-US" sz="25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057737" y="320545"/>
            <a:ext cx="4353220" cy="701545"/>
            <a:chOff x="4168573" y="1295284"/>
            <a:chExt cx="4353220" cy="701545"/>
          </a:xfrm>
        </p:grpSpPr>
        <p:sp>
          <p:nvSpPr>
            <p:cNvPr id="13" name="Rounded Rectangle 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</p:spPr>
        </p:pic>
      </p:grpSp>
      <p:sp>
        <p:nvSpPr>
          <p:cNvPr id="22" name="Cloud 21"/>
          <p:cNvSpPr/>
          <p:nvPr/>
        </p:nvSpPr>
        <p:spPr>
          <a:xfrm>
            <a:off x="2501356" y="2339789"/>
            <a:ext cx="7215850" cy="2395986"/>
          </a:xfrm>
          <a:prstGeom prst="cloud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thao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tệp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713503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057737" y="320545"/>
            <a:ext cx="4353220" cy="701545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 TẬP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2572" y="347467"/>
            <a:ext cx="695325" cy="64770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996287" y="1473961"/>
            <a:ext cx="10167581" cy="4653886"/>
            <a:chOff x="1037231" y="1378425"/>
            <a:chExt cx="10167581" cy="4653886"/>
          </a:xfrm>
        </p:grpSpPr>
        <p:grpSp>
          <p:nvGrpSpPr>
            <p:cNvPr id="9" name="Group 8"/>
            <p:cNvGrpSpPr/>
            <p:nvPr/>
          </p:nvGrpSpPr>
          <p:grpSpPr>
            <a:xfrm>
              <a:off x="1037231" y="1378425"/>
              <a:ext cx="10167581" cy="4653886"/>
              <a:chOff x="965522" y="1810662"/>
              <a:chExt cx="9707031" cy="4492648"/>
            </a:xfrm>
          </p:grpSpPr>
          <p:sp>
            <p:nvSpPr>
              <p:cNvPr id="14" name="Rounded Rectangle 13"/>
              <p:cNvSpPr/>
              <p:nvPr/>
            </p:nvSpPr>
            <p:spPr>
              <a:xfrm>
                <a:off x="965522" y="1810662"/>
                <a:ext cx="9707031" cy="4492648"/>
              </a:xfrm>
              <a:prstGeom prst="round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73226" y="1839586"/>
                <a:ext cx="1265890" cy="1195563"/>
              </a:xfrm>
              <a:prstGeom prst="rect">
                <a:avLst/>
              </a:prstGeom>
            </p:spPr>
          </p:pic>
          <p:sp>
            <p:nvSpPr>
              <p:cNvPr id="19" name="Rounded Rectangle 18"/>
              <p:cNvSpPr/>
              <p:nvPr/>
            </p:nvSpPr>
            <p:spPr>
              <a:xfrm>
                <a:off x="5165175" y="2017981"/>
                <a:ext cx="1677404" cy="486974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2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tập</a:t>
                </a:r>
                <a:endPara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11917" y="2816846"/>
              <a:ext cx="9808645" cy="2846978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4514159" y="38942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16382" y="38942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518564" y="3895995"/>
            <a:ext cx="38824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435480" y="3893812"/>
            <a:ext cx="38824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98561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57737" y="320545"/>
            <a:ext cx="4353220" cy="701545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en-US" sz="3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 DỤNG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4959" y="326765"/>
            <a:ext cx="723900" cy="69532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960966" y="1808692"/>
            <a:ext cx="7022972" cy="3950663"/>
            <a:chOff x="6821800" y="2845396"/>
            <a:chExt cx="6331212" cy="5761815"/>
          </a:xfrm>
        </p:grpSpPr>
        <p:sp>
          <p:nvSpPr>
            <p:cNvPr id="6" name="Rectangle 5"/>
            <p:cNvSpPr/>
            <p:nvPr/>
          </p:nvSpPr>
          <p:spPr>
            <a:xfrm>
              <a:off x="6902853" y="3188444"/>
              <a:ext cx="6237855" cy="52608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63550" indent="-463550" algn="just">
                <a:lnSpc>
                  <a:spcPct val="130000"/>
                </a:lnSpc>
                <a:spcAft>
                  <a:spcPts val="600"/>
                </a:spcAft>
                <a:buClr>
                  <a:srgbClr val="FF0000"/>
                </a:buClr>
                <a:buFont typeface="Wingdings" panose="05000000000000000000" pitchFamily="2" charset="2"/>
                <a:buChar char="v"/>
              </a:pPr>
              <a:r>
                <a:rPr lang="vi-VN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 cùng bạn </a:t>
              </a: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hành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 trả lời câu 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hỏi: </a:t>
              </a:r>
              <a:endPara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573088" indent="-341313" algn="just">
                <a:lnSpc>
                  <a:spcPct val="130000"/>
                </a:lnSpc>
                <a:spcAft>
                  <a:spcPts val="600"/>
                </a:spcAft>
              </a:pPr>
              <a:r>
                <a:rPr lang="vi-VN" sz="2400" dirty="0">
                  <a:solidFill>
                    <a:srgbClr val="FF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</a:t>
              </a:r>
              <a:r>
                <a:rPr lang="vi-VN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Hoàn thành việc điều chỉnh cây thư mục trong phần </a:t>
              </a:r>
              <a:r>
                <a:rPr lang="vi-VN" sz="2400" b="1" dirty="0">
                  <a:solidFill>
                    <a:srgbClr val="FF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Tình huống</a:t>
              </a:r>
              <a:r>
                <a:rPr lang="vi-VN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endPara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573088" indent="-341313" algn="just">
                <a:lnSpc>
                  <a:spcPct val="130000"/>
                </a:lnSpc>
                <a:spcAft>
                  <a:spcPts val="600"/>
                </a:spcAft>
              </a:pPr>
              <a:r>
                <a:rPr lang="vi-VN" sz="2400" dirty="0">
                  <a:solidFill>
                    <a:srgbClr val="FF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</a:t>
              </a:r>
              <a:r>
                <a:rPr lang="vi-VN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 thế nào để dùng USB chuyển tệp hình ảnh </a:t>
              </a:r>
              <a:r>
                <a:rPr lang="vi-VN" sz="2400" b="1" dirty="0">
                  <a:solidFill>
                    <a:srgbClr val="FF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 Guom </a:t>
              </a:r>
              <a:r>
                <a:rPr lang="vi-VN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(tệp hình ảnh về Hồ Gươm) từ máy tính ở nhà đến lớp để làm bài thực hành trình chiếu?</a:t>
              </a:r>
              <a:endPara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6821800" y="2845396"/>
              <a:ext cx="6331212" cy="5761815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7275" t="14285" r="18129" b="11808"/>
          <a:stretch/>
        </p:blipFill>
        <p:spPr>
          <a:xfrm>
            <a:off x="7997591" y="2518777"/>
            <a:ext cx="3368606" cy="290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4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57737" y="320545"/>
            <a:ext cx="4353220" cy="701545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GHI NHỚ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132764" y="1419367"/>
            <a:ext cx="9491259" cy="4804012"/>
            <a:chOff x="1132764" y="1419367"/>
            <a:chExt cx="9491259" cy="480401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l="2551" t="601" r="1301" b="626"/>
            <a:stretch/>
          </p:blipFill>
          <p:spPr>
            <a:xfrm>
              <a:off x="1282890" y="1419367"/>
              <a:ext cx="9341133" cy="4804012"/>
            </a:xfrm>
            <a:prstGeom prst="rect">
              <a:avLst/>
            </a:prstGeom>
          </p:spPr>
        </p:pic>
        <p:sp>
          <p:nvSpPr>
            <p:cNvPr id="3" name="Oval 2"/>
            <p:cNvSpPr/>
            <p:nvPr/>
          </p:nvSpPr>
          <p:spPr>
            <a:xfrm>
              <a:off x="1132764" y="5227093"/>
              <a:ext cx="600502" cy="436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3058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292713" y="1229847"/>
            <a:ext cx="8560536" cy="553998"/>
            <a:chOff x="689904" y="1379897"/>
            <a:chExt cx="8560536" cy="553998"/>
          </a:xfrm>
        </p:grpSpPr>
        <p:grpSp>
          <p:nvGrpSpPr>
            <p:cNvPr id="10" name="Group 9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100452" y="1445277"/>
              <a:ext cx="8149988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500" b="1" dirty="0">
                  <a:solidFill>
                    <a:srgbClr val="3333CC"/>
                  </a:solidFill>
                </a:rPr>
                <a:t>Công cụ thực hiện các thao tác đối với tệp, thư mục</a:t>
              </a:r>
              <a:endParaRPr lang="en-US" sz="25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057737" y="320545"/>
            <a:ext cx="4353220" cy="701545"/>
            <a:chOff x="4168573" y="1295284"/>
            <a:chExt cx="4353220" cy="701545"/>
          </a:xfrm>
        </p:grpSpPr>
        <p:sp>
          <p:nvSpPr>
            <p:cNvPr id="13" name="Rounded Rectangle 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403" y="0"/>
            <a:ext cx="8090683" cy="5740011"/>
          </a:xfrm>
          <a:prstGeom prst="rect">
            <a:avLst/>
          </a:prstGeom>
          <a:ln w="6350">
            <a:noFill/>
          </a:ln>
        </p:spPr>
      </p:pic>
      <p:grpSp>
        <p:nvGrpSpPr>
          <p:cNvPr id="22" name="Group 21"/>
          <p:cNvGrpSpPr/>
          <p:nvPr/>
        </p:nvGrpSpPr>
        <p:grpSpPr>
          <a:xfrm>
            <a:off x="6838484" y="578495"/>
            <a:ext cx="5183309" cy="5170112"/>
            <a:chOff x="6131383" y="2156761"/>
            <a:chExt cx="4617319" cy="4249233"/>
          </a:xfrm>
        </p:grpSpPr>
        <p:sp>
          <p:nvSpPr>
            <p:cNvPr id="19" name="Rectangle 18"/>
            <p:cNvSpPr/>
            <p:nvPr/>
          </p:nvSpPr>
          <p:spPr>
            <a:xfrm>
              <a:off x="6131383" y="2434573"/>
              <a:ext cx="4617319" cy="39714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algn="just">
                <a:buFontTx/>
                <a:buChar char="-"/>
              </a:pPr>
              <a:r>
                <a:rPr lang="en-US" sz="2800" dirty="0" err="1"/>
                <a:t>Tạo</a:t>
              </a:r>
              <a:r>
                <a:rPr lang="en-US" sz="2800" dirty="0"/>
                <a:t> </a:t>
              </a:r>
              <a:r>
                <a:rPr lang="en-US" sz="2800" dirty="0" err="1"/>
                <a:t>cây</a:t>
              </a:r>
              <a:r>
                <a:rPr lang="en-US" sz="2800" dirty="0"/>
                <a:t> </a:t>
              </a:r>
              <a:r>
                <a:rPr lang="en-US" sz="2800" dirty="0" err="1"/>
                <a:t>th</a:t>
              </a:r>
              <a:r>
                <a:rPr lang="vi-VN" sz="2800" dirty="0"/>
                <a:t>ư</a:t>
              </a:r>
              <a:r>
                <a:rPr lang="en-US" sz="2800" dirty="0"/>
                <a:t> </a:t>
              </a:r>
              <a:r>
                <a:rPr lang="en-US" sz="2800" dirty="0" err="1"/>
                <a:t>mục</a:t>
              </a:r>
              <a:r>
                <a:rPr lang="en-US" sz="2800" dirty="0"/>
                <a:t> Lop 3A</a:t>
              </a:r>
            </a:p>
            <a:p>
              <a:pPr marL="342900" indent="-342900" algn="just">
                <a:buFontTx/>
                <a:buChar char="-"/>
              </a:pPr>
              <a:r>
                <a:rPr lang="en-US" sz="2800" dirty="0" err="1"/>
                <a:t>Đổi</a:t>
              </a:r>
              <a:r>
                <a:rPr lang="en-US" sz="2800" dirty="0"/>
                <a:t> </a:t>
              </a:r>
              <a:r>
                <a:rPr lang="en-US" sz="2800" dirty="0" err="1"/>
                <a:t>tên</a:t>
              </a:r>
              <a:r>
                <a:rPr lang="en-US" sz="2800" dirty="0"/>
                <a:t> </a:t>
              </a:r>
              <a:r>
                <a:rPr lang="en-US" sz="2800" dirty="0" err="1"/>
                <a:t>th</a:t>
              </a:r>
              <a:r>
                <a:rPr lang="vi-VN" sz="2800" dirty="0"/>
                <a:t>ư</a:t>
              </a:r>
              <a:r>
                <a:rPr lang="en-US" sz="2800" dirty="0"/>
                <a:t> </a:t>
              </a:r>
              <a:r>
                <a:rPr lang="en-US" sz="2800" dirty="0" err="1"/>
                <a:t>mục</a:t>
              </a:r>
              <a:r>
                <a:rPr lang="en-US" sz="2800" dirty="0"/>
                <a:t> </a:t>
              </a:r>
              <a:r>
                <a:rPr lang="en-US" sz="2800" dirty="0" err="1"/>
                <a:t>Lớp</a:t>
              </a:r>
              <a:r>
                <a:rPr lang="en-US" sz="2800" dirty="0"/>
                <a:t> 3A </a:t>
              </a:r>
              <a:r>
                <a:rPr lang="en-US" sz="2800" dirty="0" err="1"/>
                <a:t>thành</a:t>
              </a:r>
              <a:r>
                <a:rPr lang="en-US" sz="2800" dirty="0"/>
                <a:t> Lop 4A</a:t>
              </a:r>
            </a:p>
            <a:p>
              <a:pPr marL="342900" indent="-342900" algn="just">
                <a:buFontTx/>
                <a:buChar char="-"/>
              </a:pPr>
              <a:r>
                <a:rPr lang="en-US" sz="2800" dirty="0"/>
                <a:t>Di </a:t>
              </a:r>
              <a:r>
                <a:rPr lang="en-US" sz="2800" dirty="0" err="1"/>
                <a:t>chuyển</a:t>
              </a:r>
              <a:r>
                <a:rPr lang="en-US" sz="2800" dirty="0"/>
                <a:t> </a:t>
              </a:r>
              <a:r>
                <a:rPr lang="en-US" sz="2800" dirty="0" err="1"/>
                <a:t>thư</a:t>
              </a:r>
              <a:r>
                <a:rPr lang="en-US" sz="2800" dirty="0"/>
                <a:t> </a:t>
              </a:r>
              <a:r>
                <a:rPr lang="en-US" sz="2800" dirty="0" err="1"/>
                <a:t>mục</a:t>
              </a:r>
              <a:r>
                <a:rPr lang="en-US" sz="2800" dirty="0"/>
                <a:t> Quang Nam </a:t>
              </a:r>
              <a:r>
                <a:rPr lang="en-US" sz="2800" dirty="0" err="1"/>
                <a:t>từ</a:t>
              </a:r>
              <a:r>
                <a:rPr lang="en-US" sz="2800" dirty="0"/>
                <a:t> To 1 sang To 2</a:t>
              </a:r>
            </a:p>
            <a:p>
              <a:pPr marL="342900" indent="-342900" algn="just">
                <a:buFontTx/>
                <a:buChar char="-"/>
              </a:pPr>
              <a:r>
                <a:rPr lang="en-US" sz="2800" dirty="0"/>
                <a:t>Di </a:t>
              </a:r>
              <a:r>
                <a:rPr lang="en-US" sz="2800" dirty="0" err="1"/>
                <a:t>chuyển</a:t>
              </a:r>
              <a:r>
                <a:rPr lang="en-US" sz="2800" dirty="0"/>
                <a:t> </a:t>
              </a:r>
              <a:r>
                <a:rPr lang="en-US" sz="2800" dirty="0" err="1"/>
                <a:t>thư</a:t>
              </a:r>
              <a:r>
                <a:rPr lang="en-US" sz="2800" dirty="0"/>
                <a:t> </a:t>
              </a:r>
              <a:r>
                <a:rPr lang="en-US" sz="2800" dirty="0" err="1"/>
                <a:t>mục</a:t>
              </a:r>
              <a:r>
                <a:rPr lang="en-US" sz="2800" dirty="0"/>
                <a:t> Cam Anh </a:t>
              </a:r>
              <a:r>
                <a:rPr lang="en-US" sz="2800" dirty="0" err="1"/>
                <a:t>từ</a:t>
              </a:r>
              <a:r>
                <a:rPr lang="en-US" sz="2800" dirty="0"/>
                <a:t> To 2 sang To 1</a:t>
              </a:r>
            </a:p>
            <a:p>
              <a:pPr marL="342900" indent="-342900" algn="just">
                <a:buFontTx/>
                <a:buChar char="-"/>
              </a:pPr>
              <a:r>
                <a:rPr lang="en-US" sz="2800" dirty="0"/>
                <a:t>Sao </a:t>
              </a:r>
              <a:r>
                <a:rPr lang="en-US" sz="2800" dirty="0" err="1"/>
                <a:t>chép</a:t>
              </a:r>
              <a:r>
                <a:rPr lang="en-US" sz="2800" dirty="0"/>
                <a:t> </a:t>
              </a:r>
              <a:r>
                <a:rPr lang="en-US" sz="2800" dirty="0" err="1"/>
                <a:t>th</a:t>
              </a:r>
              <a:r>
                <a:rPr lang="vi-VN" sz="2800" dirty="0"/>
                <a:t>ư</a:t>
              </a:r>
              <a:r>
                <a:rPr lang="en-US" sz="2800" dirty="0"/>
                <a:t> Anh </a:t>
              </a:r>
              <a:r>
                <a:rPr lang="en-US" sz="2800" dirty="0" err="1"/>
                <a:t>Phong</a:t>
              </a:r>
              <a:r>
                <a:rPr lang="en-US" sz="2800" dirty="0"/>
                <a:t> </a:t>
              </a:r>
              <a:r>
                <a:rPr lang="en-US" sz="2800" dirty="0" err="1"/>
                <a:t>Cảnh</a:t>
              </a:r>
              <a:r>
                <a:rPr lang="en-US" sz="2800" dirty="0"/>
                <a:t> </a:t>
              </a:r>
              <a:r>
                <a:rPr lang="en-US" sz="2800" dirty="0" err="1"/>
                <a:t>từ</a:t>
              </a:r>
              <a:r>
                <a:rPr lang="en-US" sz="2800" dirty="0"/>
                <a:t> </a:t>
              </a:r>
              <a:r>
                <a:rPr lang="en-US" sz="2800" dirty="0" err="1"/>
                <a:t>thư</a:t>
              </a:r>
              <a:r>
                <a:rPr lang="en-US" sz="2800" dirty="0"/>
                <a:t> </a:t>
              </a:r>
              <a:r>
                <a:rPr lang="en-US" sz="2800" dirty="0" err="1"/>
                <a:t>mục</a:t>
              </a:r>
              <a:r>
                <a:rPr lang="en-US" sz="2800" dirty="0"/>
                <a:t> Quang Nam </a:t>
              </a:r>
              <a:r>
                <a:rPr lang="en-US" sz="2800" dirty="0" err="1"/>
                <a:t>từ</a:t>
              </a:r>
              <a:r>
                <a:rPr lang="en-US" sz="2800" dirty="0"/>
                <a:t> To 2 sang </a:t>
              </a:r>
              <a:r>
                <a:rPr lang="en-US" sz="2800" dirty="0" err="1"/>
                <a:t>th</a:t>
              </a:r>
              <a:r>
                <a:rPr lang="vi-VN" sz="2800" dirty="0"/>
                <a:t>ư</a:t>
              </a:r>
              <a:r>
                <a:rPr lang="en-US" sz="2800" dirty="0"/>
                <a:t> </a:t>
              </a:r>
              <a:r>
                <a:rPr lang="en-US" sz="2800" dirty="0" err="1"/>
                <a:t>mục</a:t>
              </a:r>
              <a:r>
                <a:rPr lang="en-US" sz="2800" dirty="0"/>
                <a:t> Minh </a:t>
              </a:r>
              <a:r>
                <a:rPr lang="en-US" sz="2800" dirty="0" err="1"/>
                <a:t>Huy</a:t>
              </a:r>
              <a:endParaRPr lang="en-US" sz="2800" dirty="0"/>
            </a:p>
            <a:p>
              <a:pPr marL="342900" indent="-342900" algn="just">
                <a:buFontTx/>
                <a:buChar char="-"/>
              </a:pPr>
              <a:endParaRPr lang="en-US" sz="28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799145" y="2156761"/>
              <a:ext cx="2149371" cy="4806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Tình</a:t>
              </a:r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huống</a:t>
              </a:r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0371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3838"/>
            <a:ext cx="12192000" cy="730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362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003984" y="2936202"/>
            <a:ext cx="8431305" cy="17836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b="1" dirty="0">
                <a:solidFill>
                  <a:srgbClr val="FF0000"/>
                </a:solidFill>
              </a:rPr>
              <a:t>CÁC THAO TÁC VỚI TỆP VÀ THƯ MỤC</a:t>
            </a:r>
            <a:endParaRPr lang="vi-VN" sz="4800" b="1" dirty="0">
              <a:ln w="28575">
                <a:noFill/>
              </a:ln>
              <a:solidFill>
                <a:srgbClr val="FF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016498" y="1990165"/>
            <a:ext cx="2406278" cy="63201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BÀI 10</a:t>
            </a:r>
          </a:p>
        </p:txBody>
      </p:sp>
    </p:spTree>
    <p:extLst>
      <p:ext uri="{BB962C8B-B14F-4D97-AF65-F5344CB8AC3E}">
        <p14:creationId xmlns:p14="http://schemas.microsoft.com/office/powerpoint/2010/main" val="2909439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3865174" y="249383"/>
            <a:ext cx="4353220" cy="626201"/>
            <a:chOff x="3865174" y="249383"/>
            <a:chExt cx="4353220" cy="626201"/>
          </a:xfrm>
        </p:grpSpPr>
        <p:sp>
          <p:nvSpPr>
            <p:cNvPr id="7" name="Rounded Rectangle 6"/>
            <p:cNvSpPr/>
            <p:nvPr/>
          </p:nvSpPr>
          <p:spPr>
            <a:xfrm>
              <a:off x="3865174" y="249383"/>
              <a:ext cx="4353220" cy="626201"/>
            </a:xfrm>
            <a:prstGeom prst="roundRect">
              <a:avLst/>
            </a:prstGeom>
            <a:solidFill>
              <a:srgbClr val="FFFF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33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MỞ ĐẦU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28621" y="249783"/>
              <a:ext cx="633088" cy="600897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698" y="1725360"/>
            <a:ext cx="6559499" cy="3701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8" name="Group 7"/>
          <p:cNvGrpSpPr/>
          <p:nvPr/>
        </p:nvGrpSpPr>
        <p:grpSpPr>
          <a:xfrm>
            <a:off x="7664824" y="1859552"/>
            <a:ext cx="3751728" cy="3156203"/>
            <a:chOff x="7664824" y="1859552"/>
            <a:chExt cx="3751728" cy="3156203"/>
          </a:xfrm>
        </p:grpSpPr>
        <p:sp>
          <p:nvSpPr>
            <p:cNvPr id="16" name="Rounded Rectangle 15"/>
            <p:cNvSpPr/>
            <p:nvPr/>
          </p:nvSpPr>
          <p:spPr>
            <a:xfrm>
              <a:off x="7664824" y="2397715"/>
              <a:ext cx="3751728" cy="261804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giới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thiệu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cách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sắp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xếp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sách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thư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viện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mà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89381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740588" y="1859552"/>
              <a:ext cx="1600200" cy="10763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1403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292713" y="1229847"/>
            <a:ext cx="8560536" cy="553998"/>
            <a:chOff x="689904" y="1379897"/>
            <a:chExt cx="8560536" cy="553998"/>
          </a:xfrm>
        </p:grpSpPr>
        <p:grpSp>
          <p:nvGrpSpPr>
            <p:cNvPr id="10" name="Group 9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100452" y="1445277"/>
              <a:ext cx="8149988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500" b="1" dirty="0">
                  <a:solidFill>
                    <a:srgbClr val="3333CC"/>
                  </a:solidFill>
                </a:rPr>
                <a:t>Công cụ thực hiện các thao tác đối với tệp, thư mục</a:t>
              </a:r>
              <a:endParaRPr lang="en-US" sz="25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057737" y="320545"/>
            <a:ext cx="4353220" cy="701545"/>
            <a:chOff x="4168573" y="1295284"/>
            <a:chExt cx="4353220" cy="701545"/>
          </a:xfrm>
        </p:grpSpPr>
        <p:sp>
          <p:nvSpPr>
            <p:cNvPr id="13" name="Rounded Rectangle 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7450" y="2191452"/>
            <a:ext cx="8560567" cy="24444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0240" y="5055026"/>
            <a:ext cx="6113205" cy="45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14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292713" y="1229847"/>
            <a:ext cx="8560536" cy="553998"/>
            <a:chOff x="689904" y="1379897"/>
            <a:chExt cx="8560536" cy="553998"/>
          </a:xfrm>
        </p:grpSpPr>
        <p:grpSp>
          <p:nvGrpSpPr>
            <p:cNvPr id="10" name="Group 9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100452" y="1445277"/>
              <a:ext cx="8149988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500" b="1" dirty="0">
                  <a:solidFill>
                    <a:srgbClr val="3333CC"/>
                  </a:solidFill>
                </a:rPr>
                <a:t>Công cụ thực hiện các thao tác đối với tệp, thư mục</a:t>
              </a:r>
              <a:endParaRPr lang="en-US" sz="25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057737" y="320545"/>
            <a:ext cx="4353220" cy="701545"/>
            <a:chOff x="4168573" y="1295284"/>
            <a:chExt cx="4353220" cy="701545"/>
          </a:xfrm>
        </p:grpSpPr>
        <p:sp>
          <p:nvSpPr>
            <p:cNvPr id="13" name="Rounded Rectangle 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246" y="1914566"/>
            <a:ext cx="5392056" cy="3825445"/>
          </a:xfrm>
          <a:prstGeom prst="rect">
            <a:avLst/>
          </a:prstGeom>
          <a:ln w="6350">
            <a:noFill/>
          </a:ln>
        </p:spPr>
      </p:pic>
      <p:grpSp>
        <p:nvGrpSpPr>
          <p:cNvPr id="22" name="Group 21"/>
          <p:cNvGrpSpPr/>
          <p:nvPr/>
        </p:nvGrpSpPr>
        <p:grpSpPr>
          <a:xfrm>
            <a:off x="6310408" y="2004918"/>
            <a:ext cx="5013089" cy="3845859"/>
            <a:chOff x="6310408" y="2004918"/>
            <a:chExt cx="5013089" cy="3845859"/>
          </a:xfrm>
        </p:grpSpPr>
        <p:grpSp>
          <p:nvGrpSpPr>
            <p:cNvPr id="20" name="Group 19"/>
            <p:cNvGrpSpPr/>
            <p:nvPr/>
          </p:nvGrpSpPr>
          <p:grpSpPr>
            <a:xfrm>
              <a:off x="6310408" y="2004918"/>
              <a:ext cx="5013089" cy="3845859"/>
              <a:chOff x="6404537" y="2058706"/>
              <a:chExt cx="5013089" cy="3845859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300000"/>
                        </a14:imgEffect>
                      </a14:imgLayer>
                    </a14:imgProps>
                  </a:ext>
                </a:extLst>
              </a:blip>
              <a:srcRect l="2132" t="2799" r="1895" b="4352"/>
              <a:stretch/>
            </p:blipFill>
            <p:spPr>
              <a:xfrm>
                <a:off x="6404537" y="2058706"/>
                <a:ext cx="5013089" cy="3845859"/>
              </a:xfrm>
              <a:prstGeom prst="rect">
                <a:avLst/>
              </a:prstGeom>
            </p:spPr>
          </p:pic>
          <p:sp>
            <p:nvSpPr>
              <p:cNvPr id="19" name="Rectangle 18"/>
              <p:cNvSpPr/>
              <p:nvPr/>
            </p:nvSpPr>
            <p:spPr>
              <a:xfrm>
                <a:off x="6512113" y="2711035"/>
                <a:ext cx="4617319" cy="29238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vi-VN" sz="2300" dirty="0"/>
                  <a:t>Hình 10.2a là cây thư mục để lưu sản phẩm học tập môn Tin học của Lớp 3A ở năm học trước. Năm học này bạn Quang Nam và bạn Cẩm Anh đã chuyển từ Tổ 1 sang Tổ 2 và ngược lại. Do đó lớp em phải điều chỉnh lại cây thư mục cho phù hợp (Hình 10.2B).</a:t>
                </a:r>
                <a:endParaRPr lang="en-US" sz="2300" dirty="0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7799145" y="2156761"/>
              <a:ext cx="18549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Tình</a:t>
              </a:r>
              <a:r>
                <a:rPr lang="en-US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huống</a:t>
              </a:r>
              <a:endPara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0973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057737" y="320545"/>
            <a:ext cx="4353220" cy="701545"/>
            <a:chOff x="4168573" y="1295284"/>
            <a:chExt cx="4353220" cy="701545"/>
          </a:xfrm>
        </p:grpSpPr>
        <p:sp>
          <p:nvSpPr>
            <p:cNvPr id="5" name="Rounded Rectangle 4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5892" y="1784605"/>
            <a:ext cx="3095625" cy="451485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292713" y="1229847"/>
            <a:ext cx="8560536" cy="553998"/>
            <a:chOff x="689904" y="1379897"/>
            <a:chExt cx="8560536" cy="553998"/>
          </a:xfrm>
        </p:grpSpPr>
        <p:grpSp>
          <p:nvGrpSpPr>
            <p:cNvPr id="12" name="Group 11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1100452" y="1445277"/>
              <a:ext cx="8149988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500" b="1" dirty="0">
                  <a:solidFill>
                    <a:srgbClr val="3333CC"/>
                  </a:solidFill>
                </a:rPr>
                <a:t>Công cụ thực hiện các thao tác đối với tệp, thư mục</a:t>
              </a:r>
              <a:endParaRPr lang="en-US" sz="25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818906" y="2341253"/>
            <a:ext cx="3389803" cy="2795523"/>
            <a:chOff x="6310407" y="2004918"/>
            <a:chExt cx="5613895" cy="3845859"/>
          </a:xfrm>
        </p:grpSpPr>
        <p:grpSp>
          <p:nvGrpSpPr>
            <p:cNvPr id="18" name="Group 17"/>
            <p:cNvGrpSpPr/>
            <p:nvPr/>
          </p:nvGrpSpPr>
          <p:grpSpPr>
            <a:xfrm>
              <a:off x="6310407" y="2004918"/>
              <a:ext cx="5613895" cy="3845859"/>
              <a:chOff x="6404536" y="2058706"/>
              <a:chExt cx="5613895" cy="3845859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300000"/>
                        </a14:imgEffect>
                      </a14:imgLayer>
                    </a14:imgProps>
                  </a:ext>
                </a:extLst>
              </a:blip>
              <a:srcRect l="2132" t="2799" r="1895" b="4352"/>
              <a:stretch/>
            </p:blipFill>
            <p:spPr>
              <a:xfrm>
                <a:off x="6404536" y="2058706"/>
                <a:ext cx="5613895" cy="3845859"/>
              </a:xfrm>
              <a:prstGeom prst="rect">
                <a:avLst/>
              </a:prstGeom>
            </p:spPr>
          </p:pic>
          <p:sp>
            <p:nvSpPr>
              <p:cNvPr id="21" name="Rectangle 20"/>
              <p:cNvSpPr/>
              <p:nvPr/>
            </p:nvSpPr>
            <p:spPr>
              <a:xfrm>
                <a:off x="6553626" y="3525263"/>
                <a:ext cx="5093015" cy="18799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nhóm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tạo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cây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thư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mục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10.2a.</a:t>
                </a: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7397438" y="2410050"/>
              <a:ext cx="3048188" cy="6562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5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hành</a:t>
              </a:r>
              <a:endParaRPr lang="en-US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7503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057737" y="320545"/>
            <a:ext cx="4353220" cy="701545"/>
            <a:chOff x="4168573" y="1295284"/>
            <a:chExt cx="4353220" cy="701545"/>
          </a:xfrm>
        </p:grpSpPr>
        <p:sp>
          <p:nvSpPr>
            <p:cNvPr id="5" name="Rounded Rectangle 4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1292713" y="1229847"/>
            <a:ext cx="8560536" cy="553998"/>
            <a:chOff x="689904" y="1379897"/>
            <a:chExt cx="8560536" cy="553998"/>
          </a:xfrm>
        </p:grpSpPr>
        <p:grpSp>
          <p:nvGrpSpPr>
            <p:cNvPr id="12" name="Group 11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1100452" y="1445277"/>
              <a:ext cx="8149988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500" b="1" dirty="0">
                  <a:solidFill>
                    <a:srgbClr val="3333CC"/>
                  </a:solidFill>
                </a:rPr>
                <a:t>Công cụ thực hiện các thao tác đối với tệp, thư mục</a:t>
              </a:r>
              <a:endParaRPr lang="en-US" sz="25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Cloud 15"/>
          <p:cNvSpPr/>
          <p:nvPr/>
        </p:nvSpPr>
        <p:spPr>
          <a:xfrm>
            <a:off x="1941798" y="2339789"/>
            <a:ext cx="8264520" cy="2971800"/>
          </a:xfrm>
          <a:prstGeom prst="cloud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chỉnh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thao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tệp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79479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292713" y="1229847"/>
            <a:ext cx="3716261" cy="553998"/>
            <a:chOff x="689904" y="1379897"/>
            <a:chExt cx="3716261" cy="553998"/>
          </a:xfrm>
        </p:grpSpPr>
        <p:grpSp>
          <p:nvGrpSpPr>
            <p:cNvPr id="10" name="Group 9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100452" y="1445277"/>
              <a:ext cx="3305713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Đổi</a:t>
              </a:r>
              <a:r>
                <a:rPr lang="en-US" sz="25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tên</a:t>
              </a:r>
              <a:r>
                <a:rPr lang="en-US" sz="25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tệp</a:t>
              </a:r>
              <a:r>
                <a:rPr lang="en-US" sz="25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5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thư</a:t>
              </a:r>
              <a:r>
                <a:rPr lang="en-US" sz="25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mục</a:t>
              </a:r>
              <a:endParaRPr lang="en-US" sz="25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057737" y="320545"/>
            <a:ext cx="4353220" cy="701545"/>
            <a:chOff x="4168573" y="1295284"/>
            <a:chExt cx="4353220" cy="701545"/>
          </a:xfrm>
        </p:grpSpPr>
        <p:sp>
          <p:nvSpPr>
            <p:cNvPr id="13" name="Rounded Rectangle 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2467" y="2511804"/>
            <a:ext cx="4369952" cy="2900635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401897" y="2034434"/>
            <a:ext cx="5756106" cy="4053270"/>
            <a:chOff x="1292713" y="2034434"/>
            <a:chExt cx="5756106" cy="4053270"/>
          </a:xfrm>
        </p:grpSpPr>
        <p:sp>
          <p:nvSpPr>
            <p:cNvPr id="5" name="Rounded Rectangle 4"/>
            <p:cNvSpPr/>
            <p:nvPr/>
          </p:nvSpPr>
          <p:spPr>
            <a:xfrm>
              <a:off x="1292713" y="2034434"/>
              <a:ext cx="5613054" cy="405327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829411" y="2618612"/>
              <a:ext cx="5219408" cy="3444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vi-VN" sz="2200" b="1" dirty="0">
                  <a:latin typeface="Arial" panose="020B0604020202020204" pitchFamily="34" charset="0"/>
                  <a:cs typeface="Arial" panose="020B0604020202020204" pitchFamily="34" charset="0"/>
                </a:rPr>
                <a:t>Em cùng bạn thực hiện: </a:t>
              </a:r>
              <a:r>
                <a:rPr lang="vi-VN" sz="2200" dirty="0">
                  <a:latin typeface="Arial" panose="020B0604020202020204" pitchFamily="34" charset="0"/>
                  <a:cs typeface="Arial" panose="020B0604020202020204" pitchFamily="34" charset="0"/>
                </a:rPr>
                <a:t>Đổi tên thư mục </a:t>
              </a:r>
              <a:r>
                <a:rPr lang="vi-VN" sz="2200" b="1" dirty="0">
                  <a:latin typeface="Arial" panose="020B0604020202020204" pitchFamily="34" charset="0"/>
                  <a:cs typeface="Arial" panose="020B0604020202020204" pitchFamily="34" charset="0"/>
                </a:rPr>
                <a:t>Lop 3A </a:t>
              </a:r>
              <a:r>
                <a:rPr lang="vi-VN" sz="2200" dirty="0">
                  <a:latin typeface="Arial" panose="020B0604020202020204" pitchFamily="34" charset="0"/>
                  <a:cs typeface="Arial" panose="020B0604020202020204" pitchFamily="34" charset="0"/>
                </a:rPr>
                <a:t>thành </a:t>
              </a:r>
              <a:r>
                <a:rPr lang="vi-VN" sz="2200" b="1" dirty="0">
                  <a:latin typeface="Arial" panose="020B0604020202020204" pitchFamily="34" charset="0"/>
                  <a:cs typeface="Arial" panose="020B0604020202020204" pitchFamily="34" charset="0"/>
                </a:rPr>
                <a:t>Lop 4A. </a:t>
              </a:r>
              <a:endParaRPr lang="en-US" sz="2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10000"/>
                </a:lnSpc>
              </a:pPr>
              <a:r>
                <a:rPr lang="vi-VN" sz="2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[1] </a:t>
              </a:r>
              <a:r>
                <a:rPr lang="vi-VN" sz="2200" dirty="0">
                  <a:latin typeface="Arial" panose="020B0604020202020204" pitchFamily="34" charset="0"/>
                  <a:cs typeface="Arial" panose="020B0604020202020204" pitchFamily="34" charset="0"/>
                </a:rPr>
                <a:t>Mở thư mục chứa thư mục </a:t>
              </a:r>
              <a:r>
                <a:rPr lang="vi-VN" sz="2200" b="1" dirty="0">
                  <a:latin typeface="Arial" panose="020B0604020202020204" pitchFamily="34" charset="0"/>
                  <a:cs typeface="Arial" panose="020B0604020202020204" pitchFamily="34" charset="0"/>
                </a:rPr>
                <a:t>Lop 3A</a:t>
              </a:r>
              <a:r>
                <a:rPr lang="vi-VN" sz="2200" dirty="0">
                  <a:latin typeface="Arial" panose="020B0604020202020204" pitchFamily="34" charset="0"/>
                  <a:cs typeface="Arial" panose="020B0604020202020204" pitchFamily="34" charset="0"/>
                </a:rPr>
                <a:t>; </a:t>
              </a:r>
              <a:endParaRPr lang="en-US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9250" indent="-349250">
                <a:lnSpc>
                  <a:spcPct val="110000"/>
                </a:lnSpc>
              </a:pPr>
              <a:r>
                <a:rPr lang="vi-VN" sz="2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[2] </a:t>
              </a:r>
              <a:r>
                <a:rPr lang="vi-VN" sz="2200" dirty="0">
                  <a:latin typeface="Arial" panose="020B0604020202020204" pitchFamily="34" charset="0"/>
                  <a:cs typeface="Arial" panose="020B0604020202020204" pitchFamily="34" charset="0"/>
                </a:rPr>
                <a:t>Nháy chuột chọn thư mục cần đổi </a:t>
              </a: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vi-VN" sz="2200" dirty="0">
                  <a:latin typeface="Arial" panose="020B0604020202020204" pitchFamily="34" charset="0"/>
                  <a:cs typeface="Arial" panose="020B0604020202020204" pitchFamily="34" charset="0"/>
                </a:rPr>
                <a:t>tên (</a:t>
              </a:r>
              <a:r>
                <a:rPr lang="vi-VN" sz="2200" b="1" dirty="0">
                  <a:latin typeface="Arial" panose="020B0604020202020204" pitchFamily="34" charset="0"/>
                  <a:cs typeface="Arial" panose="020B0604020202020204" pitchFamily="34" charset="0"/>
                </a:rPr>
                <a:t>Lop 3A</a:t>
              </a:r>
              <a:r>
                <a:rPr lang="vi-VN" sz="2200" dirty="0">
                  <a:latin typeface="Arial" panose="020B0604020202020204" pitchFamily="34" charset="0"/>
                  <a:cs typeface="Arial" panose="020B0604020202020204" pitchFamily="34" charset="0"/>
                </a:rPr>
                <a:t>); </a:t>
              </a:r>
              <a:endParaRPr lang="en-US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10000"/>
                </a:lnSpc>
              </a:pPr>
              <a:r>
                <a:rPr lang="vi-VN" sz="2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[3] </a:t>
              </a:r>
              <a:r>
                <a:rPr lang="vi-VN" sz="2200" dirty="0">
                  <a:latin typeface="Arial" panose="020B0604020202020204" pitchFamily="34" charset="0"/>
                  <a:cs typeface="Arial" panose="020B0604020202020204" pitchFamily="34" charset="0"/>
                </a:rPr>
                <a:t>Chọn lệnh </a:t>
              </a:r>
              <a:r>
                <a:rPr lang="vi-VN" sz="2200" b="1" dirty="0">
                  <a:latin typeface="Arial" panose="020B0604020202020204" pitchFamily="34" charset="0"/>
                  <a:cs typeface="Arial" panose="020B0604020202020204" pitchFamily="34" charset="0"/>
                </a:rPr>
                <a:t>Rename</a:t>
              </a:r>
              <a:r>
                <a:rPr lang="vi-VN" sz="2200" dirty="0">
                  <a:latin typeface="Arial" panose="020B0604020202020204" pitchFamily="34" charset="0"/>
                  <a:cs typeface="Arial" panose="020B0604020202020204" pitchFamily="34" charset="0"/>
                </a:rPr>
                <a:t>; </a:t>
              </a:r>
              <a:endParaRPr lang="en-US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10000"/>
                </a:lnSpc>
              </a:pPr>
              <a:r>
                <a:rPr lang="vi-VN" sz="2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[4] </a:t>
              </a:r>
              <a:r>
                <a:rPr lang="vi-VN" sz="2200" dirty="0">
                  <a:latin typeface="Arial" panose="020B0604020202020204" pitchFamily="34" charset="0"/>
                  <a:cs typeface="Arial" panose="020B0604020202020204" pitchFamily="34" charset="0"/>
                </a:rPr>
                <a:t>Nhập tên mới (</a:t>
              </a:r>
              <a:r>
                <a:rPr lang="vi-VN" sz="2200" b="1" dirty="0">
                  <a:latin typeface="Arial" panose="020B0604020202020204" pitchFamily="34" charset="0"/>
                  <a:cs typeface="Arial" panose="020B0604020202020204" pitchFamily="34" charset="0"/>
                </a:rPr>
                <a:t>Lop 4A</a:t>
              </a:r>
              <a:r>
                <a:rPr lang="vi-VN" sz="2200" dirty="0">
                  <a:latin typeface="Arial" panose="020B0604020202020204" pitchFamily="34" charset="0"/>
                  <a:cs typeface="Arial" panose="020B0604020202020204" pitchFamily="34" charset="0"/>
                </a:rPr>
                <a:t>). </a:t>
              </a:r>
              <a:endParaRPr lang="en-US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10000"/>
                </a:lnSpc>
              </a:pPr>
              <a:r>
                <a:rPr lang="vi-VN" sz="2200" dirty="0">
                  <a:latin typeface="Arial" panose="020B0604020202020204" pitchFamily="34" charset="0"/>
                  <a:cs typeface="Arial" panose="020B0604020202020204" pitchFamily="34" charset="0"/>
                </a:rPr>
                <a:t>Các bước đổi tên tệp cũng giống các bước đổi tên thư mục.</a:t>
              </a:r>
              <a:endParaRPr lang="en-US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351768" y="2703263"/>
              <a:ext cx="532235" cy="329986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3137453" y="2070984"/>
              <a:ext cx="1840568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5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hành</a:t>
              </a:r>
              <a:endParaRPr lang="en-US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1968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292713" y="1229847"/>
            <a:ext cx="6083896" cy="553998"/>
            <a:chOff x="689904" y="1379897"/>
            <a:chExt cx="6083896" cy="553998"/>
          </a:xfrm>
        </p:grpSpPr>
        <p:grpSp>
          <p:nvGrpSpPr>
            <p:cNvPr id="10" name="Group 9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100452" y="1445277"/>
              <a:ext cx="5673348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 </a:t>
              </a:r>
              <a:r>
                <a:rPr lang="en-US" sz="25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chuyển</a:t>
              </a:r>
              <a:r>
                <a:rPr lang="en-US" sz="25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5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sao</a:t>
              </a:r>
              <a:r>
                <a:rPr lang="en-US" sz="25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chép</a:t>
              </a:r>
              <a:r>
                <a:rPr lang="en-US" sz="25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tệp</a:t>
              </a:r>
              <a:r>
                <a:rPr lang="en-US" sz="25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5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thư</a:t>
              </a:r>
              <a:r>
                <a:rPr lang="en-US" sz="25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mục</a:t>
              </a:r>
              <a:endParaRPr lang="en-US" sz="25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057737" y="320545"/>
            <a:ext cx="4353220" cy="701545"/>
            <a:chOff x="4168573" y="1295284"/>
            <a:chExt cx="4353220" cy="701545"/>
          </a:xfrm>
        </p:grpSpPr>
        <p:sp>
          <p:nvSpPr>
            <p:cNvPr id="13" name="Rounded Rectangle 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1369445" y="1862661"/>
            <a:ext cx="39437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Di chuyển thư mục, tệp</a:t>
            </a:r>
            <a:endParaRPr lang="en-US" sz="24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loud 16"/>
          <p:cNvSpPr/>
          <p:nvPr/>
        </p:nvSpPr>
        <p:spPr>
          <a:xfrm>
            <a:off x="2962698" y="2743200"/>
            <a:ext cx="6046831" cy="2164978"/>
          </a:xfrm>
          <a:prstGeom prst="cloud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SÁT GIÁO VIÊN THỰC HIỆN</a:t>
            </a:r>
          </a:p>
        </p:txBody>
      </p:sp>
    </p:spTree>
    <p:extLst>
      <p:ext uri="{BB962C8B-B14F-4D97-AF65-F5344CB8AC3E}">
        <p14:creationId xmlns:p14="http://schemas.microsoft.com/office/powerpoint/2010/main" val="1712894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2322</TotalTime>
  <Words>674</Words>
  <Application>Microsoft Office PowerPoint</Application>
  <PresentationFormat>Widescreen</PresentationFormat>
  <Paragraphs>85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宋体</vt:lpstr>
      <vt:lpstr>Arial</vt:lpstr>
      <vt:lpstr>Calibri</vt:lpstr>
      <vt:lpstr>Calibri Light</vt:lpstr>
      <vt:lpstr>Tahoma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Admin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GHC</cp:lastModifiedBy>
  <cp:revision>389</cp:revision>
  <dcterms:created xsi:type="dcterms:W3CDTF">2022-01-27T15:18:21Z</dcterms:created>
  <dcterms:modified xsi:type="dcterms:W3CDTF">2025-11-18T09:00:49Z</dcterms:modified>
</cp:coreProperties>
</file>