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85" r:id="rId4"/>
    <p:sldId id="286" r:id="rId5"/>
    <p:sldId id="261" r:id="rId6"/>
    <p:sldId id="275" r:id="rId7"/>
    <p:sldId id="276" r:id="rId8"/>
    <p:sldId id="28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3B4"/>
    <a:srgbClr val="0000FF"/>
    <a:srgbClr val="00B050"/>
    <a:srgbClr val="FFFF00"/>
    <a:srgbClr val="F9990D"/>
    <a:srgbClr val="5EDF9E"/>
    <a:srgbClr val="F1CF94"/>
    <a:srgbClr val="F9388F"/>
    <a:srgbClr val="41DADE"/>
    <a:srgbClr val="F86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49" d="100"/>
          <a:sy n="49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38" grpId="0"/>
      <p:bldP spid="138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+mj-lt"/>
              </a:rPr>
              <a:t>NGÀY – THÁNG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+mj-lt"/>
            </a:endParaRPr>
          </a:p>
          <a:p>
            <a:pPr algn="ctr">
              <a:lnSpc>
                <a:spcPct val="1300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+mj-lt"/>
              </a:rPr>
              <a:t>(</a:t>
            </a:r>
            <a:r>
              <a:rPr lang="vi-VN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+mj-lt"/>
              </a:rPr>
              <a:t>Tiết 1)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1E7FCA-6866-44BA-B7D9-DBC3426BABDD}"/>
              </a:ext>
            </a:extLst>
          </p:cNvPr>
          <p:cNvGrpSpPr/>
          <p:nvPr/>
        </p:nvGrpSpPr>
        <p:grpSpPr>
          <a:xfrm>
            <a:off x="2963312" y="1328698"/>
            <a:ext cx="6924267" cy="4440465"/>
            <a:chOff x="3007702" y="2065545"/>
            <a:chExt cx="6924267" cy="444046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09F231E-3A90-4283-BADA-9B3E73189C45}"/>
                </a:ext>
              </a:extLst>
            </p:cNvPr>
            <p:cNvGrpSpPr/>
            <p:nvPr/>
          </p:nvGrpSpPr>
          <p:grpSpPr>
            <a:xfrm>
              <a:off x="3007702" y="2065545"/>
              <a:ext cx="6924267" cy="4440465"/>
              <a:chOff x="3880056" y="699123"/>
              <a:chExt cx="6924267" cy="444046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FE54C48-4AF5-49A3-B3E4-F066BB4405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3037" t="31778" r="16763"/>
              <a:stretch/>
            </p:blipFill>
            <p:spPr>
              <a:xfrm>
                <a:off x="3880056" y="699123"/>
                <a:ext cx="6924267" cy="4440465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4EEBF1-AACE-4968-9564-A1F37944322F}"/>
                  </a:ext>
                </a:extLst>
              </p:cNvPr>
              <p:cNvSpPr/>
              <p:nvPr/>
            </p:nvSpPr>
            <p:spPr>
              <a:xfrm>
                <a:off x="4196578" y="1287892"/>
                <a:ext cx="1392694" cy="641991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09E434B-638A-4461-B5C9-9C62B036FF77}"/>
                  </a:ext>
                </a:extLst>
              </p:cNvPr>
              <p:cNvSpPr/>
              <p:nvPr/>
            </p:nvSpPr>
            <p:spPr>
              <a:xfrm>
                <a:off x="3880057" y="1219877"/>
                <a:ext cx="1937111" cy="750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Flowchart: Delay 2">
              <a:extLst>
                <a:ext uri="{FF2B5EF4-FFF2-40B4-BE49-F238E27FC236}">
                  <a16:creationId xmlns:a16="http://schemas.microsoft.com/office/drawing/2014/main" id="{39673E20-730E-4FBE-8A20-3DA94111C8B0}"/>
                </a:ext>
              </a:extLst>
            </p:cNvPr>
            <p:cNvSpPr/>
            <p:nvPr/>
          </p:nvSpPr>
          <p:spPr>
            <a:xfrm rot="10800000" flipH="1" flipV="1">
              <a:off x="3121105" y="3333977"/>
              <a:ext cx="1616840" cy="1521487"/>
            </a:xfrm>
            <a:prstGeom prst="flowChartDelay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B2B0CA62-3BDD-4AAE-A10C-BF84BD88A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939" t="74727" r="79505" b="-1"/>
          <a:stretch/>
        </p:blipFill>
        <p:spPr>
          <a:xfrm>
            <a:off x="286206" y="4135767"/>
            <a:ext cx="1904332" cy="164503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09B74B-A946-47CC-A1C0-05F4F25676F2}"/>
              </a:ext>
            </a:extLst>
          </p:cNvPr>
          <p:cNvGrpSpPr/>
          <p:nvPr/>
        </p:nvGrpSpPr>
        <p:grpSpPr>
          <a:xfrm>
            <a:off x="820875" y="2558465"/>
            <a:ext cx="3731259" cy="1653041"/>
            <a:chOff x="820875" y="2558465"/>
            <a:chExt cx="3731259" cy="1653041"/>
          </a:xfrm>
        </p:grpSpPr>
        <p:sp>
          <p:nvSpPr>
            <p:cNvPr id="37" name="Speech Bubble: Oval 36">
              <a:extLst>
                <a:ext uri="{FF2B5EF4-FFF2-40B4-BE49-F238E27FC236}">
                  <a16:creationId xmlns:a16="http://schemas.microsoft.com/office/drawing/2014/main" id="{984B0021-C95B-4C6E-8DD3-6826672E2484}"/>
                </a:ext>
              </a:extLst>
            </p:cNvPr>
            <p:cNvSpPr/>
            <p:nvPr/>
          </p:nvSpPr>
          <p:spPr>
            <a:xfrm>
              <a:off x="820875" y="2558465"/>
              <a:ext cx="3731259" cy="1653041"/>
            </a:xfrm>
            <a:prstGeom prst="wedgeEllipseCallout">
              <a:avLst>
                <a:gd name="adj1" fmla="val -22414"/>
                <a:gd name="adj2" fmla="val 5855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83225F-913A-4CE6-B6DF-EC6CFE699CC7}"/>
                </a:ext>
              </a:extLst>
            </p:cNvPr>
            <p:cNvSpPr txBox="1"/>
            <p:nvPr/>
          </p:nvSpPr>
          <p:spPr>
            <a:xfrm>
              <a:off x="863398" y="2710416"/>
              <a:ext cx="340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/>
                <a:t>Tháng 11 có 30 ngày. </a:t>
              </a:r>
              <a:r>
                <a:rPr lang="vi-VN" sz="2800" dirty="0">
                  <a:solidFill>
                    <a:schemeClr val="bg1"/>
                  </a:solidFill>
                </a:rPr>
                <a:t>Ngày 1 tháng 11 là thứ Hai.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EC937A-6018-48F6-A956-9D7F4DB79B8A}"/>
              </a:ext>
            </a:extLst>
          </p:cNvPr>
          <p:cNvSpPr txBox="1"/>
          <p:nvPr/>
        </p:nvSpPr>
        <p:spPr>
          <a:xfrm>
            <a:off x="1267545" y="3071878"/>
            <a:ext cx="2954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</a:t>
            </a:r>
            <a:r>
              <a:rPr lang="vi-VN" sz="2800" dirty="0">
                <a:solidFill>
                  <a:srgbClr val="0000FF"/>
                </a:solidFill>
              </a:rPr>
              <a:t>Ngày 1 tháng 11 là thứ Hai.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CD134D8-A4BF-41C1-910D-BAA4BE95E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594" t="44123" r="1051" b="28762"/>
          <a:stretch/>
        </p:blipFill>
        <p:spPr>
          <a:xfrm>
            <a:off x="9339653" y="2196779"/>
            <a:ext cx="1996229" cy="1764855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363E4F-C62D-4354-83BC-3C572BB7B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48266"/>
              </p:ext>
            </p:extLst>
          </p:nvPr>
        </p:nvGraphicFramePr>
        <p:xfrm>
          <a:off x="4764059" y="198964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457A502-FF5F-4468-81A4-EF57A44DF958}"/>
              </a:ext>
            </a:extLst>
          </p:cNvPr>
          <p:cNvGrpSpPr/>
          <p:nvPr/>
        </p:nvGrpSpPr>
        <p:grpSpPr>
          <a:xfrm>
            <a:off x="8720766" y="365152"/>
            <a:ext cx="2516851" cy="1633635"/>
            <a:chOff x="8765156" y="1101999"/>
            <a:chExt cx="2516851" cy="1633635"/>
          </a:xfrm>
        </p:grpSpPr>
        <p:sp>
          <p:nvSpPr>
            <p:cNvPr id="49" name="Speech Bubble: Oval 48">
              <a:extLst>
                <a:ext uri="{FF2B5EF4-FFF2-40B4-BE49-F238E27FC236}">
                  <a16:creationId xmlns:a16="http://schemas.microsoft.com/office/drawing/2014/main" id="{B371694A-186F-40FA-A0F1-FFC36E96F801}"/>
                </a:ext>
              </a:extLst>
            </p:cNvPr>
            <p:cNvSpPr/>
            <p:nvPr/>
          </p:nvSpPr>
          <p:spPr>
            <a:xfrm>
              <a:off x="8765156" y="1101999"/>
              <a:ext cx="2516851" cy="1633635"/>
            </a:xfrm>
            <a:prstGeom prst="wedgeEllipseCallout">
              <a:avLst>
                <a:gd name="adj1" fmla="val 10649"/>
                <a:gd name="adj2" fmla="val 6677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A5639F-C1CC-40FB-A39C-D19AB4967FE0}"/>
                </a:ext>
              </a:extLst>
            </p:cNvPr>
            <p:cNvSpPr txBox="1"/>
            <p:nvPr/>
          </p:nvSpPr>
          <p:spPr>
            <a:xfrm>
              <a:off x="8765156" y="1221771"/>
              <a:ext cx="23336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B33B4"/>
                  </a:solidFill>
                </a:rPr>
                <a:t>Ngày 20 tháng 11 là thứ Bảy.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442996" y="4822661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8266152" y="3884617"/>
            <a:ext cx="687664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768863" y="2925574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BA8D27-633C-4759-91B3-CDF80AA8A813}"/>
              </a:ext>
            </a:extLst>
          </p:cNvPr>
          <p:cNvSpPr/>
          <p:nvPr/>
        </p:nvSpPr>
        <p:spPr>
          <a:xfrm>
            <a:off x="2865571" y="1706361"/>
            <a:ext cx="1996229" cy="11106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C56208-5A75-4B8C-A576-3C3C19EC000B}"/>
              </a:ext>
            </a:extLst>
          </p:cNvPr>
          <p:cNvSpPr/>
          <p:nvPr/>
        </p:nvSpPr>
        <p:spPr>
          <a:xfrm>
            <a:off x="4729818" y="1973485"/>
            <a:ext cx="5123520" cy="983740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84970FF-FE58-4A75-BA0D-FC26E30A98A0}"/>
              </a:ext>
            </a:extLst>
          </p:cNvPr>
          <p:cNvSpPr/>
          <p:nvPr/>
        </p:nvSpPr>
        <p:spPr>
          <a:xfrm>
            <a:off x="4798300" y="2951485"/>
            <a:ext cx="5029200" cy="2339175"/>
          </a:xfrm>
          <a:prstGeom prst="roundRect">
            <a:avLst/>
          </a:prstGeom>
          <a:noFill/>
          <a:ln w="57150">
            <a:solidFill>
              <a:srgbClr val="FB33B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7" grpId="0" animBg="1"/>
      <p:bldP spid="25" grpId="0" animBg="1"/>
      <p:bldP spid="12" grpId="0" animBg="1"/>
      <p:bldP spid="12" grpId="1" animBg="1"/>
      <p:bldP spid="14" grpId="0" animBg="1"/>
      <p:bldP spid="14" grpId="1" animBg="1"/>
      <p:bldP spid="53" grpId="0" animBg="1"/>
      <p:bldP spid="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869516" y="1481129"/>
            <a:ext cx="1045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00B050"/>
                </a:solidFill>
              </a:rPr>
              <a:t>1</a:t>
            </a:r>
            <a:r>
              <a:rPr lang="vi-VN" sz="3600" dirty="0">
                <a:solidFill>
                  <a:srgbClr val="00B050"/>
                </a:solidFill>
              </a:rPr>
              <a:t>, 3, 5, 7, </a:t>
            </a:r>
            <a:r>
              <a:rPr lang="vi-VN" sz="3600" dirty="0">
                <a:solidFill>
                  <a:srgbClr val="0000FF"/>
                </a:solidFill>
              </a:rPr>
              <a:t>8, 10, 12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vi-VN" sz="3600" dirty="0"/>
              <a:t>có 31 ngày.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000836-8DA3-4763-98E6-C8B93926498B}"/>
              </a:ext>
            </a:extLst>
          </p:cNvPr>
          <p:cNvSpPr txBox="1"/>
          <p:nvPr/>
        </p:nvSpPr>
        <p:spPr>
          <a:xfrm>
            <a:off x="869516" y="2127460"/>
            <a:ext cx="1045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/>
              <a:t>Các</a:t>
            </a:r>
            <a:r>
              <a:rPr lang="en-US" sz="3600" dirty="0"/>
              <a:t> t</a:t>
            </a:r>
            <a:r>
              <a:rPr lang="vi-VN" sz="3600" dirty="0"/>
              <a:t>háng</a:t>
            </a:r>
            <a:r>
              <a:rPr lang="en-US" sz="3600" dirty="0"/>
              <a:t>: </a:t>
            </a:r>
            <a:r>
              <a:rPr lang="vi-VN" sz="3600" dirty="0">
                <a:solidFill>
                  <a:srgbClr val="FB33B4"/>
                </a:solidFill>
              </a:rPr>
              <a:t>4, 6, 9, </a:t>
            </a:r>
            <a:r>
              <a:rPr lang="en-US" sz="3600" dirty="0">
                <a:solidFill>
                  <a:srgbClr val="FB33B4"/>
                </a:solidFill>
              </a:rPr>
              <a:t>1</a:t>
            </a:r>
            <a:r>
              <a:rPr lang="vi-VN" sz="3600" dirty="0">
                <a:solidFill>
                  <a:srgbClr val="FB33B4"/>
                </a:solidFill>
              </a:rPr>
              <a:t>1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vi-VN" sz="3600" dirty="0"/>
              <a:t>có 30 ngày.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ACC5AD-BC53-4F48-B0DD-707950C00FD7}"/>
              </a:ext>
            </a:extLst>
          </p:cNvPr>
          <p:cNvSpPr txBox="1"/>
          <p:nvPr/>
        </p:nvSpPr>
        <p:spPr>
          <a:xfrm>
            <a:off x="879877" y="2815182"/>
            <a:ext cx="1023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600" dirty="0"/>
              <a:t>Tháng </a:t>
            </a:r>
            <a:r>
              <a:rPr lang="vi-VN" sz="3600" dirty="0">
                <a:solidFill>
                  <a:srgbClr val="FF0000"/>
                </a:solidFill>
              </a:rPr>
              <a:t>2</a:t>
            </a:r>
            <a:r>
              <a:rPr lang="en-US" sz="3600" dirty="0"/>
              <a:t>:</a:t>
            </a:r>
            <a:r>
              <a:rPr lang="vi-VN" sz="3600" dirty="0"/>
              <a:t>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41286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28" grpId="0" uiExpand="1" build="p"/>
      <p:bldP spid="3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àn tay giúp tính số ngày trong tháng, tính nhẩm Finger Math dễ dàng">
            <a:extLst>
              <a:ext uri="{FF2B5EF4-FFF2-40B4-BE49-F238E27FC236}">
                <a16:creationId xmlns:a16="http://schemas.microsoft.com/office/drawing/2014/main" id="{02AA19F3-046E-4F1A-9D73-DB051E0F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28" y="506027"/>
            <a:ext cx="5364419" cy="59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C239B6-35D2-4116-A488-5B456FB835FC}"/>
              </a:ext>
            </a:extLst>
          </p:cNvPr>
          <p:cNvSpPr/>
          <p:nvPr/>
        </p:nvSpPr>
        <p:spPr>
          <a:xfrm>
            <a:off x="4807258" y="1988598"/>
            <a:ext cx="257452" cy="221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6A0294-A2D1-49DF-8802-89768E676A51}"/>
              </a:ext>
            </a:extLst>
          </p:cNvPr>
          <p:cNvSpPr/>
          <p:nvPr/>
        </p:nvSpPr>
        <p:spPr>
          <a:xfrm>
            <a:off x="5967274" y="1886505"/>
            <a:ext cx="257452" cy="221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3AE7F1-49D5-43F0-B8C9-FF8690032C4F}"/>
              </a:ext>
            </a:extLst>
          </p:cNvPr>
          <p:cNvSpPr/>
          <p:nvPr/>
        </p:nvSpPr>
        <p:spPr>
          <a:xfrm>
            <a:off x="7028155" y="2380695"/>
            <a:ext cx="257452" cy="221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66A2C-2629-4A8E-845F-5D0EE36F7183}"/>
              </a:ext>
            </a:extLst>
          </p:cNvPr>
          <p:cNvSpPr/>
          <p:nvPr/>
        </p:nvSpPr>
        <p:spPr>
          <a:xfrm>
            <a:off x="7960310" y="2904478"/>
            <a:ext cx="257452" cy="221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6B8514-45B0-4364-B5DF-05DD516A0398}"/>
              </a:ext>
            </a:extLst>
          </p:cNvPr>
          <p:cNvSpPr/>
          <p:nvPr/>
        </p:nvSpPr>
        <p:spPr>
          <a:xfrm>
            <a:off x="4323425" y="492710"/>
            <a:ext cx="612559" cy="3994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290BC-CC68-4671-8D96-4EF994DFA609}"/>
              </a:ext>
            </a:extLst>
          </p:cNvPr>
          <p:cNvSpPr/>
          <p:nvPr/>
        </p:nvSpPr>
        <p:spPr>
          <a:xfrm>
            <a:off x="5705034" y="292962"/>
            <a:ext cx="713521" cy="3994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5DAC-50FF-4A32-BD85-2E23D60779F5}"/>
              </a:ext>
            </a:extLst>
          </p:cNvPr>
          <p:cNvSpPr/>
          <p:nvPr/>
        </p:nvSpPr>
        <p:spPr>
          <a:xfrm>
            <a:off x="7072545" y="892205"/>
            <a:ext cx="713521" cy="3994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T12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F2F652EB-81AB-4CFC-AEED-D9759DB9FCA6}"/>
              </a:ext>
            </a:extLst>
          </p:cNvPr>
          <p:cNvSpPr/>
          <p:nvPr/>
        </p:nvSpPr>
        <p:spPr>
          <a:xfrm>
            <a:off x="5268497" y="2793507"/>
            <a:ext cx="257452" cy="221942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D1638EA-CDB2-42E2-8660-E153D979BFE6}"/>
              </a:ext>
            </a:extLst>
          </p:cNvPr>
          <p:cNvSpPr/>
          <p:nvPr/>
        </p:nvSpPr>
        <p:spPr>
          <a:xfrm>
            <a:off x="6274644" y="2856001"/>
            <a:ext cx="257452" cy="221942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5F08079-4CEB-4127-A7C0-5DC2AED39D09}"/>
              </a:ext>
            </a:extLst>
          </p:cNvPr>
          <p:cNvSpPr/>
          <p:nvPr/>
        </p:nvSpPr>
        <p:spPr>
          <a:xfrm>
            <a:off x="7285607" y="3218154"/>
            <a:ext cx="257452" cy="221942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688C4-8036-499E-848A-6509B1DACD1C}"/>
              </a:ext>
            </a:extLst>
          </p:cNvPr>
          <p:cNvSpPr txBox="1"/>
          <p:nvPr/>
        </p:nvSpPr>
        <p:spPr>
          <a:xfrm>
            <a:off x="860307" y="1674310"/>
            <a:ext cx="165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Gồ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endParaRPr lang="vi-VN" sz="3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D5DE4B-BA1C-470A-B9CD-5E3D7E9E12DB}"/>
              </a:ext>
            </a:extLst>
          </p:cNvPr>
          <p:cNvSpPr/>
          <p:nvPr/>
        </p:nvSpPr>
        <p:spPr>
          <a:xfrm>
            <a:off x="2433929" y="1927933"/>
            <a:ext cx="257452" cy="221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2AD7F-BB00-4EA9-8771-A9EB52364C6F}"/>
              </a:ext>
            </a:extLst>
          </p:cNvPr>
          <p:cNvSpPr txBox="1"/>
          <p:nvPr/>
        </p:nvSpPr>
        <p:spPr>
          <a:xfrm>
            <a:off x="910912" y="2320641"/>
            <a:ext cx="121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Lõm</a:t>
            </a:r>
            <a:endParaRPr lang="vi-VN" sz="360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E8E93FFE-7AD7-4B60-835A-8520188A1169}"/>
              </a:ext>
            </a:extLst>
          </p:cNvPr>
          <p:cNvSpPr/>
          <p:nvPr/>
        </p:nvSpPr>
        <p:spPr>
          <a:xfrm>
            <a:off x="2158479" y="2559728"/>
            <a:ext cx="257452" cy="221942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A389AF-BD23-4DE2-A28C-806E87AE95BD}"/>
              </a:ext>
            </a:extLst>
          </p:cNvPr>
          <p:cNvSpPr txBox="1"/>
          <p:nvPr/>
        </p:nvSpPr>
        <p:spPr>
          <a:xfrm>
            <a:off x="2794964" y="1715738"/>
            <a:ext cx="87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31</a:t>
            </a:r>
            <a:endParaRPr lang="vi-VN" sz="3600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042260-188C-44B4-B97C-74ABF806492D}"/>
              </a:ext>
            </a:extLst>
          </p:cNvPr>
          <p:cNvSpPr txBox="1"/>
          <p:nvPr/>
        </p:nvSpPr>
        <p:spPr>
          <a:xfrm>
            <a:off x="2546242" y="2320641"/>
            <a:ext cx="87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B216AE-3A7E-4AE9-BE77-E8469AEFAD68}"/>
              </a:ext>
            </a:extLst>
          </p:cNvPr>
          <p:cNvSpPr/>
          <p:nvPr/>
        </p:nvSpPr>
        <p:spPr>
          <a:xfrm>
            <a:off x="5096114" y="2210540"/>
            <a:ext cx="871160" cy="571130"/>
          </a:xfrm>
          <a:prstGeom prst="ellipse">
            <a:avLst/>
          </a:prstGeom>
          <a:noFill/>
          <a:ln w="38100">
            <a:solidFill>
              <a:srgbClr val="FB3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3" grpId="0" animBg="1"/>
      <p:bldP spid="9" grpId="0" animBg="1"/>
      <p:bldP spid="10" grpId="0" animBg="1"/>
      <p:bldP spid="4" grpId="0" animBg="1"/>
      <p:bldP spid="12" grpId="0" animBg="1"/>
      <p:bldP spid="13" grpId="0" animBg="1"/>
      <p:bldP spid="14" grpId="0" uiExpand="1" build="p"/>
      <p:bldP spid="15" grpId="0" animBg="1"/>
      <p:bldP spid="16" grpId="0" uiExpand="1" build="p"/>
      <p:bldP spid="17" grpId="0" animBg="1"/>
      <p:bldP spid="18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398</Words>
  <Application>Microsoft Office PowerPoint</Application>
  <PresentationFormat>Widescreen</PresentationFormat>
  <Paragraphs>183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Minh Phương</cp:lastModifiedBy>
  <cp:revision>97</cp:revision>
  <dcterms:created xsi:type="dcterms:W3CDTF">2021-06-02T01:34:28Z</dcterms:created>
  <dcterms:modified xsi:type="dcterms:W3CDTF">2021-12-20T13:59:13Z</dcterms:modified>
</cp:coreProperties>
</file>